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emf" ContentType="image/x-emf"/>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5"/>
  </p:notesMasterIdLst>
  <p:sldIdLst>
    <p:sldId id="376" r:id="rId2"/>
    <p:sldId id="451" r:id="rId3"/>
    <p:sldId id="379" r:id="rId4"/>
    <p:sldId id="380" r:id="rId5"/>
    <p:sldId id="381" r:id="rId6"/>
    <p:sldId id="382" r:id="rId7"/>
    <p:sldId id="383" r:id="rId8"/>
    <p:sldId id="452" r:id="rId9"/>
    <p:sldId id="385" r:id="rId10"/>
    <p:sldId id="386" r:id="rId11"/>
    <p:sldId id="457" r:id="rId12"/>
    <p:sldId id="388" r:id="rId13"/>
    <p:sldId id="390" r:id="rId14"/>
    <p:sldId id="391" r:id="rId15"/>
    <p:sldId id="392" r:id="rId16"/>
    <p:sldId id="455" r:id="rId17"/>
    <p:sldId id="394" r:id="rId18"/>
    <p:sldId id="395" r:id="rId19"/>
    <p:sldId id="396" r:id="rId20"/>
    <p:sldId id="397" r:id="rId21"/>
    <p:sldId id="398" r:id="rId22"/>
    <p:sldId id="399" r:id="rId23"/>
    <p:sldId id="400" r:id="rId24"/>
    <p:sldId id="401" r:id="rId25"/>
    <p:sldId id="402" r:id="rId26"/>
    <p:sldId id="403" r:id="rId27"/>
    <p:sldId id="456" r:id="rId28"/>
    <p:sldId id="411" r:id="rId29"/>
    <p:sldId id="412" r:id="rId30"/>
    <p:sldId id="413" r:id="rId31"/>
    <p:sldId id="414" r:id="rId32"/>
    <p:sldId id="416" r:id="rId33"/>
    <p:sldId id="417" r:id="rId34"/>
    <p:sldId id="453" r:id="rId35"/>
    <p:sldId id="418" r:id="rId36"/>
    <p:sldId id="486" r:id="rId37"/>
    <p:sldId id="491" r:id="rId38"/>
    <p:sldId id="487" r:id="rId39"/>
    <p:sldId id="492" r:id="rId40"/>
    <p:sldId id="489" r:id="rId41"/>
    <p:sldId id="493" r:id="rId42"/>
    <p:sldId id="485" r:id="rId43"/>
    <p:sldId id="419" r:id="rId44"/>
    <p:sldId id="420" r:id="rId45"/>
    <p:sldId id="490" r:id="rId46"/>
    <p:sldId id="421" r:id="rId47"/>
    <p:sldId id="422" r:id="rId48"/>
    <p:sldId id="423" r:id="rId49"/>
    <p:sldId id="424" r:id="rId50"/>
    <p:sldId id="429" r:id="rId51"/>
    <p:sldId id="430" r:id="rId52"/>
    <p:sldId id="431" r:id="rId53"/>
    <p:sldId id="281" r:id="rId54"/>
  </p:sldIdLst>
  <p:sldSz cx="9144000" cy="5143500" type="screen16x9"/>
  <p:notesSz cx="6858000" cy="9144000"/>
  <p:custDataLst>
    <p:tags r:id="rId57"/>
  </p:custDataLst>
  <p:defaultTextStyle>
    <a:defPPr>
      <a:defRPr lang="zh-CN"/>
    </a:defPPr>
    <a:lvl1pPr algn="l" rtl="0" fontAlgn="base">
      <a:spcBef>
        <a:spcPct val="0"/>
      </a:spcBef>
      <a:spcAft>
        <a:spcPct val="0"/>
      </a:spcAft>
      <a:defRPr kern="1200">
        <a:solidFill>
          <a:schemeClr val="tx1"/>
        </a:solidFill>
        <a:latin typeface="Calibri" pitchFamily="34" charset="0"/>
        <a:ea typeface="宋体" charset="-122"/>
        <a:cs typeface="+mn-cs"/>
      </a:defRPr>
    </a:lvl1pPr>
    <a:lvl2pPr marL="457200" algn="l" rtl="0" fontAlgn="base">
      <a:spcBef>
        <a:spcPct val="0"/>
      </a:spcBef>
      <a:spcAft>
        <a:spcPct val="0"/>
      </a:spcAft>
      <a:defRPr kern="1200">
        <a:solidFill>
          <a:schemeClr val="tx1"/>
        </a:solidFill>
        <a:latin typeface="Calibri" pitchFamily="34" charset="0"/>
        <a:ea typeface="宋体" charset="-122"/>
        <a:cs typeface="+mn-cs"/>
      </a:defRPr>
    </a:lvl2pPr>
    <a:lvl3pPr marL="914400" algn="l" rtl="0" fontAlgn="base">
      <a:spcBef>
        <a:spcPct val="0"/>
      </a:spcBef>
      <a:spcAft>
        <a:spcPct val="0"/>
      </a:spcAft>
      <a:defRPr kern="1200">
        <a:solidFill>
          <a:schemeClr val="tx1"/>
        </a:solidFill>
        <a:latin typeface="Calibri" pitchFamily="34" charset="0"/>
        <a:ea typeface="宋体" charset="-122"/>
        <a:cs typeface="+mn-cs"/>
      </a:defRPr>
    </a:lvl3pPr>
    <a:lvl4pPr marL="1371600" algn="l" rtl="0" fontAlgn="base">
      <a:spcBef>
        <a:spcPct val="0"/>
      </a:spcBef>
      <a:spcAft>
        <a:spcPct val="0"/>
      </a:spcAft>
      <a:defRPr kern="1200">
        <a:solidFill>
          <a:schemeClr val="tx1"/>
        </a:solidFill>
        <a:latin typeface="Calibri" pitchFamily="34" charset="0"/>
        <a:ea typeface="宋体" charset="-122"/>
        <a:cs typeface="+mn-cs"/>
      </a:defRPr>
    </a:lvl4pPr>
    <a:lvl5pPr marL="1828800" algn="l" rtl="0" fontAlgn="base">
      <a:spcBef>
        <a:spcPct val="0"/>
      </a:spcBef>
      <a:spcAft>
        <a:spcPct val="0"/>
      </a:spcAft>
      <a:defRPr kern="1200">
        <a:solidFill>
          <a:schemeClr val="tx1"/>
        </a:solidFill>
        <a:latin typeface="Calibri" pitchFamily="34" charset="0"/>
        <a:ea typeface="宋体" charset="-122"/>
        <a:cs typeface="+mn-cs"/>
      </a:defRPr>
    </a:lvl5pPr>
    <a:lvl6pPr marL="2286000" algn="l" defTabSz="914400" rtl="0" eaLnBrk="1" latinLnBrk="0" hangingPunct="1">
      <a:defRPr kern="1200">
        <a:solidFill>
          <a:schemeClr val="tx1"/>
        </a:solidFill>
        <a:latin typeface="Calibri" pitchFamily="34" charset="0"/>
        <a:ea typeface="宋体" charset="-122"/>
        <a:cs typeface="+mn-cs"/>
      </a:defRPr>
    </a:lvl6pPr>
    <a:lvl7pPr marL="2743200" algn="l" defTabSz="914400" rtl="0" eaLnBrk="1" latinLnBrk="0" hangingPunct="1">
      <a:defRPr kern="1200">
        <a:solidFill>
          <a:schemeClr val="tx1"/>
        </a:solidFill>
        <a:latin typeface="Calibri" pitchFamily="34" charset="0"/>
        <a:ea typeface="宋体" charset="-122"/>
        <a:cs typeface="+mn-cs"/>
      </a:defRPr>
    </a:lvl7pPr>
    <a:lvl8pPr marL="3200400" algn="l" defTabSz="914400" rtl="0" eaLnBrk="1" latinLnBrk="0" hangingPunct="1">
      <a:defRPr kern="1200">
        <a:solidFill>
          <a:schemeClr val="tx1"/>
        </a:solidFill>
        <a:latin typeface="Calibri" pitchFamily="34" charset="0"/>
        <a:ea typeface="宋体" charset="-122"/>
        <a:cs typeface="+mn-cs"/>
      </a:defRPr>
    </a:lvl8pPr>
    <a:lvl9pPr marL="3657600" algn="l" defTabSz="914400" rtl="0" eaLnBrk="1" latinLnBrk="0" hangingPunct="1">
      <a:defRPr kern="1200">
        <a:solidFill>
          <a:schemeClr val="tx1"/>
        </a:solidFill>
        <a:latin typeface="Calibri" pitchFamily="34" charset="0"/>
        <a:ea typeface="宋体" charset="-122"/>
        <a:cs typeface="+mn-cs"/>
      </a:defRPr>
    </a:lvl9pPr>
  </p:defaultTextStyle>
  <p:extLst>
    <p:ext uri="{EFAFB233-063F-42B5-8137-9DF3F51BA10A}">
      <p15:sldGuideLst xmlns:p15="http://schemas.microsoft.com/office/powerpoint/2012/main" xmlns="">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8EAE9"/>
    <a:srgbClr val="FCFCFC"/>
    <a:srgbClr val="CCD0D1"/>
    <a:srgbClr val="D7D9E1"/>
    <a:srgbClr val="D5D8E3"/>
    <a:srgbClr val="DADBDE"/>
    <a:srgbClr val="D9DDE7"/>
    <a:srgbClr val="ECECEC"/>
    <a:srgbClr val="E2E2E2"/>
    <a:srgbClr val="E4E4E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006" autoAdjust="0"/>
    <p:restoredTop sz="90563" autoAdjust="0"/>
  </p:normalViewPr>
  <p:slideViewPr>
    <p:cSldViewPr>
      <p:cViewPr>
        <p:scale>
          <a:sx n="147" d="100"/>
          <a:sy n="147" d="100"/>
        </p:scale>
        <p:origin x="-728" y="-80"/>
      </p:cViewPr>
      <p:guideLst>
        <p:guide orient="horz" pos="1620"/>
        <p:guide pos="2880"/>
      </p:guideLst>
    </p:cSldViewPr>
  </p:slideViewPr>
  <p:notesTextViewPr>
    <p:cViewPr>
      <p:scale>
        <a:sx n="125" d="100"/>
        <a:sy n="125" d="100"/>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notesMaster" Target="notesMasters/notesMaster1.xml"/><Relationship Id="rId56" Type="http://schemas.openxmlformats.org/officeDocument/2006/relationships/printerSettings" Target="printerSettings/printerSettings1.bin"/><Relationship Id="rId57" Type="http://schemas.openxmlformats.org/officeDocument/2006/relationships/tags" Target="tags/tag1.xml"/><Relationship Id="rId58" Type="http://schemas.openxmlformats.org/officeDocument/2006/relationships/presProps" Target="presProps.xml"/><Relationship Id="rId59" Type="http://schemas.openxmlformats.org/officeDocument/2006/relationships/viewProps" Target="viewProp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theme" Target="theme/theme1.xml"/><Relationship Id="rId61"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D33DE8E-FDD3-4876-9DFC-43397245D09C}" type="doc">
      <dgm:prSet loTypeId="urn:microsoft.com/office/officeart/2005/8/layout/chevron2" loCatId="process" qsTypeId="urn:microsoft.com/office/officeart/2005/8/quickstyle/simple1" qsCatId="simple" csTypeId="urn:microsoft.com/office/officeart/2005/8/colors/accent1_2" csCatId="accent1" phldr="1"/>
      <dgm:spPr/>
      <dgm:t>
        <a:bodyPr/>
        <a:lstStyle/>
        <a:p>
          <a:endParaRPr lang="zh-CN" altLang="en-US"/>
        </a:p>
      </dgm:t>
    </dgm:pt>
    <dgm:pt modelId="{30D402EC-E4AA-4ECF-8778-55C12051298D}">
      <dgm:prSet phldrT="[文本]"/>
      <dgm:spPr>
        <a:solidFill>
          <a:srgbClr val="0070C0"/>
        </a:solidFill>
      </dgm:spPr>
      <dgm:t>
        <a:bodyPr/>
        <a:lstStyle/>
        <a:p>
          <a:r>
            <a:rPr lang="zh-CN" altLang="en-US" b="1" dirty="0">
              <a:effectLst/>
              <a:latin typeface="微软雅黑" pitchFamily="34" charset="-122"/>
              <a:ea typeface="微软雅黑" pitchFamily="34" charset="-122"/>
            </a:rPr>
            <a:t>功能需求</a:t>
          </a:r>
        </a:p>
      </dgm:t>
    </dgm:pt>
    <dgm:pt modelId="{EF155383-E7F2-433C-900B-E5D477929891}" type="parTrans" cxnId="{C8F98C00-2989-4466-A808-A109EAA06919}">
      <dgm:prSet/>
      <dgm:spPr/>
      <dgm:t>
        <a:bodyPr/>
        <a:lstStyle/>
        <a:p>
          <a:endParaRPr lang="zh-CN" altLang="en-US">
            <a:effectLst/>
            <a:latin typeface="微软雅黑" pitchFamily="34" charset="-122"/>
            <a:ea typeface="微软雅黑" pitchFamily="34" charset="-122"/>
          </a:endParaRPr>
        </a:p>
      </dgm:t>
    </dgm:pt>
    <dgm:pt modelId="{42C11863-264E-41A1-87E1-D4F44E52C154}" type="sibTrans" cxnId="{C8F98C00-2989-4466-A808-A109EAA06919}">
      <dgm:prSet/>
      <dgm:spPr/>
      <dgm:t>
        <a:bodyPr/>
        <a:lstStyle/>
        <a:p>
          <a:endParaRPr lang="zh-CN" altLang="en-US">
            <a:effectLst/>
            <a:latin typeface="微软雅黑" pitchFamily="34" charset="-122"/>
            <a:ea typeface="微软雅黑" pitchFamily="34" charset="-122"/>
          </a:endParaRPr>
        </a:p>
      </dgm:t>
    </dgm:pt>
    <dgm:pt modelId="{1EACAB41-25B9-4C30-A6C9-3660A3EF0B4F}">
      <dgm:prSet phldrT="[文本]" custT="1"/>
      <dgm:spPr/>
      <dgm:t>
        <a:bodyPr/>
        <a:lstStyle/>
        <a:p>
          <a:r>
            <a:rPr lang="zh-CN" altLang="en-US" sz="1800" b="0" dirty="0">
              <a:effectLst/>
              <a:latin typeface="微软雅黑" pitchFamily="34" charset="-122"/>
              <a:ea typeface="微软雅黑" pitchFamily="34" charset="-122"/>
            </a:rPr>
            <a:t>云存储系统面向多种类型的网络在线存储服务</a:t>
          </a:r>
        </a:p>
      </dgm:t>
    </dgm:pt>
    <dgm:pt modelId="{927563B1-7FB0-45BC-942E-4666EB25CCFC}" type="parTrans" cxnId="{86AA25F9-E20D-4B60-85DD-9285FCCB1C6C}">
      <dgm:prSet/>
      <dgm:spPr/>
      <dgm:t>
        <a:bodyPr/>
        <a:lstStyle/>
        <a:p>
          <a:endParaRPr lang="zh-CN" altLang="en-US">
            <a:effectLst/>
            <a:latin typeface="微软雅黑" pitchFamily="34" charset="-122"/>
            <a:ea typeface="微软雅黑" pitchFamily="34" charset="-122"/>
          </a:endParaRPr>
        </a:p>
      </dgm:t>
    </dgm:pt>
    <dgm:pt modelId="{D75D5DE3-42CB-4027-A024-A21F5CD42E54}" type="sibTrans" cxnId="{86AA25F9-E20D-4B60-85DD-9285FCCB1C6C}">
      <dgm:prSet/>
      <dgm:spPr/>
      <dgm:t>
        <a:bodyPr/>
        <a:lstStyle/>
        <a:p>
          <a:endParaRPr lang="zh-CN" altLang="en-US">
            <a:effectLst/>
            <a:latin typeface="微软雅黑" pitchFamily="34" charset="-122"/>
            <a:ea typeface="微软雅黑" pitchFamily="34" charset="-122"/>
          </a:endParaRPr>
        </a:p>
      </dgm:t>
    </dgm:pt>
    <dgm:pt modelId="{EFBB0391-C2A7-4032-890F-FD931A9F7627}">
      <dgm:prSet phldrT="[文本]" custT="1"/>
      <dgm:spPr/>
      <dgm:t>
        <a:bodyPr/>
        <a:lstStyle/>
        <a:p>
          <a:r>
            <a:rPr lang="zh-CN" altLang="en-US" sz="1800" b="0" dirty="0">
              <a:effectLst/>
              <a:latin typeface="微软雅黑" pitchFamily="34" charset="-122"/>
              <a:ea typeface="微软雅黑" pitchFamily="34" charset="-122"/>
            </a:rPr>
            <a:t>传统存储系统则面向如高性能计算、事务处理等应用</a:t>
          </a:r>
        </a:p>
      </dgm:t>
    </dgm:pt>
    <dgm:pt modelId="{9A19C31E-E5B3-4C8D-8615-D9B39C4A1A20}" type="parTrans" cxnId="{95065F5C-ACFE-4ACF-AF29-C1FF49DD8133}">
      <dgm:prSet/>
      <dgm:spPr/>
      <dgm:t>
        <a:bodyPr/>
        <a:lstStyle/>
        <a:p>
          <a:endParaRPr lang="zh-CN" altLang="en-US">
            <a:effectLst/>
            <a:latin typeface="微软雅黑" pitchFamily="34" charset="-122"/>
            <a:ea typeface="微软雅黑" pitchFamily="34" charset="-122"/>
          </a:endParaRPr>
        </a:p>
      </dgm:t>
    </dgm:pt>
    <dgm:pt modelId="{AAD74A33-E04A-4FB4-8743-AB6FE69DE692}" type="sibTrans" cxnId="{95065F5C-ACFE-4ACF-AF29-C1FF49DD8133}">
      <dgm:prSet/>
      <dgm:spPr/>
      <dgm:t>
        <a:bodyPr/>
        <a:lstStyle/>
        <a:p>
          <a:endParaRPr lang="zh-CN" altLang="en-US">
            <a:effectLst/>
            <a:latin typeface="微软雅黑" pitchFamily="34" charset="-122"/>
            <a:ea typeface="微软雅黑" pitchFamily="34" charset="-122"/>
          </a:endParaRPr>
        </a:p>
      </dgm:t>
    </dgm:pt>
    <dgm:pt modelId="{F17A2EAD-D43F-4025-B0CC-571DA6EE12B8}">
      <dgm:prSet phldrT="[文本]"/>
      <dgm:spPr>
        <a:solidFill>
          <a:srgbClr val="0070C0"/>
        </a:solidFill>
      </dgm:spPr>
      <dgm:t>
        <a:bodyPr/>
        <a:lstStyle/>
        <a:p>
          <a:r>
            <a:rPr lang="zh-CN" altLang="en-US" b="1" dirty="0">
              <a:effectLst/>
              <a:latin typeface="微软雅黑" pitchFamily="34" charset="-122"/>
              <a:ea typeface="微软雅黑" pitchFamily="34" charset="-122"/>
            </a:rPr>
            <a:t>性能需求</a:t>
          </a:r>
        </a:p>
      </dgm:t>
    </dgm:pt>
    <dgm:pt modelId="{0E7144BE-026D-4072-98E1-B755BD9482B9}" type="parTrans" cxnId="{91AC092E-0E31-457B-986B-E40372A1E39F}">
      <dgm:prSet/>
      <dgm:spPr/>
      <dgm:t>
        <a:bodyPr/>
        <a:lstStyle/>
        <a:p>
          <a:endParaRPr lang="zh-CN" altLang="en-US">
            <a:effectLst/>
            <a:latin typeface="微软雅黑" pitchFamily="34" charset="-122"/>
            <a:ea typeface="微软雅黑" pitchFamily="34" charset="-122"/>
          </a:endParaRPr>
        </a:p>
      </dgm:t>
    </dgm:pt>
    <dgm:pt modelId="{3401411C-EB7A-4F2E-91FF-7FD62B9CFB99}" type="sibTrans" cxnId="{91AC092E-0E31-457B-986B-E40372A1E39F}">
      <dgm:prSet/>
      <dgm:spPr/>
      <dgm:t>
        <a:bodyPr/>
        <a:lstStyle/>
        <a:p>
          <a:endParaRPr lang="zh-CN" altLang="en-US">
            <a:effectLst/>
            <a:latin typeface="微软雅黑" pitchFamily="34" charset="-122"/>
            <a:ea typeface="微软雅黑" pitchFamily="34" charset="-122"/>
          </a:endParaRPr>
        </a:p>
      </dgm:t>
    </dgm:pt>
    <dgm:pt modelId="{DC48520E-F827-430A-BF1A-A00930F9E1FA}">
      <dgm:prSet phldrT="[文本]" custT="1"/>
      <dgm:spPr/>
      <dgm:t>
        <a:bodyPr/>
        <a:lstStyle/>
        <a:p>
          <a:r>
            <a:rPr lang="zh-CN" altLang="en-US" sz="1800" b="0" dirty="0" smtClean="0">
              <a:effectLst/>
              <a:latin typeface="微软雅黑" pitchFamily="34" charset="-122"/>
              <a:ea typeface="微软雅黑" pitchFamily="34" charset="-122"/>
            </a:rPr>
            <a:t>云存储具有更多数据</a:t>
          </a:r>
          <a:r>
            <a:rPr lang="zh-CN" altLang="en-US" sz="1800" b="0" dirty="0" smtClean="0">
              <a:solidFill>
                <a:schemeClr val="tx1"/>
              </a:solidFill>
              <a:effectLst/>
              <a:latin typeface="微软雅黑" pitchFamily="34" charset="-122"/>
              <a:ea typeface="微软雅黑" pitchFamily="34" charset="-122"/>
            </a:rPr>
            <a:t>安全性</a:t>
          </a:r>
          <a:r>
            <a:rPr lang="zh-CN" altLang="en-US" sz="1800" b="0" dirty="0">
              <a:solidFill>
                <a:schemeClr val="tx1"/>
              </a:solidFill>
              <a:effectLst/>
              <a:latin typeface="微软雅黑" pitchFamily="34" charset="-122"/>
              <a:ea typeface="微软雅黑" pitchFamily="34" charset="-122"/>
            </a:rPr>
            <a:t>、可靠性、效率</a:t>
          </a:r>
          <a:r>
            <a:rPr lang="zh-CN" altLang="en-US" sz="1800" b="0" dirty="0">
              <a:effectLst/>
              <a:latin typeface="微软雅黑" pitchFamily="34" charset="-122"/>
              <a:ea typeface="微软雅黑" pitchFamily="34" charset="-122"/>
            </a:rPr>
            <a:t>等技术挑战</a:t>
          </a:r>
        </a:p>
      </dgm:t>
    </dgm:pt>
    <dgm:pt modelId="{5095FFCD-803C-407E-B693-8F2856158752}" type="parTrans" cxnId="{BAB03726-41AC-408A-90AF-C23643DAD43F}">
      <dgm:prSet/>
      <dgm:spPr/>
      <dgm:t>
        <a:bodyPr/>
        <a:lstStyle/>
        <a:p>
          <a:endParaRPr lang="zh-CN" altLang="en-US">
            <a:effectLst/>
            <a:latin typeface="微软雅黑" pitchFamily="34" charset="-122"/>
            <a:ea typeface="微软雅黑" pitchFamily="34" charset="-122"/>
          </a:endParaRPr>
        </a:p>
      </dgm:t>
    </dgm:pt>
    <dgm:pt modelId="{0E4AD413-0ECD-478E-A6DC-4277F6D50F8D}" type="sibTrans" cxnId="{BAB03726-41AC-408A-90AF-C23643DAD43F}">
      <dgm:prSet/>
      <dgm:spPr/>
      <dgm:t>
        <a:bodyPr/>
        <a:lstStyle/>
        <a:p>
          <a:endParaRPr lang="zh-CN" altLang="en-US">
            <a:effectLst/>
            <a:latin typeface="微软雅黑" pitchFamily="34" charset="-122"/>
            <a:ea typeface="微软雅黑" pitchFamily="34" charset="-122"/>
          </a:endParaRPr>
        </a:p>
      </dgm:t>
    </dgm:pt>
    <dgm:pt modelId="{2920616D-14E6-425C-851B-ADDFCA275AF0}">
      <dgm:prSet phldrT="[文本]"/>
      <dgm:spPr>
        <a:solidFill>
          <a:srgbClr val="0070C0"/>
        </a:solidFill>
      </dgm:spPr>
      <dgm:t>
        <a:bodyPr/>
        <a:lstStyle/>
        <a:p>
          <a:r>
            <a:rPr lang="zh-CN" altLang="en-US" b="1" dirty="0">
              <a:effectLst/>
              <a:latin typeface="微软雅黑" pitchFamily="34" charset="-122"/>
              <a:ea typeface="微软雅黑" pitchFamily="34" charset="-122"/>
            </a:rPr>
            <a:t>数据管理</a:t>
          </a:r>
        </a:p>
      </dgm:t>
    </dgm:pt>
    <dgm:pt modelId="{D4EE6169-E439-445E-BDD0-F3EB99DCEEB7}" type="parTrans" cxnId="{6AB2FD3E-129E-4B6D-AD50-0BB48ABD45C0}">
      <dgm:prSet/>
      <dgm:spPr/>
      <dgm:t>
        <a:bodyPr/>
        <a:lstStyle/>
        <a:p>
          <a:endParaRPr lang="zh-CN" altLang="en-US">
            <a:effectLst/>
            <a:latin typeface="微软雅黑" pitchFamily="34" charset="-122"/>
            <a:ea typeface="微软雅黑" pitchFamily="34" charset="-122"/>
          </a:endParaRPr>
        </a:p>
      </dgm:t>
    </dgm:pt>
    <dgm:pt modelId="{A6DD59E0-0E32-4A10-A6DD-012ECC156FC1}" type="sibTrans" cxnId="{6AB2FD3E-129E-4B6D-AD50-0BB48ABD45C0}">
      <dgm:prSet/>
      <dgm:spPr/>
      <dgm:t>
        <a:bodyPr/>
        <a:lstStyle/>
        <a:p>
          <a:endParaRPr lang="zh-CN" altLang="en-US">
            <a:effectLst/>
            <a:latin typeface="微软雅黑" pitchFamily="34" charset="-122"/>
            <a:ea typeface="微软雅黑" pitchFamily="34" charset="-122"/>
          </a:endParaRPr>
        </a:p>
      </dgm:t>
    </dgm:pt>
    <dgm:pt modelId="{AD991838-284F-4330-8237-CBC76D990FA2}">
      <dgm:prSet phldrT="[文本]" custT="1"/>
      <dgm:spPr/>
      <dgm:t>
        <a:bodyPr/>
        <a:lstStyle/>
        <a:p>
          <a:r>
            <a:rPr lang="zh-CN" altLang="en-US" sz="1800" b="0" dirty="0">
              <a:effectLst/>
              <a:latin typeface="微软雅黑" pitchFamily="34" charset="-122"/>
              <a:ea typeface="微软雅黑" pitchFamily="34" charset="-122"/>
            </a:rPr>
            <a:t>云存储系统不仅要提供传统文件访问，还要能够支持</a:t>
          </a:r>
          <a:r>
            <a:rPr lang="zh-CN" altLang="en-US" sz="1800" b="0" dirty="0">
              <a:solidFill>
                <a:schemeClr val="tx1"/>
              </a:solidFill>
              <a:effectLst/>
              <a:latin typeface="微软雅黑" pitchFamily="34" charset="-122"/>
              <a:ea typeface="微软雅黑" pitchFamily="34" charset="-122"/>
            </a:rPr>
            <a:t>海量数据管理</a:t>
          </a:r>
          <a:r>
            <a:rPr lang="zh-CN" altLang="en-US" sz="1800" b="0" dirty="0">
              <a:effectLst/>
              <a:latin typeface="微软雅黑" pitchFamily="34" charset="-122"/>
              <a:ea typeface="微软雅黑" pitchFamily="34" charset="-122"/>
            </a:rPr>
            <a:t>并提供</a:t>
          </a:r>
          <a:r>
            <a:rPr lang="zh-CN" altLang="en-US" sz="1800" b="0" dirty="0">
              <a:solidFill>
                <a:schemeClr val="tx1"/>
              </a:solidFill>
              <a:effectLst/>
              <a:latin typeface="微软雅黑" pitchFamily="34" charset="-122"/>
              <a:ea typeface="微软雅黑" pitchFamily="34" charset="-122"/>
            </a:rPr>
            <a:t>公共服务支撑</a:t>
          </a:r>
          <a:r>
            <a:rPr lang="zh-CN" altLang="en-US" sz="1800" b="0" dirty="0">
              <a:effectLst/>
              <a:latin typeface="微软雅黑" pitchFamily="34" charset="-122"/>
              <a:ea typeface="微软雅黑" pitchFamily="34" charset="-122"/>
            </a:rPr>
            <a:t>功能，以方便云存储系统后台数据的维护</a:t>
          </a:r>
        </a:p>
      </dgm:t>
    </dgm:pt>
    <dgm:pt modelId="{BDF7CC87-9EC0-4A8F-847F-DEDAC81D61D0}" type="parTrans" cxnId="{DF1CD68C-BEC0-4597-8ADB-B64F0B3E10AF}">
      <dgm:prSet/>
      <dgm:spPr/>
      <dgm:t>
        <a:bodyPr/>
        <a:lstStyle/>
        <a:p>
          <a:endParaRPr lang="zh-CN" altLang="en-US">
            <a:effectLst/>
            <a:latin typeface="微软雅黑" pitchFamily="34" charset="-122"/>
            <a:ea typeface="微软雅黑" pitchFamily="34" charset="-122"/>
          </a:endParaRPr>
        </a:p>
      </dgm:t>
    </dgm:pt>
    <dgm:pt modelId="{A760EC41-2C9B-48DA-B176-FD9809E85674}" type="sibTrans" cxnId="{DF1CD68C-BEC0-4597-8ADB-B64F0B3E10AF}">
      <dgm:prSet/>
      <dgm:spPr/>
      <dgm:t>
        <a:bodyPr/>
        <a:lstStyle/>
        <a:p>
          <a:endParaRPr lang="zh-CN" altLang="en-US">
            <a:effectLst/>
            <a:latin typeface="微软雅黑" pitchFamily="34" charset="-122"/>
            <a:ea typeface="微软雅黑" pitchFamily="34" charset="-122"/>
          </a:endParaRPr>
        </a:p>
      </dgm:t>
    </dgm:pt>
    <dgm:pt modelId="{226E0645-452A-46DD-AD3F-0797E327FA36}" type="pres">
      <dgm:prSet presAssocID="{2D33DE8E-FDD3-4876-9DFC-43397245D09C}" presName="linearFlow" presStyleCnt="0">
        <dgm:presLayoutVars>
          <dgm:dir/>
          <dgm:animLvl val="lvl"/>
          <dgm:resizeHandles val="exact"/>
        </dgm:presLayoutVars>
      </dgm:prSet>
      <dgm:spPr/>
      <dgm:t>
        <a:bodyPr/>
        <a:lstStyle/>
        <a:p>
          <a:endParaRPr lang="zh-CN" altLang="en-US"/>
        </a:p>
      </dgm:t>
    </dgm:pt>
    <dgm:pt modelId="{6461162B-BA9F-4BDF-82BF-130D6AE9ADF7}" type="pres">
      <dgm:prSet presAssocID="{30D402EC-E4AA-4ECF-8778-55C12051298D}" presName="composite" presStyleCnt="0"/>
      <dgm:spPr/>
    </dgm:pt>
    <dgm:pt modelId="{D250CBD0-A0CC-4100-A230-17CCC68FD935}" type="pres">
      <dgm:prSet presAssocID="{30D402EC-E4AA-4ECF-8778-55C12051298D}" presName="parentText" presStyleLbl="alignNode1" presStyleIdx="0" presStyleCnt="3">
        <dgm:presLayoutVars>
          <dgm:chMax val="1"/>
          <dgm:bulletEnabled val="1"/>
        </dgm:presLayoutVars>
      </dgm:prSet>
      <dgm:spPr/>
      <dgm:t>
        <a:bodyPr/>
        <a:lstStyle/>
        <a:p>
          <a:endParaRPr lang="zh-CN" altLang="en-US"/>
        </a:p>
      </dgm:t>
    </dgm:pt>
    <dgm:pt modelId="{4B49DF4F-9B07-4622-A0C6-3F3F48A9A4FB}" type="pres">
      <dgm:prSet presAssocID="{30D402EC-E4AA-4ECF-8778-55C12051298D}" presName="descendantText" presStyleLbl="alignAcc1" presStyleIdx="0" presStyleCnt="3">
        <dgm:presLayoutVars>
          <dgm:bulletEnabled val="1"/>
        </dgm:presLayoutVars>
      </dgm:prSet>
      <dgm:spPr/>
      <dgm:t>
        <a:bodyPr/>
        <a:lstStyle/>
        <a:p>
          <a:endParaRPr lang="zh-CN" altLang="en-US"/>
        </a:p>
      </dgm:t>
    </dgm:pt>
    <dgm:pt modelId="{C57D669E-E6C7-42EB-847F-795E4AC547C0}" type="pres">
      <dgm:prSet presAssocID="{42C11863-264E-41A1-87E1-D4F44E52C154}" presName="sp" presStyleCnt="0"/>
      <dgm:spPr/>
    </dgm:pt>
    <dgm:pt modelId="{12E9E58D-97BE-46B4-BBEF-8886771BFBED}" type="pres">
      <dgm:prSet presAssocID="{F17A2EAD-D43F-4025-B0CC-571DA6EE12B8}" presName="composite" presStyleCnt="0"/>
      <dgm:spPr/>
    </dgm:pt>
    <dgm:pt modelId="{BEF95492-D668-4652-B16E-868A43DADE90}" type="pres">
      <dgm:prSet presAssocID="{F17A2EAD-D43F-4025-B0CC-571DA6EE12B8}" presName="parentText" presStyleLbl="alignNode1" presStyleIdx="1" presStyleCnt="3">
        <dgm:presLayoutVars>
          <dgm:chMax val="1"/>
          <dgm:bulletEnabled val="1"/>
        </dgm:presLayoutVars>
      </dgm:prSet>
      <dgm:spPr/>
      <dgm:t>
        <a:bodyPr/>
        <a:lstStyle/>
        <a:p>
          <a:endParaRPr lang="zh-CN" altLang="en-US"/>
        </a:p>
      </dgm:t>
    </dgm:pt>
    <dgm:pt modelId="{2FA4FA86-FB2C-4A5C-80FA-5F76E92C94CB}" type="pres">
      <dgm:prSet presAssocID="{F17A2EAD-D43F-4025-B0CC-571DA6EE12B8}" presName="descendantText" presStyleLbl="alignAcc1" presStyleIdx="1" presStyleCnt="3">
        <dgm:presLayoutVars>
          <dgm:bulletEnabled val="1"/>
        </dgm:presLayoutVars>
      </dgm:prSet>
      <dgm:spPr/>
      <dgm:t>
        <a:bodyPr/>
        <a:lstStyle/>
        <a:p>
          <a:endParaRPr lang="zh-CN" altLang="en-US"/>
        </a:p>
      </dgm:t>
    </dgm:pt>
    <dgm:pt modelId="{9289062E-0CF0-4D6A-B4E0-2686397669A1}" type="pres">
      <dgm:prSet presAssocID="{3401411C-EB7A-4F2E-91FF-7FD62B9CFB99}" presName="sp" presStyleCnt="0"/>
      <dgm:spPr/>
    </dgm:pt>
    <dgm:pt modelId="{A59D3409-6745-4699-88E5-D93ADBA72C60}" type="pres">
      <dgm:prSet presAssocID="{2920616D-14E6-425C-851B-ADDFCA275AF0}" presName="composite" presStyleCnt="0"/>
      <dgm:spPr/>
    </dgm:pt>
    <dgm:pt modelId="{BD86EE4F-ECCC-44E1-9169-186D0C099748}" type="pres">
      <dgm:prSet presAssocID="{2920616D-14E6-425C-851B-ADDFCA275AF0}" presName="parentText" presStyleLbl="alignNode1" presStyleIdx="2" presStyleCnt="3">
        <dgm:presLayoutVars>
          <dgm:chMax val="1"/>
          <dgm:bulletEnabled val="1"/>
        </dgm:presLayoutVars>
      </dgm:prSet>
      <dgm:spPr/>
      <dgm:t>
        <a:bodyPr/>
        <a:lstStyle/>
        <a:p>
          <a:endParaRPr lang="zh-CN" altLang="en-US"/>
        </a:p>
      </dgm:t>
    </dgm:pt>
    <dgm:pt modelId="{5BD5B334-8F9F-443D-B0F5-18312E213CE1}" type="pres">
      <dgm:prSet presAssocID="{2920616D-14E6-425C-851B-ADDFCA275AF0}" presName="descendantText" presStyleLbl="alignAcc1" presStyleIdx="2" presStyleCnt="3">
        <dgm:presLayoutVars>
          <dgm:bulletEnabled val="1"/>
        </dgm:presLayoutVars>
      </dgm:prSet>
      <dgm:spPr/>
      <dgm:t>
        <a:bodyPr/>
        <a:lstStyle/>
        <a:p>
          <a:endParaRPr lang="zh-CN" altLang="en-US"/>
        </a:p>
      </dgm:t>
    </dgm:pt>
  </dgm:ptLst>
  <dgm:cxnLst>
    <dgm:cxn modelId="{BAB03726-41AC-408A-90AF-C23643DAD43F}" srcId="{F17A2EAD-D43F-4025-B0CC-571DA6EE12B8}" destId="{DC48520E-F827-430A-BF1A-A00930F9E1FA}" srcOrd="0" destOrd="0" parTransId="{5095FFCD-803C-407E-B693-8F2856158752}" sibTransId="{0E4AD413-0ECD-478E-A6DC-4277F6D50F8D}"/>
    <dgm:cxn modelId="{99E53040-2FA3-4BAD-B934-D78595FA56D0}" type="presOf" srcId="{30D402EC-E4AA-4ECF-8778-55C12051298D}" destId="{D250CBD0-A0CC-4100-A230-17CCC68FD935}" srcOrd="0" destOrd="0" presId="urn:microsoft.com/office/officeart/2005/8/layout/chevron2"/>
    <dgm:cxn modelId="{3AFF6ABB-5D06-4EE4-ACFE-030732BF7F01}" type="presOf" srcId="{F17A2EAD-D43F-4025-B0CC-571DA6EE12B8}" destId="{BEF95492-D668-4652-B16E-868A43DADE90}" srcOrd="0" destOrd="0" presId="urn:microsoft.com/office/officeart/2005/8/layout/chevron2"/>
    <dgm:cxn modelId="{0817001E-2EC2-439F-9D11-C43338CD0B5F}" type="presOf" srcId="{2D33DE8E-FDD3-4876-9DFC-43397245D09C}" destId="{226E0645-452A-46DD-AD3F-0797E327FA36}" srcOrd="0" destOrd="0" presId="urn:microsoft.com/office/officeart/2005/8/layout/chevron2"/>
    <dgm:cxn modelId="{DF1CD68C-BEC0-4597-8ADB-B64F0B3E10AF}" srcId="{2920616D-14E6-425C-851B-ADDFCA275AF0}" destId="{AD991838-284F-4330-8237-CBC76D990FA2}" srcOrd="0" destOrd="0" parTransId="{BDF7CC87-9EC0-4A8F-847F-DEDAC81D61D0}" sibTransId="{A760EC41-2C9B-48DA-B176-FD9809E85674}"/>
    <dgm:cxn modelId="{C8F98C00-2989-4466-A808-A109EAA06919}" srcId="{2D33DE8E-FDD3-4876-9DFC-43397245D09C}" destId="{30D402EC-E4AA-4ECF-8778-55C12051298D}" srcOrd="0" destOrd="0" parTransId="{EF155383-E7F2-433C-900B-E5D477929891}" sibTransId="{42C11863-264E-41A1-87E1-D4F44E52C154}"/>
    <dgm:cxn modelId="{487E7C52-C577-46B2-A9E0-45E873F7FC78}" type="presOf" srcId="{EFBB0391-C2A7-4032-890F-FD931A9F7627}" destId="{4B49DF4F-9B07-4622-A0C6-3F3F48A9A4FB}" srcOrd="0" destOrd="1" presId="urn:microsoft.com/office/officeart/2005/8/layout/chevron2"/>
    <dgm:cxn modelId="{6AB2FD3E-129E-4B6D-AD50-0BB48ABD45C0}" srcId="{2D33DE8E-FDD3-4876-9DFC-43397245D09C}" destId="{2920616D-14E6-425C-851B-ADDFCA275AF0}" srcOrd="2" destOrd="0" parTransId="{D4EE6169-E439-445E-BDD0-F3EB99DCEEB7}" sibTransId="{A6DD59E0-0E32-4A10-A6DD-012ECC156FC1}"/>
    <dgm:cxn modelId="{95065F5C-ACFE-4ACF-AF29-C1FF49DD8133}" srcId="{30D402EC-E4AA-4ECF-8778-55C12051298D}" destId="{EFBB0391-C2A7-4032-890F-FD931A9F7627}" srcOrd="1" destOrd="0" parTransId="{9A19C31E-E5B3-4C8D-8615-D9B39C4A1A20}" sibTransId="{AAD74A33-E04A-4FB4-8743-AB6FE69DE692}"/>
    <dgm:cxn modelId="{8975899D-D98A-46BC-AC2D-6F8C96E209EA}" type="presOf" srcId="{DC48520E-F827-430A-BF1A-A00930F9E1FA}" destId="{2FA4FA86-FB2C-4A5C-80FA-5F76E92C94CB}" srcOrd="0" destOrd="0" presId="urn:microsoft.com/office/officeart/2005/8/layout/chevron2"/>
    <dgm:cxn modelId="{91AC092E-0E31-457B-986B-E40372A1E39F}" srcId="{2D33DE8E-FDD3-4876-9DFC-43397245D09C}" destId="{F17A2EAD-D43F-4025-B0CC-571DA6EE12B8}" srcOrd="1" destOrd="0" parTransId="{0E7144BE-026D-4072-98E1-B755BD9482B9}" sibTransId="{3401411C-EB7A-4F2E-91FF-7FD62B9CFB99}"/>
    <dgm:cxn modelId="{AC11D228-9A73-4247-B94D-2D2D18B2AFEA}" type="presOf" srcId="{AD991838-284F-4330-8237-CBC76D990FA2}" destId="{5BD5B334-8F9F-443D-B0F5-18312E213CE1}" srcOrd="0" destOrd="0" presId="urn:microsoft.com/office/officeart/2005/8/layout/chevron2"/>
    <dgm:cxn modelId="{D5FE5D34-E8E3-4789-9894-3D206A3659B4}" type="presOf" srcId="{1EACAB41-25B9-4C30-A6C9-3660A3EF0B4F}" destId="{4B49DF4F-9B07-4622-A0C6-3F3F48A9A4FB}" srcOrd="0" destOrd="0" presId="urn:microsoft.com/office/officeart/2005/8/layout/chevron2"/>
    <dgm:cxn modelId="{77E72A42-DBC7-4448-8F34-23B1F786C649}" type="presOf" srcId="{2920616D-14E6-425C-851B-ADDFCA275AF0}" destId="{BD86EE4F-ECCC-44E1-9169-186D0C099748}" srcOrd="0" destOrd="0" presId="urn:microsoft.com/office/officeart/2005/8/layout/chevron2"/>
    <dgm:cxn modelId="{86AA25F9-E20D-4B60-85DD-9285FCCB1C6C}" srcId="{30D402EC-E4AA-4ECF-8778-55C12051298D}" destId="{1EACAB41-25B9-4C30-A6C9-3660A3EF0B4F}" srcOrd="0" destOrd="0" parTransId="{927563B1-7FB0-45BC-942E-4666EB25CCFC}" sibTransId="{D75D5DE3-42CB-4027-A024-A21F5CD42E54}"/>
    <dgm:cxn modelId="{C461405F-3187-4865-92A3-08D604537F0E}" type="presParOf" srcId="{226E0645-452A-46DD-AD3F-0797E327FA36}" destId="{6461162B-BA9F-4BDF-82BF-130D6AE9ADF7}" srcOrd="0" destOrd="0" presId="urn:microsoft.com/office/officeart/2005/8/layout/chevron2"/>
    <dgm:cxn modelId="{E50C7966-EC3E-4BD2-8805-9954253DAA20}" type="presParOf" srcId="{6461162B-BA9F-4BDF-82BF-130D6AE9ADF7}" destId="{D250CBD0-A0CC-4100-A230-17CCC68FD935}" srcOrd="0" destOrd="0" presId="urn:microsoft.com/office/officeart/2005/8/layout/chevron2"/>
    <dgm:cxn modelId="{D117BEA6-CDF3-4A62-A7A0-247EF073D4BD}" type="presParOf" srcId="{6461162B-BA9F-4BDF-82BF-130D6AE9ADF7}" destId="{4B49DF4F-9B07-4622-A0C6-3F3F48A9A4FB}" srcOrd="1" destOrd="0" presId="urn:microsoft.com/office/officeart/2005/8/layout/chevron2"/>
    <dgm:cxn modelId="{78BA0381-7E3E-454A-BE04-8C943E2022C9}" type="presParOf" srcId="{226E0645-452A-46DD-AD3F-0797E327FA36}" destId="{C57D669E-E6C7-42EB-847F-795E4AC547C0}" srcOrd="1" destOrd="0" presId="urn:microsoft.com/office/officeart/2005/8/layout/chevron2"/>
    <dgm:cxn modelId="{571B1A5B-BB84-4AD5-921B-E4655F5C8132}" type="presParOf" srcId="{226E0645-452A-46DD-AD3F-0797E327FA36}" destId="{12E9E58D-97BE-46B4-BBEF-8886771BFBED}" srcOrd="2" destOrd="0" presId="urn:microsoft.com/office/officeart/2005/8/layout/chevron2"/>
    <dgm:cxn modelId="{367155B7-11E6-4D63-B372-9D2976C828C8}" type="presParOf" srcId="{12E9E58D-97BE-46B4-BBEF-8886771BFBED}" destId="{BEF95492-D668-4652-B16E-868A43DADE90}" srcOrd="0" destOrd="0" presId="urn:microsoft.com/office/officeart/2005/8/layout/chevron2"/>
    <dgm:cxn modelId="{E78C8860-808B-479D-B69B-E999EC700699}" type="presParOf" srcId="{12E9E58D-97BE-46B4-BBEF-8886771BFBED}" destId="{2FA4FA86-FB2C-4A5C-80FA-5F76E92C94CB}" srcOrd="1" destOrd="0" presId="urn:microsoft.com/office/officeart/2005/8/layout/chevron2"/>
    <dgm:cxn modelId="{E912AA46-DC62-42E8-A68D-2EE9E1E1E5EB}" type="presParOf" srcId="{226E0645-452A-46DD-AD3F-0797E327FA36}" destId="{9289062E-0CF0-4D6A-B4E0-2686397669A1}" srcOrd="3" destOrd="0" presId="urn:microsoft.com/office/officeart/2005/8/layout/chevron2"/>
    <dgm:cxn modelId="{FC549CF9-F557-480A-A23C-DF30E056E63C}" type="presParOf" srcId="{226E0645-452A-46DD-AD3F-0797E327FA36}" destId="{A59D3409-6745-4699-88E5-D93ADBA72C60}" srcOrd="4" destOrd="0" presId="urn:microsoft.com/office/officeart/2005/8/layout/chevron2"/>
    <dgm:cxn modelId="{682E8C03-F480-426F-872B-3A9A63793F87}" type="presParOf" srcId="{A59D3409-6745-4699-88E5-D93ADBA72C60}" destId="{BD86EE4F-ECCC-44E1-9169-186D0C099748}" srcOrd="0" destOrd="0" presId="urn:microsoft.com/office/officeart/2005/8/layout/chevron2"/>
    <dgm:cxn modelId="{AF092C73-97C0-43E6-A81D-026DB0B1B411}" type="presParOf" srcId="{A59D3409-6745-4699-88E5-D93ADBA72C60}" destId="{5BD5B334-8F9F-443D-B0F5-18312E213CE1}"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BB21A1CD-A38B-47CB-82C3-940F5EDFF00C}"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zh-CN" altLang="en-US"/>
        </a:p>
      </dgm:t>
    </dgm:pt>
    <dgm:pt modelId="{FBC9246C-BCC7-47B9-B499-4A48B7C89F70}">
      <dgm:prSet phldrT="[文本]" custT="1"/>
      <dgm:spPr>
        <a:solidFill>
          <a:srgbClr val="0070C0"/>
        </a:solidFill>
      </dgm:spPr>
      <dgm:t>
        <a:bodyPr/>
        <a:lstStyle/>
        <a:p>
          <a:r>
            <a:rPr lang="zh-CN" altLang="en-US" sz="2400" dirty="0">
              <a:latin typeface="微软雅黑" panose="020B0503020204020204" pitchFamily="34" charset="-122"/>
              <a:ea typeface="微软雅黑" panose="020B0503020204020204" pitchFamily="34" charset="-122"/>
            </a:rPr>
            <a:t>云存储的数据安全和保密</a:t>
          </a:r>
        </a:p>
      </dgm:t>
    </dgm:pt>
    <dgm:pt modelId="{CBC60740-C45C-4A4B-8184-2CE4D89C2DCA}" type="parTrans" cxnId="{E37CF63D-F533-4099-8A0C-393FE1B9C95A}">
      <dgm:prSet/>
      <dgm:spPr/>
      <dgm:t>
        <a:bodyPr/>
        <a:lstStyle/>
        <a:p>
          <a:endParaRPr lang="zh-CN" altLang="en-US"/>
        </a:p>
      </dgm:t>
    </dgm:pt>
    <dgm:pt modelId="{9FB04610-2F26-406F-9DEF-E90956FE655A}" type="sibTrans" cxnId="{E37CF63D-F533-4099-8A0C-393FE1B9C95A}">
      <dgm:prSet/>
      <dgm:spPr/>
      <dgm:t>
        <a:bodyPr/>
        <a:lstStyle/>
        <a:p>
          <a:endParaRPr lang="zh-CN" altLang="en-US"/>
        </a:p>
      </dgm:t>
    </dgm:pt>
    <dgm:pt modelId="{DA210A85-D250-48D5-B1A4-7CD262A18BCA}">
      <dgm:prSet phldrT="[文本]" custT="1"/>
      <dgm:spPr>
        <a:solidFill>
          <a:srgbClr val="0070C0"/>
        </a:solidFill>
      </dgm:spPr>
      <dgm:t>
        <a:bodyPr/>
        <a:lstStyle/>
        <a:p>
          <a:r>
            <a:rPr lang="zh-CN" altLang="en-US" sz="2400" dirty="0">
              <a:latin typeface="微软雅黑" panose="020B0503020204020204" pitchFamily="34" charset="-122"/>
              <a:ea typeface="微软雅黑" panose="020B0503020204020204" pitchFamily="34" charset="-122"/>
            </a:rPr>
            <a:t>云存储海量数据的管理</a:t>
          </a:r>
        </a:p>
      </dgm:t>
    </dgm:pt>
    <dgm:pt modelId="{1E1F070F-B248-4E72-99FD-CF377847C1A8}" type="parTrans" cxnId="{06078F8C-DD31-43DC-9CB2-38B0DED03B34}">
      <dgm:prSet/>
      <dgm:spPr/>
      <dgm:t>
        <a:bodyPr/>
        <a:lstStyle/>
        <a:p>
          <a:endParaRPr lang="zh-CN" altLang="en-US"/>
        </a:p>
      </dgm:t>
    </dgm:pt>
    <dgm:pt modelId="{983AE02F-0FA1-4F19-8DB1-BE9E718315D5}" type="sibTrans" cxnId="{06078F8C-DD31-43DC-9CB2-38B0DED03B34}">
      <dgm:prSet/>
      <dgm:spPr/>
      <dgm:t>
        <a:bodyPr/>
        <a:lstStyle/>
        <a:p>
          <a:endParaRPr lang="zh-CN" altLang="en-US"/>
        </a:p>
      </dgm:t>
    </dgm:pt>
    <dgm:pt modelId="{F6FE335E-E5B4-48F4-AC95-BFB2ACB24B24}">
      <dgm:prSet phldrT="[文本]" custT="1"/>
      <dgm:spPr>
        <a:solidFill>
          <a:srgbClr val="0070C0"/>
        </a:solidFill>
      </dgm:spPr>
      <dgm:t>
        <a:bodyPr/>
        <a:lstStyle/>
        <a:p>
          <a:r>
            <a:rPr lang="zh-CN" altLang="en-US" sz="2400" dirty="0">
              <a:latin typeface="微软雅黑" panose="020B0503020204020204" pitchFamily="34" charset="-122"/>
              <a:ea typeface="微软雅黑" panose="020B0503020204020204" pitchFamily="34" charset="-122"/>
            </a:rPr>
            <a:t>云存储方案的合理化部署</a:t>
          </a:r>
        </a:p>
      </dgm:t>
    </dgm:pt>
    <dgm:pt modelId="{196888E9-D1C0-43F2-B8D3-478CEAB4F155}" type="parTrans" cxnId="{B156C717-3490-4E95-9687-FCD66C2ECF7B}">
      <dgm:prSet/>
      <dgm:spPr/>
      <dgm:t>
        <a:bodyPr/>
        <a:lstStyle/>
        <a:p>
          <a:endParaRPr lang="zh-CN" altLang="en-US"/>
        </a:p>
      </dgm:t>
    </dgm:pt>
    <dgm:pt modelId="{CC5B284E-1834-4316-87CD-B24654DFFE78}" type="sibTrans" cxnId="{B156C717-3490-4E95-9687-FCD66C2ECF7B}">
      <dgm:prSet/>
      <dgm:spPr/>
      <dgm:t>
        <a:bodyPr/>
        <a:lstStyle/>
        <a:p>
          <a:endParaRPr lang="zh-CN" altLang="en-US"/>
        </a:p>
      </dgm:t>
    </dgm:pt>
    <dgm:pt modelId="{51B96B88-F957-414E-ABE3-E0D1F573155A}" type="pres">
      <dgm:prSet presAssocID="{BB21A1CD-A38B-47CB-82C3-940F5EDFF00C}" presName="Name0" presStyleCnt="0">
        <dgm:presLayoutVars>
          <dgm:chMax val="7"/>
          <dgm:chPref val="7"/>
          <dgm:dir/>
        </dgm:presLayoutVars>
      </dgm:prSet>
      <dgm:spPr/>
      <dgm:t>
        <a:bodyPr/>
        <a:lstStyle/>
        <a:p>
          <a:endParaRPr lang="zh-CN" altLang="en-US"/>
        </a:p>
      </dgm:t>
    </dgm:pt>
    <dgm:pt modelId="{01CF15DC-3DF6-49E3-875E-C5553B88C1B0}" type="pres">
      <dgm:prSet presAssocID="{BB21A1CD-A38B-47CB-82C3-940F5EDFF00C}" presName="Name1" presStyleCnt="0"/>
      <dgm:spPr/>
    </dgm:pt>
    <dgm:pt modelId="{94A6E426-9E79-4A46-829E-5A8C94D7AB68}" type="pres">
      <dgm:prSet presAssocID="{BB21A1CD-A38B-47CB-82C3-940F5EDFF00C}" presName="cycle" presStyleCnt="0"/>
      <dgm:spPr/>
    </dgm:pt>
    <dgm:pt modelId="{C7CB3B2B-31C0-4F7D-8FCE-D8A4780BBF01}" type="pres">
      <dgm:prSet presAssocID="{BB21A1CD-A38B-47CB-82C3-940F5EDFF00C}" presName="srcNode" presStyleLbl="node1" presStyleIdx="0" presStyleCnt="3"/>
      <dgm:spPr/>
    </dgm:pt>
    <dgm:pt modelId="{40D01F5D-D098-4A78-BB21-93B8A6E1B984}" type="pres">
      <dgm:prSet presAssocID="{BB21A1CD-A38B-47CB-82C3-940F5EDFF00C}" presName="conn" presStyleLbl="parChTrans1D2" presStyleIdx="0" presStyleCnt="1"/>
      <dgm:spPr/>
      <dgm:t>
        <a:bodyPr/>
        <a:lstStyle/>
        <a:p>
          <a:endParaRPr lang="zh-CN" altLang="en-US"/>
        </a:p>
      </dgm:t>
    </dgm:pt>
    <dgm:pt modelId="{EB6A21A0-9115-43A4-80A2-99A5DF8CFC0B}" type="pres">
      <dgm:prSet presAssocID="{BB21A1CD-A38B-47CB-82C3-940F5EDFF00C}" presName="extraNode" presStyleLbl="node1" presStyleIdx="0" presStyleCnt="3"/>
      <dgm:spPr/>
    </dgm:pt>
    <dgm:pt modelId="{52FCD999-412A-43D1-A736-78EDDC9841C3}" type="pres">
      <dgm:prSet presAssocID="{BB21A1CD-A38B-47CB-82C3-940F5EDFF00C}" presName="dstNode" presStyleLbl="node1" presStyleIdx="0" presStyleCnt="3"/>
      <dgm:spPr/>
    </dgm:pt>
    <dgm:pt modelId="{DF817E2E-5323-4106-B9E3-29C8829CE5E0}" type="pres">
      <dgm:prSet presAssocID="{FBC9246C-BCC7-47B9-B499-4A48B7C89F70}" presName="text_1" presStyleLbl="node1" presStyleIdx="0" presStyleCnt="3">
        <dgm:presLayoutVars>
          <dgm:bulletEnabled val="1"/>
        </dgm:presLayoutVars>
      </dgm:prSet>
      <dgm:spPr/>
      <dgm:t>
        <a:bodyPr/>
        <a:lstStyle/>
        <a:p>
          <a:endParaRPr lang="zh-CN" altLang="en-US"/>
        </a:p>
      </dgm:t>
    </dgm:pt>
    <dgm:pt modelId="{5863BE2C-2204-4F21-8890-E766249AB389}" type="pres">
      <dgm:prSet presAssocID="{FBC9246C-BCC7-47B9-B499-4A48B7C89F70}" presName="accent_1" presStyleCnt="0"/>
      <dgm:spPr/>
    </dgm:pt>
    <dgm:pt modelId="{30C5F3D0-58F8-482C-A6A6-AB1F3934E8DE}" type="pres">
      <dgm:prSet presAssocID="{FBC9246C-BCC7-47B9-B499-4A48B7C89F70}" presName="accentRepeatNode" presStyleLbl="solidFgAcc1" presStyleIdx="0" presStyleCnt="3"/>
      <dgm:spPr/>
    </dgm:pt>
    <dgm:pt modelId="{3A69F6A5-93A6-4AE7-B054-B4BB0EB6DD01}" type="pres">
      <dgm:prSet presAssocID="{DA210A85-D250-48D5-B1A4-7CD262A18BCA}" presName="text_2" presStyleLbl="node1" presStyleIdx="1" presStyleCnt="3">
        <dgm:presLayoutVars>
          <dgm:bulletEnabled val="1"/>
        </dgm:presLayoutVars>
      </dgm:prSet>
      <dgm:spPr/>
      <dgm:t>
        <a:bodyPr/>
        <a:lstStyle/>
        <a:p>
          <a:endParaRPr lang="zh-CN" altLang="en-US"/>
        </a:p>
      </dgm:t>
    </dgm:pt>
    <dgm:pt modelId="{11F8D236-B4FB-4080-9EFD-0EDBE972FC48}" type="pres">
      <dgm:prSet presAssocID="{DA210A85-D250-48D5-B1A4-7CD262A18BCA}" presName="accent_2" presStyleCnt="0"/>
      <dgm:spPr/>
    </dgm:pt>
    <dgm:pt modelId="{C3EBD6BB-8EE8-4FE6-B0BA-F741553B8436}" type="pres">
      <dgm:prSet presAssocID="{DA210A85-D250-48D5-B1A4-7CD262A18BCA}" presName="accentRepeatNode" presStyleLbl="solidFgAcc1" presStyleIdx="1" presStyleCnt="3"/>
      <dgm:spPr/>
    </dgm:pt>
    <dgm:pt modelId="{21FB546A-94AF-4E5B-B37D-A76B736F44D3}" type="pres">
      <dgm:prSet presAssocID="{F6FE335E-E5B4-48F4-AC95-BFB2ACB24B24}" presName="text_3" presStyleLbl="node1" presStyleIdx="2" presStyleCnt="3">
        <dgm:presLayoutVars>
          <dgm:bulletEnabled val="1"/>
        </dgm:presLayoutVars>
      </dgm:prSet>
      <dgm:spPr/>
      <dgm:t>
        <a:bodyPr/>
        <a:lstStyle/>
        <a:p>
          <a:endParaRPr lang="zh-CN" altLang="en-US"/>
        </a:p>
      </dgm:t>
    </dgm:pt>
    <dgm:pt modelId="{A60B03C4-3202-4100-9348-891A5B59B5CE}" type="pres">
      <dgm:prSet presAssocID="{F6FE335E-E5B4-48F4-AC95-BFB2ACB24B24}" presName="accent_3" presStyleCnt="0"/>
      <dgm:spPr/>
    </dgm:pt>
    <dgm:pt modelId="{34B087FB-2191-4B60-AB6E-CDA03D4EA8EA}" type="pres">
      <dgm:prSet presAssocID="{F6FE335E-E5B4-48F4-AC95-BFB2ACB24B24}" presName="accentRepeatNode" presStyleLbl="solidFgAcc1" presStyleIdx="2" presStyleCnt="3"/>
      <dgm:spPr/>
    </dgm:pt>
  </dgm:ptLst>
  <dgm:cxnLst>
    <dgm:cxn modelId="{06078F8C-DD31-43DC-9CB2-38B0DED03B34}" srcId="{BB21A1CD-A38B-47CB-82C3-940F5EDFF00C}" destId="{DA210A85-D250-48D5-B1A4-7CD262A18BCA}" srcOrd="1" destOrd="0" parTransId="{1E1F070F-B248-4E72-99FD-CF377847C1A8}" sibTransId="{983AE02F-0FA1-4F19-8DB1-BE9E718315D5}"/>
    <dgm:cxn modelId="{0FC9AC61-7C51-44CC-8DBE-5FB28F6D66C2}" type="presOf" srcId="{9FB04610-2F26-406F-9DEF-E90956FE655A}" destId="{40D01F5D-D098-4A78-BB21-93B8A6E1B984}" srcOrd="0" destOrd="0" presId="urn:microsoft.com/office/officeart/2008/layout/VerticalCurvedList"/>
    <dgm:cxn modelId="{285F600C-332F-4760-88D5-100C4354AFBF}" type="presOf" srcId="{DA210A85-D250-48D5-B1A4-7CD262A18BCA}" destId="{3A69F6A5-93A6-4AE7-B054-B4BB0EB6DD01}" srcOrd="0" destOrd="0" presId="urn:microsoft.com/office/officeart/2008/layout/VerticalCurvedList"/>
    <dgm:cxn modelId="{E37CF63D-F533-4099-8A0C-393FE1B9C95A}" srcId="{BB21A1CD-A38B-47CB-82C3-940F5EDFF00C}" destId="{FBC9246C-BCC7-47B9-B499-4A48B7C89F70}" srcOrd="0" destOrd="0" parTransId="{CBC60740-C45C-4A4B-8184-2CE4D89C2DCA}" sibTransId="{9FB04610-2F26-406F-9DEF-E90956FE655A}"/>
    <dgm:cxn modelId="{95CF4603-6748-4971-887F-3728100A2E8D}" type="presOf" srcId="{F6FE335E-E5B4-48F4-AC95-BFB2ACB24B24}" destId="{21FB546A-94AF-4E5B-B37D-A76B736F44D3}" srcOrd="0" destOrd="0" presId="urn:microsoft.com/office/officeart/2008/layout/VerticalCurvedList"/>
    <dgm:cxn modelId="{B156C717-3490-4E95-9687-FCD66C2ECF7B}" srcId="{BB21A1CD-A38B-47CB-82C3-940F5EDFF00C}" destId="{F6FE335E-E5B4-48F4-AC95-BFB2ACB24B24}" srcOrd="2" destOrd="0" parTransId="{196888E9-D1C0-43F2-B8D3-478CEAB4F155}" sibTransId="{CC5B284E-1834-4316-87CD-B24654DFFE78}"/>
    <dgm:cxn modelId="{A3D05C52-BEF2-4B96-AB32-04888213BF61}" type="presOf" srcId="{FBC9246C-BCC7-47B9-B499-4A48B7C89F70}" destId="{DF817E2E-5323-4106-B9E3-29C8829CE5E0}" srcOrd="0" destOrd="0" presId="urn:microsoft.com/office/officeart/2008/layout/VerticalCurvedList"/>
    <dgm:cxn modelId="{646BD560-AFA5-4A25-B1B0-3FAC73BAA286}" type="presOf" srcId="{BB21A1CD-A38B-47CB-82C3-940F5EDFF00C}" destId="{51B96B88-F957-414E-ABE3-E0D1F573155A}" srcOrd="0" destOrd="0" presId="urn:microsoft.com/office/officeart/2008/layout/VerticalCurvedList"/>
    <dgm:cxn modelId="{97D1B80B-09B5-4173-AE2A-B19041F6F766}" type="presParOf" srcId="{51B96B88-F957-414E-ABE3-E0D1F573155A}" destId="{01CF15DC-3DF6-49E3-875E-C5553B88C1B0}" srcOrd="0" destOrd="0" presId="urn:microsoft.com/office/officeart/2008/layout/VerticalCurvedList"/>
    <dgm:cxn modelId="{5717BAB6-45ED-42B4-9838-37AD6788F9BB}" type="presParOf" srcId="{01CF15DC-3DF6-49E3-875E-C5553B88C1B0}" destId="{94A6E426-9E79-4A46-829E-5A8C94D7AB68}" srcOrd="0" destOrd="0" presId="urn:microsoft.com/office/officeart/2008/layout/VerticalCurvedList"/>
    <dgm:cxn modelId="{324BD2BE-32ED-45CB-AA0A-C2C3DE3FF75F}" type="presParOf" srcId="{94A6E426-9E79-4A46-829E-5A8C94D7AB68}" destId="{C7CB3B2B-31C0-4F7D-8FCE-D8A4780BBF01}" srcOrd="0" destOrd="0" presId="urn:microsoft.com/office/officeart/2008/layout/VerticalCurvedList"/>
    <dgm:cxn modelId="{7DBCE54C-6174-4510-9093-10882264B62F}" type="presParOf" srcId="{94A6E426-9E79-4A46-829E-5A8C94D7AB68}" destId="{40D01F5D-D098-4A78-BB21-93B8A6E1B984}" srcOrd="1" destOrd="0" presId="urn:microsoft.com/office/officeart/2008/layout/VerticalCurvedList"/>
    <dgm:cxn modelId="{2AC9C217-4B69-4FFA-AA05-311E45D1E2F3}" type="presParOf" srcId="{94A6E426-9E79-4A46-829E-5A8C94D7AB68}" destId="{EB6A21A0-9115-43A4-80A2-99A5DF8CFC0B}" srcOrd="2" destOrd="0" presId="urn:microsoft.com/office/officeart/2008/layout/VerticalCurvedList"/>
    <dgm:cxn modelId="{FDEFDA9D-AE93-432C-B7AE-C143821445F3}" type="presParOf" srcId="{94A6E426-9E79-4A46-829E-5A8C94D7AB68}" destId="{52FCD999-412A-43D1-A736-78EDDC9841C3}" srcOrd="3" destOrd="0" presId="urn:microsoft.com/office/officeart/2008/layout/VerticalCurvedList"/>
    <dgm:cxn modelId="{B53CC727-B823-4D1F-9AEF-5FE47C7041FD}" type="presParOf" srcId="{01CF15DC-3DF6-49E3-875E-C5553B88C1B0}" destId="{DF817E2E-5323-4106-B9E3-29C8829CE5E0}" srcOrd="1" destOrd="0" presId="urn:microsoft.com/office/officeart/2008/layout/VerticalCurvedList"/>
    <dgm:cxn modelId="{07CDDD89-A6E6-4F4F-A3F6-8993234D56E0}" type="presParOf" srcId="{01CF15DC-3DF6-49E3-875E-C5553B88C1B0}" destId="{5863BE2C-2204-4F21-8890-E766249AB389}" srcOrd="2" destOrd="0" presId="urn:microsoft.com/office/officeart/2008/layout/VerticalCurvedList"/>
    <dgm:cxn modelId="{742E12E6-1234-4881-B798-961FAAB18CBB}" type="presParOf" srcId="{5863BE2C-2204-4F21-8890-E766249AB389}" destId="{30C5F3D0-58F8-482C-A6A6-AB1F3934E8DE}" srcOrd="0" destOrd="0" presId="urn:microsoft.com/office/officeart/2008/layout/VerticalCurvedList"/>
    <dgm:cxn modelId="{06265F62-74D9-45D9-A317-F5D0000C3518}" type="presParOf" srcId="{01CF15DC-3DF6-49E3-875E-C5553B88C1B0}" destId="{3A69F6A5-93A6-4AE7-B054-B4BB0EB6DD01}" srcOrd="3" destOrd="0" presId="urn:microsoft.com/office/officeart/2008/layout/VerticalCurvedList"/>
    <dgm:cxn modelId="{8C7C7D11-3289-435F-A54E-67C667F329D5}" type="presParOf" srcId="{01CF15DC-3DF6-49E3-875E-C5553B88C1B0}" destId="{11F8D236-B4FB-4080-9EFD-0EDBE972FC48}" srcOrd="4" destOrd="0" presId="urn:microsoft.com/office/officeart/2008/layout/VerticalCurvedList"/>
    <dgm:cxn modelId="{BAE7FD61-B1C3-4843-8566-8DEC4CBE5249}" type="presParOf" srcId="{11F8D236-B4FB-4080-9EFD-0EDBE972FC48}" destId="{C3EBD6BB-8EE8-4FE6-B0BA-F741553B8436}" srcOrd="0" destOrd="0" presId="urn:microsoft.com/office/officeart/2008/layout/VerticalCurvedList"/>
    <dgm:cxn modelId="{3DAF93BE-E442-4428-90B7-84390475AC51}" type="presParOf" srcId="{01CF15DC-3DF6-49E3-875E-C5553B88C1B0}" destId="{21FB546A-94AF-4E5B-B37D-A76B736F44D3}" srcOrd="5" destOrd="0" presId="urn:microsoft.com/office/officeart/2008/layout/VerticalCurvedList"/>
    <dgm:cxn modelId="{4AE175F3-52BF-4D4B-9838-69B5CFF5262D}" type="presParOf" srcId="{01CF15DC-3DF6-49E3-875E-C5553B88C1B0}" destId="{A60B03C4-3202-4100-9348-891A5B59B5CE}" srcOrd="6" destOrd="0" presId="urn:microsoft.com/office/officeart/2008/layout/VerticalCurvedList"/>
    <dgm:cxn modelId="{FFFFAD36-B70F-4E8B-8D86-7089D1B75E50}" type="presParOf" srcId="{A60B03C4-3202-4100-9348-891A5B59B5CE}" destId="{34B087FB-2191-4B60-AB6E-CDA03D4EA8EA}"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250CBD0-A0CC-4100-A230-17CCC68FD935}">
      <dsp:nvSpPr>
        <dsp:cNvPr id="0" name=""/>
        <dsp:cNvSpPr/>
      </dsp:nvSpPr>
      <dsp:spPr>
        <a:xfrm rot="5400000">
          <a:off x="-218249" y="218481"/>
          <a:ext cx="1454998" cy="1018498"/>
        </a:xfrm>
        <a:prstGeom prst="chevron">
          <a:avLst/>
        </a:prstGeom>
        <a:solidFill>
          <a:srgbClr val="0070C0"/>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lvl="0" algn="ctr" defTabSz="844550">
            <a:lnSpc>
              <a:spcPct val="90000"/>
            </a:lnSpc>
            <a:spcBef>
              <a:spcPct val="0"/>
            </a:spcBef>
            <a:spcAft>
              <a:spcPct val="35000"/>
            </a:spcAft>
          </a:pPr>
          <a:r>
            <a:rPr lang="zh-CN" altLang="en-US" sz="1900" b="1" kern="1200" dirty="0">
              <a:effectLst/>
              <a:latin typeface="微软雅黑" pitchFamily="34" charset="-122"/>
              <a:ea typeface="微软雅黑" pitchFamily="34" charset="-122"/>
            </a:rPr>
            <a:t>功能需求</a:t>
          </a:r>
        </a:p>
      </dsp:txBody>
      <dsp:txXfrm rot="-5400000">
        <a:off x="1" y="509480"/>
        <a:ext cx="1018498" cy="436500"/>
      </dsp:txXfrm>
    </dsp:sp>
    <dsp:sp modelId="{4B49DF4F-9B07-4622-A0C6-3F3F48A9A4FB}">
      <dsp:nvSpPr>
        <dsp:cNvPr id="0" name=""/>
        <dsp:cNvSpPr/>
      </dsp:nvSpPr>
      <dsp:spPr>
        <a:xfrm rot="5400000">
          <a:off x="4172606" y="-3153875"/>
          <a:ext cx="945748" cy="7253964"/>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zh-CN" altLang="en-US" sz="1800" b="0" kern="1200" dirty="0">
              <a:effectLst/>
              <a:latin typeface="微软雅黑" pitchFamily="34" charset="-122"/>
              <a:ea typeface="微软雅黑" pitchFamily="34" charset="-122"/>
            </a:rPr>
            <a:t>云存储系统面向多种类型的网络在线存储服务</a:t>
          </a:r>
        </a:p>
        <a:p>
          <a:pPr marL="171450" lvl="1" indent="-171450" algn="l" defTabSz="800100">
            <a:lnSpc>
              <a:spcPct val="90000"/>
            </a:lnSpc>
            <a:spcBef>
              <a:spcPct val="0"/>
            </a:spcBef>
            <a:spcAft>
              <a:spcPct val="15000"/>
            </a:spcAft>
            <a:buChar char="••"/>
          </a:pPr>
          <a:r>
            <a:rPr lang="zh-CN" altLang="en-US" sz="1800" b="0" kern="1200" dirty="0">
              <a:effectLst/>
              <a:latin typeface="微软雅黑" pitchFamily="34" charset="-122"/>
              <a:ea typeface="微软雅黑" pitchFamily="34" charset="-122"/>
            </a:rPr>
            <a:t>传统存储系统则面向如高性能计算、事务处理等应用</a:t>
          </a:r>
        </a:p>
      </dsp:txBody>
      <dsp:txXfrm rot="-5400000">
        <a:off x="1018498" y="46401"/>
        <a:ext cx="7207796" cy="853412"/>
      </dsp:txXfrm>
    </dsp:sp>
    <dsp:sp modelId="{BEF95492-D668-4652-B16E-868A43DADE90}">
      <dsp:nvSpPr>
        <dsp:cNvPr id="0" name=""/>
        <dsp:cNvSpPr/>
      </dsp:nvSpPr>
      <dsp:spPr>
        <a:xfrm rot="5400000">
          <a:off x="-218249" y="1477308"/>
          <a:ext cx="1454998" cy="1018498"/>
        </a:xfrm>
        <a:prstGeom prst="chevron">
          <a:avLst/>
        </a:prstGeom>
        <a:solidFill>
          <a:srgbClr val="0070C0"/>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lvl="0" algn="ctr" defTabSz="844550">
            <a:lnSpc>
              <a:spcPct val="90000"/>
            </a:lnSpc>
            <a:spcBef>
              <a:spcPct val="0"/>
            </a:spcBef>
            <a:spcAft>
              <a:spcPct val="35000"/>
            </a:spcAft>
          </a:pPr>
          <a:r>
            <a:rPr lang="zh-CN" altLang="en-US" sz="1900" b="1" kern="1200" dirty="0">
              <a:effectLst/>
              <a:latin typeface="微软雅黑" pitchFamily="34" charset="-122"/>
              <a:ea typeface="微软雅黑" pitchFamily="34" charset="-122"/>
            </a:rPr>
            <a:t>性能需求</a:t>
          </a:r>
        </a:p>
      </dsp:txBody>
      <dsp:txXfrm rot="-5400000">
        <a:off x="1" y="1768307"/>
        <a:ext cx="1018498" cy="436500"/>
      </dsp:txXfrm>
    </dsp:sp>
    <dsp:sp modelId="{2FA4FA86-FB2C-4A5C-80FA-5F76E92C94CB}">
      <dsp:nvSpPr>
        <dsp:cNvPr id="0" name=""/>
        <dsp:cNvSpPr/>
      </dsp:nvSpPr>
      <dsp:spPr>
        <a:xfrm rot="5400000">
          <a:off x="4172606" y="-1895049"/>
          <a:ext cx="945748" cy="7253964"/>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zh-CN" altLang="en-US" sz="1800" b="0" kern="1200" dirty="0" smtClean="0">
              <a:effectLst/>
              <a:latin typeface="微软雅黑" pitchFamily="34" charset="-122"/>
              <a:ea typeface="微软雅黑" pitchFamily="34" charset="-122"/>
            </a:rPr>
            <a:t>云存储具有更多数据</a:t>
          </a:r>
          <a:r>
            <a:rPr lang="zh-CN" altLang="en-US" sz="1800" b="0" kern="1200" dirty="0" smtClean="0">
              <a:solidFill>
                <a:schemeClr val="tx1"/>
              </a:solidFill>
              <a:effectLst/>
              <a:latin typeface="微软雅黑" pitchFamily="34" charset="-122"/>
              <a:ea typeface="微软雅黑" pitchFamily="34" charset="-122"/>
            </a:rPr>
            <a:t>安全性</a:t>
          </a:r>
          <a:r>
            <a:rPr lang="zh-CN" altLang="en-US" sz="1800" b="0" kern="1200" dirty="0">
              <a:solidFill>
                <a:schemeClr val="tx1"/>
              </a:solidFill>
              <a:effectLst/>
              <a:latin typeface="微软雅黑" pitchFamily="34" charset="-122"/>
              <a:ea typeface="微软雅黑" pitchFamily="34" charset="-122"/>
            </a:rPr>
            <a:t>、可靠性、效率</a:t>
          </a:r>
          <a:r>
            <a:rPr lang="zh-CN" altLang="en-US" sz="1800" b="0" kern="1200" dirty="0">
              <a:effectLst/>
              <a:latin typeface="微软雅黑" pitchFamily="34" charset="-122"/>
              <a:ea typeface="微软雅黑" pitchFamily="34" charset="-122"/>
            </a:rPr>
            <a:t>等技术挑战</a:t>
          </a:r>
        </a:p>
      </dsp:txBody>
      <dsp:txXfrm rot="-5400000">
        <a:off x="1018498" y="1305227"/>
        <a:ext cx="7207796" cy="853412"/>
      </dsp:txXfrm>
    </dsp:sp>
    <dsp:sp modelId="{BD86EE4F-ECCC-44E1-9169-186D0C099748}">
      <dsp:nvSpPr>
        <dsp:cNvPr id="0" name=""/>
        <dsp:cNvSpPr/>
      </dsp:nvSpPr>
      <dsp:spPr>
        <a:xfrm rot="5400000">
          <a:off x="-218249" y="2736134"/>
          <a:ext cx="1454998" cy="1018498"/>
        </a:xfrm>
        <a:prstGeom prst="chevron">
          <a:avLst/>
        </a:prstGeom>
        <a:solidFill>
          <a:srgbClr val="0070C0"/>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lvl="0" algn="ctr" defTabSz="844550">
            <a:lnSpc>
              <a:spcPct val="90000"/>
            </a:lnSpc>
            <a:spcBef>
              <a:spcPct val="0"/>
            </a:spcBef>
            <a:spcAft>
              <a:spcPct val="35000"/>
            </a:spcAft>
          </a:pPr>
          <a:r>
            <a:rPr lang="zh-CN" altLang="en-US" sz="1900" b="1" kern="1200" dirty="0">
              <a:effectLst/>
              <a:latin typeface="微软雅黑" pitchFamily="34" charset="-122"/>
              <a:ea typeface="微软雅黑" pitchFamily="34" charset="-122"/>
            </a:rPr>
            <a:t>数据管理</a:t>
          </a:r>
        </a:p>
      </dsp:txBody>
      <dsp:txXfrm rot="-5400000">
        <a:off x="1" y="3027133"/>
        <a:ext cx="1018498" cy="436500"/>
      </dsp:txXfrm>
    </dsp:sp>
    <dsp:sp modelId="{5BD5B334-8F9F-443D-B0F5-18312E213CE1}">
      <dsp:nvSpPr>
        <dsp:cNvPr id="0" name=""/>
        <dsp:cNvSpPr/>
      </dsp:nvSpPr>
      <dsp:spPr>
        <a:xfrm rot="5400000">
          <a:off x="4172606" y="-636223"/>
          <a:ext cx="945748" cy="7253964"/>
        </a:xfrm>
        <a:prstGeom prst="round2Same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8016" tIns="11430" rIns="11430" bIns="11430" numCol="1" spcCol="1270" anchor="ctr" anchorCtr="0">
          <a:noAutofit/>
        </a:bodyPr>
        <a:lstStyle/>
        <a:p>
          <a:pPr marL="171450" lvl="1" indent="-171450" algn="l" defTabSz="800100">
            <a:lnSpc>
              <a:spcPct val="90000"/>
            </a:lnSpc>
            <a:spcBef>
              <a:spcPct val="0"/>
            </a:spcBef>
            <a:spcAft>
              <a:spcPct val="15000"/>
            </a:spcAft>
            <a:buChar char="••"/>
          </a:pPr>
          <a:r>
            <a:rPr lang="zh-CN" altLang="en-US" sz="1800" b="0" kern="1200" dirty="0">
              <a:effectLst/>
              <a:latin typeface="微软雅黑" pitchFamily="34" charset="-122"/>
              <a:ea typeface="微软雅黑" pitchFamily="34" charset="-122"/>
            </a:rPr>
            <a:t>云存储系统不仅要提供传统文件访问，还要能够支持</a:t>
          </a:r>
          <a:r>
            <a:rPr lang="zh-CN" altLang="en-US" sz="1800" b="0" kern="1200" dirty="0">
              <a:solidFill>
                <a:schemeClr val="tx1"/>
              </a:solidFill>
              <a:effectLst/>
              <a:latin typeface="微软雅黑" pitchFamily="34" charset="-122"/>
              <a:ea typeface="微软雅黑" pitchFamily="34" charset="-122"/>
            </a:rPr>
            <a:t>海量数据管理</a:t>
          </a:r>
          <a:r>
            <a:rPr lang="zh-CN" altLang="en-US" sz="1800" b="0" kern="1200" dirty="0">
              <a:effectLst/>
              <a:latin typeface="微软雅黑" pitchFamily="34" charset="-122"/>
              <a:ea typeface="微软雅黑" pitchFamily="34" charset="-122"/>
            </a:rPr>
            <a:t>并提供</a:t>
          </a:r>
          <a:r>
            <a:rPr lang="zh-CN" altLang="en-US" sz="1800" b="0" kern="1200" dirty="0">
              <a:solidFill>
                <a:schemeClr val="tx1"/>
              </a:solidFill>
              <a:effectLst/>
              <a:latin typeface="微软雅黑" pitchFamily="34" charset="-122"/>
              <a:ea typeface="微软雅黑" pitchFamily="34" charset="-122"/>
            </a:rPr>
            <a:t>公共服务支撑</a:t>
          </a:r>
          <a:r>
            <a:rPr lang="zh-CN" altLang="en-US" sz="1800" b="0" kern="1200" dirty="0">
              <a:effectLst/>
              <a:latin typeface="微软雅黑" pitchFamily="34" charset="-122"/>
              <a:ea typeface="微软雅黑" pitchFamily="34" charset="-122"/>
            </a:rPr>
            <a:t>功能，以方便云存储系统后台数据的维护</a:t>
          </a:r>
        </a:p>
      </dsp:txBody>
      <dsp:txXfrm rot="-5400000">
        <a:off x="1018498" y="2564053"/>
        <a:ext cx="7207796" cy="85341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0D01F5D-D098-4A78-BB21-93B8A6E1B984}">
      <dsp:nvSpPr>
        <dsp:cNvPr id="0" name=""/>
        <dsp:cNvSpPr/>
      </dsp:nvSpPr>
      <dsp:spPr>
        <a:xfrm>
          <a:off x="-3512450" y="-539932"/>
          <a:ext cx="4187614" cy="4187614"/>
        </a:xfrm>
        <a:prstGeom prst="blockArc">
          <a:avLst>
            <a:gd name="adj1" fmla="val 18900000"/>
            <a:gd name="adj2" fmla="val 2700000"/>
            <a:gd name="adj3" fmla="val 516"/>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F817E2E-5323-4106-B9E3-29C8829CE5E0}">
      <dsp:nvSpPr>
        <dsp:cNvPr id="0" name=""/>
        <dsp:cNvSpPr/>
      </dsp:nvSpPr>
      <dsp:spPr>
        <a:xfrm>
          <a:off x="434158" y="310774"/>
          <a:ext cx="6756014" cy="621549"/>
        </a:xfrm>
        <a:prstGeom prst="rect">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3355" tIns="60960" rIns="60960" bIns="60960" numCol="1" spcCol="1270" anchor="ctr" anchorCtr="0">
          <a:noAutofit/>
        </a:bodyPr>
        <a:lstStyle/>
        <a:p>
          <a:pPr lvl="0" algn="l" defTabSz="1066800">
            <a:lnSpc>
              <a:spcPct val="90000"/>
            </a:lnSpc>
            <a:spcBef>
              <a:spcPct val="0"/>
            </a:spcBef>
            <a:spcAft>
              <a:spcPct val="35000"/>
            </a:spcAft>
          </a:pPr>
          <a:r>
            <a:rPr lang="zh-CN" altLang="en-US" sz="2400" kern="1200" dirty="0">
              <a:latin typeface="微软雅黑" panose="020B0503020204020204" pitchFamily="34" charset="-122"/>
              <a:ea typeface="微软雅黑" panose="020B0503020204020204" pitchFamily="34" charset="-122"/>
            </a:rPr>
            <a:t>云存储的数据安全和保密</a:t>
          </a:r>
        </a:p>
      </dsp:txBody>
      <dsp:txXfrm>
        <a:off x="434158" y="310774"/>
        <a:ext cx="6756014" cy="621549"/>
      </dsp:txXfrm>
    </dsp:sp>
    <dsp:sp modelId="{30C5F3D0-58F8-482C-A6A6-AB1F3934E8DE}">
      <dsp:nvSpPr>
        <dsp:cNvPr id="0" name=""/>
        <dsp:cNvSpPr/>
      </dsp:nvSpPr>
      <dsp:spPr>
        <a:xfrm>
          <a:off x="45690" y="233081"/>
          <a:ext cx="776937" cy="776937"/>
        </a:xfrm>
        <a:prstGeom prst="ellipse">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A69F6A5-93A6-4AE7-B054-B4BB0EB6DD01}">
      <dsp:nvSpPr>
        <dsp:cNvPr id="0" name=""/>
        <dsp:cNvSpPr/>
      </dsp:nvSpPr>
      <dsp:spPr>
        <a:xfrm>
          <a:off x="660092" y="1243099"/>
          <a:ext cx="6530081" cy="621549"/>
        </a:xfrm>
        <a:prstGeom prst="rect">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3355" tIns="60960" rIns="60960" bIns="60960" numCol="1" spcCol="1270" anchor="ctr" anchorCtr="0">
          <a:noAutofit/>
        </a:bodyPr>
        <a:lstStyle/>
        <a:p>
          <a:pPr lvl="0" algn="l" defTabSz="1066800">
            <a:lnSpc>
              <a:spcPct val="90000"/>
            </a:lnSpc>
            <a:spcBef>
              <a:spcPct val="0"/>
            </a:spcBef>
            <a:spcAft>
              <a:spcPct val="35000"/>
            </a:spcAft>
          </a:pPr>
          <a:r>
            <a:rPr lang="zh-CN" altLang="en-US" sz="2400" kern="1200" dirty="0">
              <a:latin typeface="微软雅黑" panose="020B0503020204020204" pitchFamily="34" charset="-122"/>
              <a:ea typeface="微软雅黑" panose="020B0503020204020204" pitchFamily="34" charset="-122"/>
            </a:rPr>
            <a:t>云存储海量数据的管理</a:t>
          </a:r>
        </a:p>
      </dsp:txBody>
      <dsp:txXfrm>
        <a:off x="660092" y="1243099"/>
        <a:ext cx="6530081" cy="621549"/>
      </dsp:txXfrm>
    </dsp:sp>
    <dsp:sp modelId="{C3EBD6BB-8EE8-4FE6-B0BA-F741553B8436}">
      <dsp:nvSpPr>
        <dsp:cNvPr id="0" name=""/>
        <dsp:cNvSpPr/>
      </dsp:nvSpPr>
      <dsp:spPr>
        <a:xfrm>
          <a:off x="271623" y="1165405"/>
          <a:ext cx="776937" cy="776937"/>
        </a:xfrm>
        <a:prstGeom prst="ellipse">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1FB546A-94AF-4E5B-B37D-A76B736F44D3}">
      <dsp:nvSpPr>
        <dsp:cNvPr id="0" name=""/>
        <dsp:cNvSpPr/>
      </dsp:nvSpPr>
      <dsp:spPr>
        <a:xfrm>
          <a:off x="434158" y="2175424"/>
          <a:ext cx="6756014" cy="621549"/>
        </a:xfrm>
        <a:prstGeom prst="rect">
          <a:avLst/>
        </a:prstGeom>
        <a:solidFill>
          <a:srgbClr val="0070C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3355" tIns="60960" rIns="60960" bIns="60960" numCol="1" spcCol="1270" anchor="ctr" anchorCtr="0">
          <a:noAutofit/>
        </a:bodyPr>
        <a:lstStyle/>
        <a:p>
          <a:pPr lvl="0" algn="l" defTabSz="1066800">
            <a:lnSpc>
              <a:spcPct val="90000"/>
            </a:lnSpc>
            <a:spcBef>
              <a:spcPct val="0"/>
            </a:spcBef>
            <a:spcAft>
              <a:spcPct val="35000"/>
            </a:spcAft>
          </a:pPr>
          <a:r>
            <a:rPr lang="zh-CN" altLang="en-US" sz="2400" kern="1200" dirty="0">
              <a:latin typeface="微软雅黑" panose="020B0503020204020204" pitchFamily="34" charset="-122"/>
              <a:ea typeface="微软雅黑" panose="020B0503020204020204" pitchFamily="34" charset="-122"/>
            </a:rPr>
            <a:t>云存储方案的合理化部署</a:t>
          </a:r>
        </a:p>
      </dsp:txBody>
      <dsp:txXfrm>
        <a:off x="434158" y="2175424"/>
        <a:ext cx="6756014" cy="621549"/>
      </dsp:txXfrm>
    </dsp:sp>
    <dsp:sp modelId="{34B087FB-2191-4B60-AB6E-CDA03D4EA8EA}">
      <dsp:nvSpPr>
        <dsp:cNvPr id="0" name=""/>
        <dsp:cNvSpPr/>
      </dsp:nvSpPr>
      <dsp:spPr>
        <a:xfrm>
          <a:off x="45690" y="2097730"/>
          <a:ext cx="776937" cy="776937"/>
        </a:xfrm>
        <a:prstGeom prst="ellipse">
          <a:avLst/>
        </a:prstGeom>
        <a:solidFill>
          <a:schemeClr val="l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73B58EF-4ABD-40F4-ACA4-FE81D742E6DD}" type="datetimeFigureOut">
              <a:rPr lang="zh-CN" altLang="en-US" smtClean="0"/>
              <a:pPr/>
              <a:t>16-12-6</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11FC198-2D83-4DFC-8CDD-7D23AF44D411}" type="slidenum">
              <a:rPr lang="zh-CN" altLang="en-US" smtClean="0"/>
              <a:pPr/>
              <a:t>‹#›</a:t>
            </a:fld>
            <a:endParaRPr lang="zh-CN" altLang="en-US"/>
          </a:p>
        </p:txBody>
      </p:sp>
    </p:spTree>
    <p:extLst>
      <p:ext uri="{BB962C8B-B14F-4D97-AF65-F5344CB8AC3E}">
        <p14:creationId xmlns:p14="http://schemas.microsoft.com/office/powerpoint/2010/main" val="22941111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baike.baidu.com/view/1132.htm" TargetMode="External"/><Relationship Id="rId4" Type="http://schemas.openxmlformats.org/officeDocument/2006/relationships/hyperlink" Target="http://baike.baidu.com/view/50152.htm" TargetMode="External"/><Relationship Id="rId5" Type="http://schemas.openxmlformats.org/officeDocument/2006/relationships/hyperlink" Target="http://baike.baidu.com/view/138684.htm" TargetMode="External"/><Relationship Id="rId6" Type="http://schemas.openxmlformats.org/officeDocument/2006/relationships/hyperlink" Target="http://baike.baidu.com/view/396315.htm" TargetMode="External"/><Relationship Id="rId7" Type="http://schemas.openxmlformats.org/officeDocument/2006/relationships/hyperlink" Target="http://baike.baidu.com/view/4520804.htm" TargetMode="External"/><Relationship Id="rId8" Type="http://schemas.openxmlformats.org/officeDocument/2006/relationships/hyperlink" Target="http://baike.baidu.com/view/2143270.htm" TargetMode="External"/><Relationship Id="rId9" Type="http://schemas.openxmlformats.org/officeDocument/2006/relationships/hyperlink" Target="http://baike.baidu.com/view/2062994.htm" TargetMode="External"/><Relationship Id="rId10" Type="http://schemas.openxmlformats.org/officeDocument/2006/relationships/hyperlink" Target="http://baike.baidu.com/view/6159.htm" TargetMode="External"/><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1</a:t>
            </a:fld>
            <a:endParaRPr lang="zh-CN" altLang="en-US"/>
          </a:p>
        </p:txBody>
      </p:sp>
    </p:spTree>
    <p:extLst>
      <p:ext uri="{BB962C8B-B14F-4D97-AF65-F5344CB8AC3E}">
        <p14:creationId xmlns:p14="http://schemas.microsoft.com/office/powerpoint/2010/main" val="1473810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a:t>二进制转换需要虚拟化环境扫描指令流并将特权级指令表示出来，然后这些指令所进行的操作由他们的仿真指令来完成</a:t>
            </a:r>
          </a:p>
          <a:p>
            <a:endParaRPr lang="en-US" altLang="zh-CN" sz="1200" b="0" i="0" kern="1200" dirty="0">
              <a:solidFill>
                <a:schemeClr val="tx1"/>
              </a:solidFill>
              <a:latin typeface="+mn-lt"/>
              <a:ea typeface="+mn-ea"/>
              <a:cs typeface="+mn-cs"/>
            </a:endParaRPr>
          </a:p>
          <a:p>
            <a:r>
              <a:rPr lang="en-US" altLang="zh-CN" sz="1200" b="0" i="0" kern="1200" dirty="0">
                <a:solidFill>
                  <a:schemeClr val="tx1"/>
                </a:solidFill>
                <a:latin typeface="+mn-lt"/>
                <a:ea typeface="+mn-ea"/>
                <a:cs typeface="+mn-cs"/>
              </a:rPr>
              <a:t>intel</a:t>
            </a:r>
            <a:r>
              <a:rPr lang="zh-CN" altLang="en-US" sz="1200" b="0" i="0" kern="1200" dirty="0">
                <a:solidFill>
                  <a:schemeClr val="tx1"/>
                </a:solidFill>
                <a:latin typeface="+mn-lt"/>
                <a:ea typeface="+mn-ea"/>
                <a:cs typeface="+mn-cs"/>
              </a:rPr>
              <a:t>架构的处理器有</a:t>
            </a:r>
            <a:r>
              <a:rPr lang="en-US" altLang="zh-CN" sz="1200" b="0" i="0" kern="1200" dirty="0">
                <a:solidFill>
                  <a:schemeClr val="tx1"/>
                </a:solidFill>
                <a:latin typeface="+mn-lt"/>
                <a:ea typeface="+mn-ea"/>
                <a:cs typeface="+mn-cs"/>
              </a:rPr>
              <a:t>0-3</a:t>
            </a:r>
            <a:r>
              <a:rPr lang="zh-CN" altLang="en-US" sz="1200" b="0" i="0" kern="1200" dirty="0">
                <a:solidFill>
                  <a:schemeClr val="tx1"/>
                </a:solidFill>
                <a:latin typeface="+mn-lt"/>
                <a:ea typeface="+mn-ea"/>
                <a:cs typeface="+mn-cs"/>
              </a:rPr>
              <a:t>级环保护</a:t>
            </a:r>
            <a:endParaRPr lang="en-US" altLang="zh-CN" sz="1200" b="0" i="0" kern="1200" dirty="0">
              <a:solidFill>
                <a:schemeClr val="tx1"/>
              </a:solidFill>
              <a:latin typeface="+mn-lt"/>
              <a:ea typeface="+mn-ea"/>
              <a:cs typeface="+mn-cs"/>
            </a:endParaRPr>
          </a:p>
          <a:p>
            <a:r>
              <a:rPr lang="zh-CN" altLang="en-US" sz="1200" b="0" i="0" kern="1200" dirty="0">
                <a:solidFill>
                  <a:schemeClr val="tx1"/>
                </a:solidFill>
                <a:latin typeface="+mn-lt"/>
                <a:ea typeface="+mn-ea"/>
                <a:cs typeface="+mn-cs"/>
              </a:rPr>
              <a:t>对于</a:t>
            </a:r>
            <a:r>
              <a:rPr lang="en-US" altLang="zh-CN" sz="1200" b="0" i="0" kern="1200" dirty="0">
                <a:solidFill>
                  <a:schemeClr val="tx1"/>
                </a:solidFill>
                <a:latin typeface="+mn-lt"/>
                <a:ea typeface="+mn-ea"/>
                <a:cs typeface="+mn-cs"/>
              </a:rPr>
              <a:t>windows</a:t>
            </a:r>
            <a:r>
              <a:rPr lang="zh-CN" altLang="en-US" sz="1200" b="0" i="0" kern="1200" dirty="0">
                <a:solidFill>
                  <a:schemeClr val="tx1"/>
                </a:solidFill>
                <a:latin typeface="+mn-lt"/>
                <a:ea typeface="+mn-ea"/>
                <a:cs typeface="+mn-cs"/>
              </a:rPr>
              <a:t>系统，只使用</a:t>
            </a:r>
            <a:r>
              <a:rPr lang="en-US" altLang="zh-CN" sz="1200" b="0" i="0" kern="1200" dirty="0">
                <a:solidFill>
                  <a:schemeClr val="tx1"/>
                </a:solidFill>
                <a:latin typeface="+mn-lt"/>
                <a:ea typeface="+mn-ea"/>
                <a:cs typeface="+mn-cs"/>
              </a:rPr>
              <a:t>0</a:t>
            </a:r>
            <a:r>
              <a:rPr lang="zh-CN" altLang="en-US" sz="1200" b="0" i="0" kern="1200" dirty="0">
                <a:solidFill>
                  <a:schemeClr val="tx1"/>
                </a:solidFill>
                <a:latin typeface="+mn-lt"/>
                <a:ea typeface="+mn-ea"/>
                <a:cs typeface="+mn-cs"/>
              </a:rPr>
              <a:t>和</a:t>
            </a:r>
            <a:r>
              <a:rPr lang="en-US" altLang="zh-CN" sz="1200" b="0" i="0" kern="1200" dirty="0">
                <a:solidFill>
                  <a:schemeClr val="tx1"/>
                </a:solidFill>
                <a:latin typeface="+mn-lt"/>
                <a:ea typeface="+mn-ea"/>
                <a:cs typeface="+mn-cs"/>
              </a:rPr>
              <a:t>3</a:t>
            </a:r>
            <a:r>
              <a:rPr lang="zh-CN" altLang="en-US" sz="1200" b="0" i="0" kern="1200" dirty="0">
                <a:solidFill>
                  <a:schemeClr val="tx1"/>
                </a:solidFill>
                <a:latin typeface="+mn-lt"/>
                <a:ea typeface="+mn-ea"/>
                <a:cs typeface="+mn-cs"/>
              </a:rPr>
              <a:t>环，内核态处于</a:t>
            </a:r>
            <a:r>
              <a:rPr lang="en-US" altLang="zh-CN" sz="1200" b="0" i="0" kern="1200" dirty="0">
                <a:solidFill>
                  <a:schemeClr val="tx1"/>
                </a:solidFill>
                <a:latin typeface="+mn-lt"/>
                <a:ea typeface="+mn-ea"/>
                <a:cs typeface="+mn-cs"/>
              </a:rPr>
              <a:t>0</a:t>
            </a:r>
            <a:r>
              <a:rPr lang="zh-CN" altLang="en-US" sz="1200" b="0" i="0" kern="1200" dirty="0">
                <a:solidFill>
                  <a:schemeClr val="tx1"/>
                </a:solidFill>
                <a:latin typeface="+mn-lt"/>
                <a:ea typeface="+mn-ea"/>
                <a:cs typeface="+mn-cs"/>
              </a:rPr>
              <a:t>环，用户态处于</a:t>
            </a:r>
            <a:r>
              <a:rPr lang="en-US" altLang="zh-CN" sz="1200" b="0" i="0" kern="1200" dirty="0">
                <a:solidFill>
                  <a:schemeClr val="tx1"/>
                </a:solidFill>
                <a:latin typeface="+mn-lt"/>
                <a:ea typeface="+mn-ea"/>
                <a:cs typeface="+mn-cs"/>
              </a:rPr>
              <a:t>3</a:t>
            </a:r>
            <a:r>
              <a:rPr lang="zh-CN" altLang="en-US" sz="1200" b="0" i="0" kern="1200" dirty="0">
                <a:solidFill>
                  <a:schemeClr val="tx1"/>
                </a:solidFill>
                <a:latin typeface="+mn-lt"/>
                <a:ea typeface="+mn-ea"/>
                <a:cs typeface="+mn-cs"/>
              </a:rPr>
              <a:t>环，其他的两个都没有使用，也就是说虚拟化</a:t>
            </a:r>
            <a:r>
              <a:rPr lang="en-US" altLang="zh-CN" sz="1200" b="0" i="0" kern="1200" dirty="0" err="1">
                <a:solidFill>
                  <a:schemeClr val="tx1"/>
                </a:solidFill>
                <a:latin typeface="+mn-lt"/>
                <a:ea typeface="+mn-ea"/>
                <a:cs typeface="+mn-cs"/>
              </a:rPr>
              <a:t>GuestOS</a:t>
            </a:r>
            <a:r>
              <a:rPr lang="zh-CN" altLang="en-US" sz="1200" b="0" i="0" kern="1200" dirty="0">
                <a:solidFill>
                  <a:schemeClr val="tx1"/>
                </a:solidFill>
                <a:latin typeface="+mn-lt"/>
                <a:ea typeface="+mn-ea"/>
                <a:cs typeface="+mn-cs"/>
              </a:rPr>
              <a:t>的用户态进程可以直接放到硬件</a:t>
            </a:r>
            <a:r>
              <a:rPr lang="en-US" altLang="zh-CN" sz="1200" b="0" i="0" kern="1200" dirty="0">
                <a:solidFill>
                  <a:schemeClr val="tx1"/>
                </a:solidFill>
                <a:latin typeface="+mn-lt"/>
                <a:ea typeface="+mn-ea"/>
                <a:cs typeface="+mn-cs"/>
              </a:rPr>
              <a:t>CPU</a:t>
            </a:r>
            <a:r>
              <a:rPr lang="zh-CN" altLang="en-US" sz="1200" b="0" i="0" kern="1200" dirty="0">
                <a:solidFill>
                  <a:schemeClr val="tx1"/>
                </a:solidFill>
                <a:latin typeface="+mn-lt"/>
                <a:ea typeface="+mn-ea"/>
                <a:cs typeface="+mn-cs"/>
              </a:rPr>
              <a:t>上执行，仅在调用内核态代码的时候会发生</a:t>
            </a:r>
            <a:r>
              <a:rPr lang="en-US" altLang="zh-CN" sz="1200" b="0" i="0" kern="1200" dirty="0">
                <a:solidFill>
                  <a:schemeClr val="tx1"/>
                </a:solidFill>
                <a:latin typeface="+mn-lt"/>
                <a:ea typeface="+mn-ea"/>
                <a:cs typeface="+mn-cs"/>
              </a:rPr>
              <a:t>VMM</a:t>
            </a:r>
            <a:r>
              <a:rPr lang="zh-CN" altLang="en-US" sz="1200" b="0" i="0" kern="1200" dirty="0">
                <a:solidFill>
                  <a:schemeClr val="tx1"/>
                </a:solidFill>
                <a:latin typeface="+mn-lt"/>
                <a:ea typeface="+mn-ea"/>
                <a:cs typeface="+mn-cs"/>
              </a:rPr>
              <a:t>的调用</a:t>
            </a:r>
            <a:endParaRPr lang="en-US" altLang="zh-CN" sz="1200" b="0" i="0" kern="1200" dirty="0">
              <a:solidFill>
                <a:schemeClr val="tx1"/>
              </a:solidFill>
              <a:latin typeface="+mn-lt"/>
              <a:ea typeface="+mn-ea"/>
              <a:cs typeface="+mn-cs"/>
            </a:endParaRPr>
          </a:p>
          <a:p>
            <a:endParaRPr lang="en-US" altLang="zh-CN" sz="1200" b="0" i="0" kern="1200" dirty="0">
              <a:solidFill>
                <a:schemeClr val="tx1"/>
              </a:solidFill>
              <a:latin typeface="+mn-lt"/>
              <a:ea typeface="+mn-ea"/>
              <a:cs typeface="+mn-cs"/>
            </a:endParaRPr>
          </a:p>
          <a:p>
            <a:r>
              <a:rPr lang="zh-CN" altLang="en-US" sz="1200" b="0" i="0" u="none" strike="noStrike" kern="1200" dirty="0">
                <a:solidFill>
                  <a:schemeClr val="tx1"/>
                </a:solidFill>
                <a:effectLst/>
                <a:latin typeface="+mn-lt"/>
                <a:ea typeface="+mn-ea"/>
                <a:cs typeface="+mn-cs"/>
                <a:hlinkClick r:id="rId3"/>
              </a:rPr>
              <a:t>虚拟机</a:t>
            </a:r>
            <a:r>
              <a:rPr lang="zh-CN" altLang="en-US" sz="1200" b="0" i="0" kern="1200" dirty="0">
                <a:solidFill>
                  <a:schemeClr val="tx1"/>
                </a:solidFill>
                <a:effectLst/>
                <a:latin typeface="+mn-lt"/>
                <a:ea typeface="+mn-ea"/>
                <a:cs typeface="+mn-cs"/>
              </a:rPr>
              <a:t>是对真实计算环境的抽象和模拟，</a:t>
            </a:r>
            <a:r>
              <a:rPr lang="en-US" altLang="zh-CN" sz="1200" b="0" i="0" kern="1200" dirty="0">
                <a:solidFill>
                  <a:schemeClr val="tx1"/>
                </a:solidFill>
                <a:effectLst/>
                <a:latin typeface="+mn-lt"/>
                <a:ea typeface="+mn-ea"/>
                <a:cs typeface="+mn-cs"/>
              </a:rPr>
              <a:t>VMM </a:t>
            </a:r>
            <a:r>
              <a:rPr lang="zh-CN" altLang="en-US" sz="1200" b="0" i="0" kern="1200" dirty="0">
                <a:solidFill>
                  <a:schemeClr val="tx1"/>
                </a:solidFill>
                <a:effectLst/>
                <a:latin typeface="+mn-lt"/>
                <a:ea typeface="+mn-ea"/>
                <a:cs typeface="+mn-cs"/>
              </a:rPr>
              <a:t>需要为每个虚拟机分配一套数据结构来管理它们状态，包括虚拟</a:t>
            </a:r>
            <a:r>
              <a:rPr lang="zh-CN" altLang="en-US" sz="1200" b="0" i="0" u="none" strike="noStrike" kern="1200" dirty="0">
                <a:solidFill>
                  <a:schemeClr val="tx1"/>
                </a:solidFill>
                <a:effectLst/>
                <a:latin typeface="+mn-lt"/>
                <a:ea typeface="+mn-ea"/>
                <a:cs typeface="+mn-cs"/>
                <a:hlinkClick r:id="rId4"/>
              </a:rPr>
              <a:t>处理器</a:t>
            </a:r>
            <a:r>
              <a:rPr lang="zh-CN" altLang="en-US" sz="1200" b="0" i="0" kern="1200" dirty="0">
                <a:solidFill>
                  <a:schemeClr val="tx1"/>
                </a:solidFill>
                <a:effectLst/>
                <a:latin typeface="+mn-lt"/>
                <a:ea typeface="+mn-ea"/>
                <a:cs typeface="+mn-cs"/>
              </a:rPr>
              <a:t>的全套寄存器，</a:t>
            </a:r>
            <a:r>
              <a:rPr lang="zh-CN" altLang="en-US" sz="1200" b="0" i="0" u="none" strike="noStrike" kern="1200" dirty="0">
                <a:solidFill>
                  <a:schemeClr val="tx1"/>
                </a:solidFill>
                <a:effectLst/>
                <a:latin typeface="+mn-lt"/>
                <a:ea typeface="+mn-ea"/>
                <a:cs typeface="+mn-cs"/>
                <a:hlinkClick r:id="rId5"/>
              </a:rPr>
              <a:t>物理内存</a:t>
            </a:r>
            <a:r>
              <a:rPr lang="zh-CN" altLang="en-US" sz="1200" b="0" i="0" kern="1200" dirty="0">
                <a:solidFill>
                  <a:schemeClr val="tx1"/>
                </a:solidFill>
                <a:effectLst/>
                <a:latin typeface="+mn-lt"/>
                <a:ea typeface="+mn-ea"/>
                <a:cs typeface="+mn-cs"/>
              </a:rPr>
              <a:t>的使用情况，</a:t>
            </a:r>
            <a:r>
              <a:rPr lang="zh-CN" altLang="en-US" sz="1200" b="0" i="0" u="none" strike="noStrike" kern="1200" dirty="0">
                <a:solidFill>
                  <a:schemeClr val="tx1"/>
                </a:solidFill>
                <a:effectLst/>
                <a:latin typeface="+mn-lt"/>
                <a:ea typeface="+mn-ea"/>
                <a:cs typeface="+mn-cs"/>
                <a:hlinkClick r:id="rId6"/>
              </a:rPr>
              <a:t>虚拟设备</a:t>
            </a:r>
            <a:r>
              <a:rPr lang="zh-CN" altLang="en-US" sz="1200" b="0" i="0" kern="1200" dirty="0">
                <a:solidFill>
                  <a:schemeClr val="tx1"/>
                </a:solidFill>
                <a:effectLst/>
                <a:latin typeface="+mn-lt"/>
                <a:ea typeface="+mn-ea"/>
                <a:cs typeface="+mn-cs"/>
              </a:rPr>
              <a:t>的状态等等。</a:t>
            </a:r>
            <a:r>
              <a:rPr lang="en-US" altLang="zh-CN" sz="1200" b="0" i="0" kern="1200" dirty="0">
                <a:solidFill>
                  <a:schemeClr val="tx1"/>
                </a:solidFill>
                <a:effectLst/>
                <a:latin typeface="+mn-lt"/>
                <a:ea typeface="+mn-ea"/>
                <a:cs typeface="+mn-cs"/>
              </a:rPr>
              <a:t>VMM </a:t>
            </a:r>
            <a:r>
              <a:rPr lang="zh-CN" altLang="en-US" sz="1200" b="0" i="0" kern="1200" dirty="0">
                <a:solidFill>
                  <a:schemeClr val="tx1"/>
                </a:solidFill>
                <a:effectLst/>
                <a:latin typeface="+mn-lt"/>
                <a:ea typeface="+mn-ea"/>
                <a:cs typeface="+mn-cs"/>
              </a:rPr>
              <a:t>调度虚拟机时，将其部分状态恢复到</a:t>
            </a:r>
            <a:r>
              <a:rPr lang="zh-CN" altLang="en-US" sz="1200" b="0" i="0" u="none" strike="noStrike" kern="1200" dirty="0">
                <a:solidFill>
                  <a:schemeClr val="tx1"/>
                </a:solidFill>
                <a:effectLst/>
                <a:latin typeface="+mn-lt"/>
                <a:ea typeface="+mn-ea"/>
                <a:cs typeface="+mn-cs"/>
                <a:hlinkClick r:id="rId7"/>
              </a:rPr>
              <a:t>主机系统</a:t>
            </a:r>
            <a:r>
              <a:rPr lang="zh-CN" altLang="en-US" sz="1200" b="0" i="0" kern="1200" dirty="0">
                <a:solidFill>
                  <a:schemeClr val="tx1"/>
                </a:solidFill>
                <a:effectLst/>
                <a:latin typeface="+mn-lt"/>
                <a:ea typeface="+mn-ea"/>
                <a:cs typeface="+mn-cs"/>
              </a:rPr>
              <a:t>中。并非所有的状态都需要恢复，例如主机 </a:t>
            </a:r>
            <a:r>
              <a:rPr lang="en-US" altLang="zh-CN" sz="1200" b="0" i="0" kern="1200" dirty="0">
                <a:solidFill>
                  <a:schemeClr val="tx1"/>
                </a:solidFill>
                <a:effectLst/>
                <a:latin typeface="+mn-lt"/>
                <a:ea typeface="+mn-ea"/>
                <a:cs typeface="+mn-cs"/>
              </a:rPr>
              <a:t>CR3 </a:t>
            </a:r>
            <a:r>
              <a:rPr lang="zh-CN" altLang="en-US" sz="1200" b="0" i="0" kern="1200" dirty="0">
                <a:solidFill>
                  <a:schemeClr val="tx1"/>
                </a:solidFill>
                <a:effectLst/>
                <a:latin typeface="+mn-lt"/>
                <a:ea typeface="+mn-ea"/>
                <a:cs typeface="+mn-cs"/>
              </a:rPr>
              <a:t>寄存器中存放的是 </a:t>
            </a:r>
            <a:r>
              <a:rPr lang="en-US" altLang="zh-CN" sz="1200" b="0" i="0" kern="1200" dirty="0">
                <a:solidFill>
                  <a:schemeClr val="tx1"/>
                </a:solidFill>
                <a:effectLst/>
                <a:latin typeface="+mn-lt"/>
                <a:ea typeface="+mn-ea"/>
                <a:cs typeface="+mn-cs"/>
              </a:rPr>
              <a:t>VMM </a:t>
            </a:r>
            <a:r>
              <a:rPr lang="zh-CN" altLang="en-US" sz="1200" b="0" i="0" kern="1200" dirty="0">
                <a:solidFill>
                  <a:schemeClr val="tx1"/>
                </a:solidFill>
                <a:effectLst/>
                <a:latin typeface="+mn-lt"/>
                <a:ea typeface="+mn-ea"/>
                <a:cs typeface="+mn-cs"/>
              </a:rPr>
              <a:t>设置的</a:t>
            </a:r>
            <a:r>
              <a:rPr lang="zh-CN" altLang="en-US" sz="1200" b="0" i="0" u="none" strike="noStrike" kern="1200" dirty="0">
                <a:solidFill>
                  <a:schemeClr val="tx1"/>
                </a:solidFill>
                <a:effectLst/>
                <a:latin typeface="+mn-lt"/>
                <a:ea typeface="+mn-ea"/>
                <a:cs typeface="+mn-cs"/>
                <a:hlinkClick r:id="rId8"/>
              </a:rPr>
              <a:t>页表</a:t>
            </a:r>
            <a:r>
              <a:rPr lang="zh-CN" altLang="en-US" sz="1200" b="0" i="0" kern="1200" dirty="0">
                <a:solidFill>
                  <a:schemeClr val="tx1"/>
                </a:solidFill>
                <a:effectLst/>
                <a:latin typeface="+mn-lt"/>
                <a:ea typeface="+mn-ea"/>
                <a:cs typeface="+mn-cs"/>
              </a:rPr>
              <a:t>物理地址，而不是 </a:t>
            </a:r>
            <a:r>
              <a:rPr lang="en-US" altLang="zh-CN" sz="1200" b="0" i="0" kern="1200" dirty="0">
                <a:solidFill>
                  <a:schemeClr val="tx1"/>
                </a:solidFill>
                <a:effectLst/>
                <a:latin typeface="+mn-lt"/>
                <a:ea typeface="+mn-ea"/>
                <a:cs typeface="+mn-cs"/>
              </a:rPr>
              <a:t>Guest OS </a:t>
            </a:r>
            <a:r>
              <a:rPr lang="zh-CN" altLang="en-US" sz="1200" b="0" i="0" kern="1200" dirty="0">
                <a:solidFill>
                  <a:schemeClr val="tx1"/>
                </a:solidFill>
                <a:effectLst/>
                <a:latin typeface="+mn-lt"/>
                <a:ea typeface="+mn-ea"/>
                <a:cs typeface="+mn-cs"/>
              </a:rPr>
              <a:t>设置的值。主机处理器直接运行 </a:t>
            </a:r>
            <a:r>
              <a:rPr lang="en-US" altLang="zh-CN" sz="1200" b="0" i="0" kern="1200" dirty="0">
                <a:solidFill>
                  <a:schemeClr val="tx1"/>
                </a:solidFill>
                <a:effectLst/>
                <a:latin typeface="+mn-lt"/>
                <a:ea typeface="+mn-ea"/>
                <a:cs typeface="+mn-cs"/>
              </a:rPr>
              <a:t>Guest OS </a:t>
            </a:r>
            <a:r>
              <a:rPr lang="zh-CN" altLang="en-US" sz="1200" b="0" i="0" kern="1200" dirty="0">
                <a:solidFill>
                  <a:schemeClr val="tx1"/>
                </a:solidFill>
                <a:effectLst/>
                <a:latin typeface="+mn-lt"/>
                <a:ea typeface="+mn-ea"/>
                <a:cs typeface="+mn-cs"/>
              </a:rPr>
              <a:t>的</a:t>
            </a:r>
            <a:r>
              <a:rPr lang="zh-CN" altLang="en-US" sz="1200" b="0" i="0" u="none" strike="noStrike" kern="1200" dirty="0">
                <a:solidFill>
                  <a:schemeClr val="tx1"/>
                </a:solidFill>
                <a:effectLst/>
                <a:latin typeface="+mn-lt"/>
                <a:ea typeface="+mn-ea"/>
                <a:cs typeface="+mn-cs"/>
                <a:hlinkClick r:id="rId9"/>
              </a:rPr>
              <a:t>机器指令</a:t>
            </a:r>
            <a:r>
              <a:rPr lang="zh-CN" altLang="en-US" sz="1200" b="0" i="0" kern="1200" dirty="0">
                <a:solidFill>
                  <a:schemeClr val="tx1"/>
                </a:solidFill>
                <a:effectLst/>
                <a:latin typeface="+mn-lt"/>
                <a:ea typeface="+mn-ea"/>
                <a:cs typeface="+mn-cs"/>
              </a:rPr>
              <a:t>，由于 </a:t>
            </a:r>
            <a:r>
              <a:rPr lang="en-US" altLang="zh-CN" sz="1200" b="0" i="0" kern="1200" dirty="0">
                <a:solidFill>
                  <a:schemeClr val="tx1"/>
                </a:solidFill>
                <a:effectLst/>
                <a:latin typeface="+mn-lt"/>
                <a:ea typeface="+mn-ea"/>
                <a:cs typeface="+mn-cs"/>
              </a:rPr>
              <a:t>Guest OS</a:t>
            </a:r>
            <a:r>
              <a:rPr lang="zh-CN" altLang="en-US" sz="1200" b="0" i="0" kern="1200" dirty="0">
                <a:solidFill>
                  <a:schemeClr val="tx1"/>
                </a:solidFill>
                <a:effectLst/>
                <a:latin typeface="+mn-lt"/>
                <a:ea typeface="+mn-ea"/>
                <a:cs typeface="+mn-cs"/>
              </a:rPr>
              <a:t>运行在低特权级别，当访问主机系统的特权状态（如写 </a:t>
            </a:r>
            <a:r>
              <a:rPr lang="en-US" altLang="zh-CN" sz="1200" b="0" i="0" kern="1200" dirty="0">
                <a:solidFill>
                  <a:schemeClr val="tx1"/>
                </a:solidFill>
                <a:effectLst/>
                <a:latin typeface="+mn-lt"/>
                <a:ea typeface="+mn-ea"/>
                <a:cs typeface="+mn-cs"/>
              </a:rPr>
              <a:t>GDT</a:t>
            </a:r>
            <a:r>
              <a:rPr lang="zh-CN" altLang="en-US" sz="1200" b="0" i="0" u="none" strike="noStrike" kern="1200" dirty="0">
                <a:solidFill>
                  <a:schemeClr val="tx1"/>
                </a:solidFill>
                <a:effectLst/>
                <a:latin typeface="+mn-lt"/>
                <a:ea typeface="+mn-ea"/>
                <a:cs typeface="+mn-cs"/>
                <a:hlinkClick r:id="rId10"/>
              </a:rPr>
              <a:t>寄存器</a:t>
            </a:r>
            <a:r>
              <a:rPr lang="zh-CN" altLang="en-US" sz="1200" b="0" i="0" kern="1200" dirty="0">
                <a:solidFill>
                  <a:schemeClr val="tx1"/>
                </a:solidFill>
                <a:effectLst/>
                <a:latin typeface="+mn-lt"/>
                <a:ea typeface="+mn-ea"/>
                <a:cs typeface="+mn-cs"/>
              </a:rPr>
              <a:t>）时，权限不足导致主机处理器产生异常，将运行权自动交还给 </a:t>
            </a:r>
            <a:r>
              <a:rPr lang="en-US" altLang="zh-CN" sz="1200" b="0" i="0" kern="1200" dirty="0">
                <a:solidFill>
                  <a:schemeClr val="tx1"/>
                </a:solidFill>
                <a:effectLst/>
                <a:latin typeface="+mn-lt"/>
                <a:ea typeface="+mn-ea"/>
                <a:cs typeface="+mn-cs"/>
              </a:rPr>
              <a:t>VMM</a:t>
            </a:r>
            <a:r>
              <a:rPr lang="zh-CN" altLang="en-US" sz="1200" b="0" i="0" kern="1200" dirty="0">
                <a:solidFill>
                  <a:schemeClr val="tx1"/>
                </a:solidFill>
                <a:effectLst/>
                <a:latin typeface="+mn-lt"/>
                <a:ea typeface="+mn-ea"/>
                <a:cs typeface="+mn-cs"/>
              </a:rPr>
              <a:t>。此外，外部中断的到来也会导致 </a:t>
            </a:r>
            <a:r>
              <a:rPr lang="en-US" altLang="zh-CN" sz="1200" b="0" i="0" kern="1200" dirty="0">
                <a:solidFill>
                  <a:schemeClr val="tx1"/>
                </a:solidFill>
                <a:effectLst/>
                <a:latin typeface="+mn-lt"/>
                <a:ea typeface="+mn-ea"/>
                <a:cs typeface="+mn-cs"/>
              </a:rPr>
              <a:t>VMM </a:t>
            </a:r>
            <a:r>
              <a:rPr lang="zh-CN" altLang="en-US" sz="1200" b="0" i="0" kern="1200" dirty="0">
                <a:solidFill>
                  <a:schemeClr val="tx1"/>
                </a:solidFill>
                <a:effectLst/>
                <a:latin typeface="+mn-lt"/>
                <a:ea typeface="+mn-ea"/>
                <a:cs typeface="+mn-cs"/>
              </a:rPr>
              <a:t>的运行。</a:t>
            </a:r>
            <a:endParaRPr lang="zh-CN" altLang="en-US" dirty="0"/>
          </a:p>
        </p:txBody>
      </p:sp>
      <p:sp>
        <p:nvSpPr>
          <p:cNvPr id="4" name="灯片编号占位符 3"/>
          <p:cNvSpPr>
            <a:spLocks noGrp="1"/>
          </p:cNvSpPr>
          <p:nvPr>
            <p:ph type="sldNum" sz="quarter" idx="10"/>
          </p:nvPr>
        </p:nvSpPr>
        <p:spPr/>
        <p:txBody>
          <a:bodyPr/>
          <a:lstStyle/>
          <a:p>
            <a:fld id="{76570752-4793-4B37-BE5B-37B17CCE6DEE}" type="slidenum">
              <a:rPr lang="zh-CN" altLang="en-US" smtClean="0"/>
              <a:pPr/>
              <a:t>19</a:t>
            </a:fld>
            <a:endParaRPr lang="zh-CN" altLang="en-US"/>
          </a:p>
        </p:txBody>
      </p:sp>
    </p:spTree>
    <p:extLst>
      <p:ext uri="{BB962C8B-B14F-4D97-AF65-F5344CB8AC3E}">
        <p14:creationId xmlns:p14="http://schemas.microsoft.com/office/powerpoint/2010/main" val="25429371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570752-4793-4B37-BE5B-37B17CCE6DEE}" type="slidenum">
              <a:rPr lang="zh-CN" altLang="en-US" smtClean="0"/>
              <a:pPr/>
              <a:t>20</a:t>
            </a:fld>
            <a:endParaRPr lang="zh-CN" altLang="en-US"/>
          </a:p>
        </p:txBody>
      </p:sp>
    </p:spTree>
    <p:extLst>
      <p:ext uri="{BB962C8B-B14F-4D97-AF65-F5344CB8AC3E}">
        <p14:creationId xmlns:p14="http://schemas.microsoft.com/office/powerpoint/2010/main" val="6557205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570752-4793-4B37-BE5B-37B17CCE6DEE}" type="slidenum">
              <a:rPr lang="zh-CN" altLang="en-US" smtClean="0"/>
              <a:pPr/>
              <a:t>24</a:t>
            </a:fld>
            <a:endParaRPr lang="zh-CN" altLang="en-US"/>
          </a:p>
        </p:txBody>
      </p:sp>
    </p:spTree>
    <p:extLst>
      <p:ext uri="{BB962C8B-B14F-4D97-AF65-F5344CB8AC3E}">
        <p14:creationId xmlns:p14="http://schemas.microsoft.com/office/powerpoint/2010/main" val="867290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27</a:t>
            </a:fld>
            <a:endParaRPr lang="zh-CN" altLang="en-US"/>
          </a:p>
        </p:txBody>
      </p:sp>
    </p:spTree>
    <p:extLst>
      <p:ext uri="{BB962C8B-B14F-4D97-AF65-F5344CB8AC3E}">
        <p14:creationId xmlns:p14="http://schemas.microsoft.com/office/powerpoint/2010/main" val="1473810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幻灯片图像占位符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19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kumimoji="0" lang="zh-CN" altLang="en-US"/>
          </a:p>
        </p:txBody>
      </p:sp>
      <p:sp>
        <p:nvSpPr>
          <p:cNvPr id="819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Calibri" panose="020F0502020204030204" pitchFamily="34" charset="0"/>
                <a:ea typeface="宋体" panose="02010600030101010101" pitchFamily="2" charset="-122"/>
              </a:defRPr>
            </a:lvl1pPr>
            <a:lvl2pPr marL="742950" indent="-285750">
              <a:defRPr kumimoji="1" sz="2400">
                <a:solidFill>
                  <a:schemeClr val="tx1"/>
                </a:solidFill>
                <a:latin typeface="Calibri" panose="020F0502020204030204" pitchFamily="34" charset="0"/>
                <a:ea typeface="宋体" panose="02010600030101010101" pitchFamily="2" charset="-122"/>
              </a:defRPr>
            </a:lvl2pPr>
            <a:lvl3pPr marL="1143000" indent="-228600">
              <a:defRPr kumimoji="1" sz="2400">
                <a:solidFill>
                  <a:schemeClr val="tx1"/>
                </a:solidFill>
                <a:latin typeface="Calibri" panose="020F0502020204030204" pitchFamily="34" charset="0"/>
                <a:ea typeface="宋体" panose="02010600030101010101" pitchFamily="2" charset="-122"/>
              </a:defRPr>
            </a:lvl3pPr>
            <a:lvl4pPr marL="1600200" indent="-228600">
              <a:defRPr kumimoji="1" sz="2400">
                <a:solidFill>
                  <a:schemeClr val="tx1"/>
                </a:solidFill>
                <a:latin typeface="Calibri" panose="020F0502020204030204" pitchFamily="34" charset="0"/>
                <a:ea typeface="宋体" panose="02010600030101010101" pitchFamily="2" charset="-122"/>
              </a:defRPr>
            </a:lvl4pPr>
            <a:lvl5pPr marL="2057400" indent="-228600">
              <a:defRPr kumimoji="1"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9pPr>
          </a:lstStyle>
          <a:p>
            <a:fld id="{2D47C174-6320-4899-A59B-01EFC7299476}" type="slidenum">
              <a:rPr kumimoji="0" lang="zh-CN" altLang="en-US" sz="1200" smtClean="0"/>
              <a:pPr/>
              <a:t>28</a:t>
            </a:fld>
            <a:endParaRPr kumimoji="0" lang="zh-CN" altLang="en-US" sz="1200"/>
          </a:p>
        </p:txBody>
      </p:sp>
    </p:spTree>
    <p:extLst>
      <p:ext uri="{BB962C8B-B14F-4D97-AF65-F5344CB8AC3E}">
        <p14:creationId xmlns:p14="http://schemas.microsoft.com/office/powerpoint/2010/main" val="20765328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幻灯片图像占位符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24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kumimoji="0" lang="zh-CN" altLang="en-US"/>
          </a:p>
        </p:txBody>
      </p:sp>
      <p:sp>
        <p:nvSpPr>
          <p:cNvPr id="1024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Calibri" panose="020F0502020204030204" pitchFamily="34" charset="0"/>
                <a:ea typeface="宋体" panose="02010600030101010101" pitchFamily="2" charset="-122"/>
              </a:defRPr>
            </a:lvl1pPr>
            <a:lvl2pPr marL="742950" indent="-285750">
              <a:defRPr kumimoji="1" sz="2400">
                <a:solidFill>
                  <a:schemeClr val="tx1"/>
                </a:solidFill>
                <a:latin typeface="Calibri" panose="020F0502020204030204" pitchFamily="34" charset="0"/>
                <a:ea typeface="宋体" panose="02010600030101010101" pitchFamily="2" charset="-122"/>
              </a:defRPr>
            </a:lvl2pPr>
            <a:lvl3pPr marL="1143000" indent="-228600">
              <a:defRPr kumimoji="1" sz="2400">
                <a:solidFill>
                  <a:schemeClr val="tx1"/>
                </a:solidFill>
                <a:latin typeface="Calibri" panose="020F0502020204030204" pitchFamily="34" charset="0"/>
                <a:ea typeface="宋体" panose="02010600030101010101" pitchFamily="2" charset="-122"/>
              </a:defRPr>
            </a:lvl3pPr>
            <a:lvl4pPr marL="1600200" indent="-228600">
              <a:defRPr kumimoji="1" sz="2400">
                <a:solidFill>
                  <a:schemeClr val="tx1"/>
                </a:solidFill>
                <a:latin typeface="Calibri" panose="020F0502020204030204" pitchFamily="34" charset="0"/>
                <a:ea typeface="宋体" panose="02010600030101010101" pitchFamily="2" charset="-122"/>
              </a:defRPr>
            </a:lvl4pPr>
            <a:lvl5pPr marL="2057400" indent="-228600">
              <a:defRPr kumimoji="1"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9pPr>
          </a:lstStyle>
          <a:p>
            <a:fld id="{45183A39-1C59-4059-B198-925CBCCB61EE}" type="slidenum">
              <a:rPr kumimoji="0" lang="zh-CN" altLang="en-US" sz="1200" smtClean="0"/>
              <a:pPr/>
              <a:t>29</a:t>
            </a:fld>
            <a:endParaRPr kumimoji="0" lang="zh-CN" altLang="en-US" sz="1200"/>
          </a:p>
        </p:txBody>
      </p:sp>
    </p:spTree>
    <p:extLst>
      <p:ext uri="{BB962C8B-B14F-4D97-AF65-F5344CB8AC3E}">
        <p14:creationId xmlns:p14="http://schemas.microsoft.com/office/powerpoint/2010/main" val="34849430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幻灯片图像占位符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29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kumimoji="0" lang="zh-CN" altLang="en-US"/>
          </a:p>
        </p:txBody>
      </p:sp>
      <p:sp>
        <p:nvSpPr>
          <p:cNvPr id="1229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Calibri" panose="020F0502020204030204" pitchFamily="34" charset="0"/>
                <a:ea typeface="宋体" panose="02010600030101010101" pitchFamily="2" charset="-122"/>
              </a:defRPr>
            </a:lvl1pPr>
            <a:lvl2pPr marL="742950" indent="-285750">
              <a:defRPr kumimoji="1" sz="2400">
                <a:solidFill>
                  <a:schemeClr val="tx1"/>
                </a:solidFill>
                <a:latin typeface="Calibri" panose="020F0502020204030204" pitchFamily="34" charset="0"/>
                <a:ea typeface="宋体" panose="02010600030101010101" pitchFamily="2" charset="-122"/>
              </a:defRPr>
            </a:lvl2pPr>
            <a:lvl3pPr marL="1143000" indent="-228600">
              <a:defRPr kumimoji="1" sz="2400">
                <a:solidFill>
                  <a:schemeClr val="tx1"/>
                </a:solidFill>
                <a:latin typeface="Calibri" panose="020F0502020204030204" pitchFamily="34" charset="0"/>
                <a:ea typeface="宋体" panose="02010600030101010101" pitchFamily="2" charset="-122"/>
              </a:defRPr>
            </a:lvl3pPr>
            <a:lvl4pPr marL="1600200" indent="-228600">
              <a:defRPr kumimoji="1" sz="2400">
                <a:solidFill>
                  <a:schemeClr val="tx1"/>
                </a:solidFill>
                <a:latin typeface="Calibri" panose="020F0502020204030204" pitchFamily="34" charset="0"/>
                <a:ea typeface="宋体" panose="02010600030101010101" pitchFamily="2" charset="-122"/>
              </a:defRPr>
            </a:lvl4pPr>
            <a:lvl5pPr marL="2057400" indent="-228600">
              <a:defRPr kumimoji="1"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9pPr>
          </a:lstStyle>
          <a:p>
            <a:fld id="{B84D29E8-582B-4A53-9A2E-70844BB77DCA}" type="slidenum">
              <a:rPr kumimoji="0" lang="zh-CN" altLang="en-US" sz="1200" smtClean="0"/>
              <a:pPr/>
              <a:t>30</a:t>
            </a:fld>
            <a:endParaRPr kumimoji="0" lang="zh-CN" altLang="en-US" sz="1200"/>
          </a:p>
        </p:txBody>
      </p:sp>
    </p:spTree>
    <p:extLst>
      <p:ext uri="{BB962C8B-B14F-4D97-AF65-F5344CB8AC3E}">
        <p14:creationId xmlns:p14="http://schemas.microsoft.com/office/powerpoint/2010/main" val="8737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幻灯片图像占位符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33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kumimoji="0" lang="zh-CN" altLang="en-US"/>
          </a:p>
        </p:txBody>
      </p:sp>
      <p:sp>
        <p:nvSpPr>
          <p:cNvPr id="1434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Calibri" panose="020F0502020204030204" pitchFamily="34" charset="0"/>
                <a:ea typeface="宋体" panose="02010600030101010101" pitchFamily="2" charset="-122"/>
              </a:defRPr>
            </a:lvl1pPr>
            <a:lvl2pPr marL="742950" indent="-285750">
              <a:defRPr kumimoji="1" sz="2400">
                <a:solidFill>
                  <a:schemeClr val="tx1"/>
                </a:solidFill>
                <a:latin typeface="Calibri" panose="020F0502020204030204" pitchFamily="34" charset="0"/>
                <a:ea typeface="宋体" panose="02010600030101010101" pitchFamily="2" charset="-122"/>
              </a:defRPr>
            </a:lvl2pPr>
            <a:lvl3pPr marL="1143000" indent="-228600">
              <a:defRPr kumimoji="1" sz="2400">
                <a:solidFill>
                  <a:schemeClr val="tx1"/>
                </a:solidFill>
                <a:latin typeface="Calibri" panose="020F0502020204030204" pitchFamily="34" charset="0"/>
                <a:ea typeface="宋体" panose="02010600030101010101" pitchFamily="2" charset="-122"/>
              </a:defRPr>
            </a:lvl3pPr>
            <a:lvl4pPr marL="1600200" indent="-228600">
              <a:defRPr kumimoji="1" sz="2400">
                <a:solidFill>
                  <a:schemeClr val="tx1"/>
                </a:solidFill>
                <a:latin typeface="Calibri" panose="020F0502020204030204" pitchFamily="34" charset="0"/>
                <a:ea typeface="宋体" panose="02010600030101010101" pitchFamily="2" charset="-122"/>
              </a:defRPr>
            </a:lvl4pPr>
            <a:lvl5pPr marL="2057400" indent="-228600">
              <a:defRPr kumimoji="1"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9pPr>
          </a:lstStyle>
          <a:p>
            <a:fld id="{4ED9FF53-C872-4073-8B37-86A25874397F}" type="slidenum">
              <a:rPr kumimoji="0" lang="zh-CN" altLang="en-US" sz="1200" smtClean="0"/>
              <a:pPr/>
              <a:t>31</a:t>
            </a:fld>
            <a:endParaRPr kumimoji="0" lang="zh-CN" altLang="en-US" sz="1200"/>
          </a:p>
        </p:txBody>
      </p:sp>
    </p:spTree>
    <p:extLst>
      <p:ext uri="{BB962C8B-B14F-4D97-AF65-F5344CB8AC3E}">
        <p14:creationId xmlns:p14="http://schemas.microsoft.com/office/powerpoint/2010/main" val="8656189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p:cNvSpPr>
            <a:spLocks noGrp="1" noRot="1" noChangeAspect="1" noTextEdit="1"/>
          </p:cNvSpPr>
          <p:nvPr>
            <p:ph type="sldImg"/>
          </p:nvPr>
        </p:nvSpPr>
        <p:spPr bwMode="auto">
          <a:xfrm>
            <a:off x="381000" y="685800"/>
            <a:ext cx="6096000" cy="34290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048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kumimoji="0" lang="zh-CN" altLang="en-US"/>
          </a:p>
        </p:txBody>
      </p:sp>
      <p:sp>
        <p:nvSpPr>
          <p:cNvPr id="2048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Calibri" panose="020F0502020204030204" pitchFamily="34" charset="0"/>
                <a:ea typeface="宋体" panose="02010600030101010101" pitchFamily="2" charset="-122"/>
              </a:defRPr>
            </a:lvl1pPr>
            <a:lvl2pPr marL="742950" indent="-285750">
              <a:defRPr kumimoji="1" sz="2400">
                <a:solidFill>
                  <a:schemeClr val="tx1"/>
                </a:solidFill>
                <a:latin typeface="Calibri" panose="020F0502020204030204" pitchFamily="34" charset="0"/>
                <a:ea typeface="宋体" panose="02010600030101010101" pitchFamily="2" charset="-122"/>
              </a:defRPr>
            </a:lvl2pPr>
            <a:lvl3pPr marL="1143000" indent="-228600">
              <a:defRPr kumimoji="1" sz="2400">
                <a:solidFill>
                  <a:schemeClr val="tx1"/>
                </a:solidFill>
                <a:latin typeface="Calibri" panose="020F0502020204030204" pitchFamily="34" charset="0"/>
                <a:ea typeface="宋体" panose="02010600030101010101" pitchFamily="2" charset="-122"/>
              </a:defRPr>
            </a:lvl3pPr>
            <a:lvl4pPr marL="1600200" indent="-228600">
              <a:defRPr kumimoji="1" sz="2400">
                <a:solidFill>
                  <a:schemeClr val="tx1"/>
                </a:solidFill>
                <a:latin typeface="Calibri" panose="020F0502020204030204" pitchFamily="34" charset="0"/>
                <a:ea typeface="宋体" panose="02010600030101010101" pitchFamily="2" charset="-122"/>
              </a:defRPr>
            </a:lvl4pPr>
            <a:lvl5pPr marL="2057400" indent="-228600">
              <a:defRPr kumimoji="1" sz="24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Calibri" panose="020F0502020204030204" pitchFamily="34" charset="0"/>
                <a:ea typeface="宋体" panose="02010600030101010101" pitchFamily="2" charset="-122"/>
              </a:defRPr>
            </a:lvl9pPr>
          </a:lstStyle>
          <a:p>
            <a:fld id="{C4452760-3F5C-4486-BAD1-5DAD1AC6F134}" type="slidenum">
              <a:rPr kumimoji="0" lang="zh-CN" altLang="en-US" sz="1200" smtClean="0"/>
              <a:pPr/>
              <a:t>32</a:t>
            </a:fld>
            <a:endParaRPr kumimoji="0" lang="zh-CN" altLang="en-US" sz="1200"/>
          </a:p>
        </p:txBody>
      </p:sp>
    </p:spTree>
    <p:extLst>
      <p:ext uri="{BB962C8B-B14F-4D97-AF65-F5344CB8AC3E}">
        <p14:creationId xmlns:p14="http://schemas.microsoft.com/office/powerpoint/2010/main" val="23128377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33</a:t>
            </a:fld>
            <a:endParaRPr lang="zh-CN" altLang="en-US"/>
          </a:p>
        </p:txBody>
      </p:sp>
    </p:spTree>
    <p:extLst>
      <p:ext uri="{BB962C8B-B14F-4D97-AF65-F5344CB8AC3E}">
        <p14:creationId xmlns:p14="http://schemas.microsoft.com/office/powerpoint/2010/main" val="1473810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2</a:t>
            </a:fld>
            <a:endParaRPr lang="zh-CN" altLang="en-US"/>
          </a:p>
        </p:txBody>
      </p:sp>
    </p:spTree>
    <p:extLst>
      <p:ext uri="{BB962C8B-B14F-4D97-AF65-F5344CB8AC3E}">
        <p14:creationId xmlns:p14="http://schemas.microsoft.com/office/powerpoint/2010/main" val="14738108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34</a:t>
            </a:fld>
            <a:endParaRPr lang="zh-CN" altLang="en-US"/>
          </a:p>
        </p:txBody>
      </p:sp>
    </p:spTree>
    <p:extLst>
      <p:ext uri="{BB962C8B-B14F-4D97-AF65-F5344CB8AC3E}">
        <p14:creationId xmlns:p14="http://schemas.microsoft.com/office/powerpoint/2010/main" val="1473810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B457C422-004E-489A-9CB9-7377358189AE}" type="slidenum">
              <a:rPr lang="en-US" smtClean="0"/>
              <a:pPr/>
              <a:t>43</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53</a:t>
            </a:fld>
            <a:endParaRPr lang="zh-CN" altLang="en-US"/>
          </a:p>
        </p:txBody>
      </p:sp>
    </p:spTree>
    <p:extLst>
      <p:ext uri="{BB962C8B-B14F-4D97-AF65-F5344CB8AC3E}">
        <p14:creationId xmlns:p14="http://schemas.microsoft.com/office/powerpoint/2010/main" val="6449382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8"/>
          <p:cNvSpPr>
            <a:spLocks noGrp="1" noChangeArrowheads="1"/>
          </p:cNvSpPr>
          <p:nvPr>
            <p:ph type="hdr" sz="quarter"/>
          </p:nvPr>
        </p:nvSpPr>
        <p:spPr>
          <a:ln/>
        </p:spPr>
        <p:txBody>
          <a:bodyPr/>
          <a:lstStyle/>
          <a:p>
            <a:r>
              <a:rPr lang="zh-CN" altLang="en-US"/>
              <a:t>HP Integrity Servers</a:t>
            </a:r>
          </a:p>
        </p:txBody>
      </p:sp>
      <p:sp>
        <p:nvSpPr>
          <p:cNvPr id="6" name="Rectangle 11"/>
          <p:cNvSpPr>
            <a:spLocks noGrp="1" noChangeArrowheads="1"/>
          </p:cNvSpPr>
          <p:nvPr>
            <p:ph type="sldNum" sz="quarter" idx="5"/>
          </p:nvPr>
        </p:nvSpPr>
        <p:spPr>
          <a:ln/>
        </p:spPr>
        <p:txBody>
          <a:bodyPr/>
          <a:lstStyle/>
          <a:p>
            <a:fld id="{0E62FBB8-6A9F-46D1-98FF-75EE40564300}" type="slidenum">
              <a:rPr lang="zh-CN" altLang="en-US"/>
              <a:pPr/>
              <a:t>4</a:t>
            </a:fld>
            <a:endParaRPr lang="en-US" altLang="zh-CN"/>
          </a:p>
        </p:txBody>
      </p:sp>
      <p:sp>
        <p:nvSpPr>
          <p:cNvPr id="2081794" name="Rectangle 2"/>
          <p:cNvSpPr>
            <a:spLocks noGrp="1" noRot="1" noChangeAspect="1" noChangeArrowheads="1" noTextEdit="1"/>
          </p:cNvSpPr>
          <p:nvPr>
            <p:ph type="sldImg"/>
          </p:nvPr>
        </p:nvSpPr>
        <p:spPr>
          <a:xfrm>
            <a:off x="4371975" y="631825"/>
            <a:ext cx="2428875" cy="1366838"/>
          </a:xfrm>
          <a:ln/>
        </p:spPr>
      </p:sp>
      <p:sp>
        <p:nvSpPr>
          <p:cNvPr id="2081795" name="Rectangle 3"/>
          <p:cNvSpPr>
            <a:spLocks noGrp="1" noChangeArrowheads="1"/>
          </p:cNvSpPr>
          <p:nvPr>
            <p:ph type="body" idx="1"/>
          </p:nvPr>
        </p:nvSpPr>
        <p:spPr>
          <a:xfrm>
            <a:off x="332340" y="2118923"/>
            <a:ext cx="6267864" cy="6319290"/>
          </a:xfrm>
        </p:spPr>
        <p:txBody>
          <a:bodyPr/>
          <a:lstStyle/>
          <a:p>
            <a:r>
              <a:rPr lang="en-US" altLang="zh-CN"/>
              <a:t>This is why you need an Adaptive Infrastructure</a:t>
            </a:r>
          </a:p>
          <a:p>
            <a:r>
              <a:rPr lang="en-US" altLang="zh-CN"/>
              <a:t>HP Consulting did a study of the utilization of a customers servers and found their overall utilization was less than 50%</a:t>
            </a:r>
          </a:p>
          <a:p>
            <a:r>
              <a:rPr lang="en-US" altLang="zh-CN"/>
              <a:t>This customer has a tremendous amount of unused resource and yet has some systems that are unable to cope.  With an adaptive infrastructure, you could allocate the unused capacity to the applications that need them</a:t>
            </a:r>
          </a:p>
        </p:txBody>
      </p:sp>
    </p:spTree>
    <p:extLst>
      <p:ext uri="{BB962C8B-B14F-4D97-AF65-F5344CB8AC3E}">
        <p14:creationId xmlns:p14="http://schemas.microsoft.com/office/powerpoint/2010/main" val="35308486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8"/>
          <p:cNvSpPr>
            <a:spLocks noGrp="1" noChangeArrowheads="1"/>
          </p:cNvSpPr>
          <p:nvPr>
            <p:ph type="hdr" sz="quarter"/>
          </p:nvPr>
        </p:nvSpPr>
        <p:spPr>
          <a:ln/>
        </p:spPr>
        <p:txBody>
          <a:bodyPr/>
          <a:lstStyle/>
          <a:p>
            <a:r>
              <a:rPr lang="zh-CN" altLang="en-US"/>
              <a:t>HP Integrity Servers</a:t>
            </a:r>
          </a:p>
        </p:txBody>
      </p:sp>
      <p:sp>
        <p:nvSpPr>
          <p:cNvPr id="6" name="Rectangle 11"/>
          <p:cNvSpPr>
            <a:spLocks noGrp="1" noChangeArrowheads="1"/>
          </p:cNvSpPr>
          <p:nvPr>
            <p:ph type="sldNum" sz="quarter" idx="5"/>
          </p:nvPr>
        </p:nvSpPr>
        <p:spPr>
          <a:ln/>
        </p:spPr>
        <p:txBody>
          <a:bodyPr/>
          <a:lstStyle/>
          <a:p>
            <a:fld id="{0608821B-A80D-49AB-948C-CA7444DB31F5}" type="slidenum">
              <a:rPr lang="zh-CN" altLang="en-US"/>
              <a:pPr/>
              <a:t>5</a:t>
            </a:fld>
            <a:endParaRPr lang="en-US" altLang="zh-CN"/>
          </a:p>
        </p:txBody>
      </p:sp>
      <p:sp>
        <p:nvSpPr>
          <p:cNvPr id="2083842" name="Rectangle 2"/>
          <p:cNvSpPr>
            <a:spLocks noGrp="1" noRot="1" noChangeAspect="1" noChangeArrowheads="1" noTextEdit="1"/>
          </p:cNvSpPr>
          <p:nvPr>
            <p:ph type="sldImg"/>
          </p:nvPr>
        </p:nvSpPr>
        <p:spPr>
          <a:xfrm>
            <a:off x="381000" y="685800"/>
            <a:ext cx="6096000" cy="3429000"/>
          </a:xfrm>
          <a:ln/>
        </p:spPr>
      </p:sp>
      <p:sp>
        <p:nvSpPr>
          <p:cNvPr id="2083843" name="Rectangle 3"/>
          <p:cNvSpPr>
            <a:spLocks noGrp="1" noChangeArrowheads="1"/>
          </p:cNvSpPr>
          <p:nvPr>
            <p:ph type="body" idx="1"/>
          </p:nvPr>
        </p:nvSpPr>
        <p:spPr>
          <a:xfrm>
            <a:off x="686421" y="4344025"/>
            <a:ext cx="5485158" cy="4114488"/>
          </a:xfrm>
        </p:spPr>
        <p:txBody>
          <a:bodyPr/>
          <a:lstStyle/>
          <a:p>
            <a:endParaRPr lang="zh-CN" altLang="en-US"/>
          </a:p>
        </p:txBody>
      </p:sp>
    </p:spTree>
    <p:extLst>
      <p:ext uri="{BB962C8B-B14F-4D97-AF65-F5344CB8AC3E}">
        <p14:creationId xmlns:p14="http://schemas.microsoft.com/office/powerpoint/2010/main" val="37101512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a:spLocks noGrp="1" noChangeArrowheads="1"/>
          </p:cNvSpPr>
          <p:nvPr>
            <p:ph type="sldNum" sz="quarter" idx="5"/>
          </p:nvPr>
        </p:nvSpPr>
        <p:spPr bwMode="auto">
          <a:ln>
            <a:miter lim="800000"/>
            <a:headEnd/>
            <a:tailEnd/>
          </a:ln>
        </p:spPr>
        <p:txBody>
          <a:bodyPr wrap="square" numCol="1" anchorCtr="0" compatLnSpc="1">
            <a:prstTxWarp prst="textNoShape">
              <a:avLst/>
            </a:prstTxWarp>
          </a:bodyPr>
          <a:lstStyle/>
          <a:p>
            <a:pPr>
              <a:defRPr/>
            </a:pPr>
            <a:fld id="{F7E0E296-EC4C-4D9F-9A2B-096BC91CE866}" type="slidenum">
              <a:rPr lang="en-US" altLang="en-US" smtClean="0"/>
              <a:pPr>
                <a:defRPr/>
              </a:pPr>
              <a:t>6</a:t>
            </a:fld>
            <a:endParaRPr lang="en-US" altLang="en-US"/>
          </a:p>
        </p:txBody>
      </p:sp>
      <p:sp>
        <p:nvSpPr>
          <p:cNvPr id="77827" name="Rectangle 2"/>
          <p:cNvSpPr>
            <a:spLocks noGrp="1" noRot="1" noChangeAspect="1" noChangeArrowheads="1" noTextEdit="1"/>
          </p:cNvSpPr>
          <p:nvPr>
            <p:ph type="sldImg"/>
          </p:nvPr>
        </p:nvSpPr>
        <p:spPr bwMode="auto">
          <a:xfrm>
            <a:off x="381000" y="685800"/>
            <a:ext cx="6097588" cy="3430588"/>
          </a:xfrm>
          <a:noFill/>
          <a:ln>
            <a:solidFill>
              <a:srgbClr val="000000"/>
            </a:solidFill>
            <a:miter lim="800000"/>
            <a:headEnd/>
            <a:tailEnd/>
          </a:ln>
        </p:spPr>
      </p:sp>
      <p:sp>
        <p:nvSpPr>
          <p:cNvPr id="2233347" name="Rectangle 3"/>
          <p:cNvSpPr>
            <a:spLocks noGrp="1" noChangeArrowheads="1"/>
          </p:cNvSpPr>
          <p:nvPr>
            <p:ph type="body" idx="1"/>
          </p:nvPr>
        </p:nvSpPr>
        <p:spPr>
          <a:xfrm>
            <a:off x="914401" y="4344988"/>
            <a:ext cx="5029200" cy="4113212"/>
          </a:xfrm>
        </p:spPr>
        <p:txBody>
          <a:bodyPr>
            <a:normAutofit fontScale="92500" lnSpcReduction="10000"/>
          </a:bodyPr>
          <a:lstStyle/>
          <a:p>
            <a:pPr marL="224770" indent="-224770">
              <a:defRPr/>
            </a:pPr>
            <a:endParaRPr lang="en-US" altLang="zh-CN" dirty="0"/>
          </a:p>
          <a:p>
            <a:pPr marL="224770" indent="-224770">
              <a:defRPr/>
            </a:pPr>
            <a:r>
              <a:rPr lang="en-US" altLang="zh-CN" dirty="0"/>
              <a:t>[NOTE: slide has automated animation]</a:t>
            </a:r>
          </a:p>
          <a:p>
            <a:pPr marL="224770" indent="-224770">
              <a:defRPr/>
            </a:pPr>
            <a:r>
              <a:rPr lang="en-US" altLang="zh-CN" u="sng" dirty="0"/>
              <a:t>Key Points:</a:t>
            </a:r>
          </a:p>
          <a:p>
            <a:pPr marL="224770" indent="-224770">
              <a:buFontTx/>
              <a:buChar char="•"/>
              <a:defRPr/>
            </a:pPr>
            <a:r>
              <a:rPr lang="en-US" altLang="zh-CN" dirty="0"/>
              <a:t>Before virtualization:</a:t>
            </a:r>
          </a:p>
          <a:p>
            <a:pPr marL="674312" lvl="1" indent="-224770">
              <a:buFontTx/>
              <a:buChar char="•"/>
              <a:defRPr/>
            </a:pPr>
            <a:r>
              <a:rPr lang="en-US" altLang="zh-CN" dirty="0"/>
              <a:t>OS is tightly tied to hardware—once installed, it </a:t>
            </a:r>
            <a:r>
              <a:rPr lang="en-US" altLang="zh-CN" b="1" dirty="0"/>
              <a:t>can’t easily be moved to different hardware</a:t>
            </a:r>
          </a:p>
          <a:p>
            <a:pPr marL="674312" lvl="1" indent="-224770">
              <a:buFontTx/>
              <a:buChar char="•"/>
              <a:defRPr/>
            </a:pPr>
            <a:r>
              <a:rPr lang="en-US" altLang="zh-CN" dirty="0"/>
              <a:t>Result is that application also becomes tightly tied to hardware—</a:t>
            </a:r>
            <a:r>
              <a:rPr lang="en-US" altLang="zh-CN" b="1" dirty="0"/>
              <a:t>moving an application to a different server</a:t>
            </a:r>
            <a:r>
              <a:rPr lang="en-US" altLang="zh-CN" dirty="0"/>
              <a:t> is a difficult process</a:t>
            </a:r>
          </a:p>
          <a:p>
            <a:pPr marL="674312" lvl="1" indent="-224770">
              <a:defRPr/>
            </a:pPr>
            <a:r>
              <a:rPr lang="zh-CN" altLang="en-US" dirty="0"/>
              <a:t>由于资源不够，性能低的时候， 需要采用新的硬件， 迁移不灵活，必须采用相同的硬件，</a:t>
            </a:r>
            <a:r>
              <a:rPr lang="en-US" altLang="zh-CN" dirty="0"/>
              <a:t>IBM HP</a:t>
            </a:r>
          </a:p>
          <a:p>
            <a:pPr marL="674312" lvl="1" indent="-224770">
              <a:defRPr/>
            </a:pPr>
            <a:r>
              <a:rPr lang="zh-CN" altLang="en-US" dirty="0"/>
              <a:t>迁移</a:t>
            </a:r>
          </a:p>
          <a:p>
            <a:pPr marL="674312" lvl="1" indent="-224770">
              <a:defRPr/>
            </a:pPr>
            <a:r>
              <a:rPr lang="zh-CN" altLang="en-US" dirty="0"/>
              <a:t>另外故障维护，或者有计划的对操作系统和硬件的时候不灵活，除非采用复杂的集群软件</a:t>
            </a:r>
          </a:p>
          <a:p>
            <a:pPr marL="674312" lvl="1" indent="-224770">
              <a:lnSpc>
                <a:spcPct val="87000"/>
              </a:lnSpc>
              <a:spcBef>
                <a:spcPct val="0"/>
              </a:spcBef>
              <a:spcAft>
                <a:spcPct val="30000"/>
              </a:spcAft>
              <a:buClr>
                <a:schemeClr val="hlink"/>
              </a:buClr>
              <a:defRPr/>
            </a:pPr>
            <a:r>
              <a:rPr lang="zh-TW" altLang="en-US" dirty="0">
                <a:ea typeface="宋体" pitchFamily="2" charset="-122"/>
              </a:rPr>
              <a:t>系</a:t>
            </a:r>
            <a:r>
              <a:rPr lang="zh-CN" altLang="en-US" dirty="0"/>
              <a:t>统</a:t>
            </a:r>
            <a:r>
              <a:rPr lang="zh-TW" altLang="en-US" dirty="0">
                <a:ea typeface="宋体" pitchFamily="2" charset="-122"/>
              </a:rPr>
              <a:t>的</a:t>
            </a:r>
            <a:r>
              <a:rPr lang="zh-CN" altLang="en-US" dirty="0"/>
              <a:t>资源</a:t>
            </a:r>
            <a:r>
              <a:rPr lang="zh-TW" altLang="en-US" dirty="0">
                <a:ea typeface="宋体" pitchFamily="2" charset="-122"/>
              </a:rPr>
              <a:t>利用</a:t>
            </a:r>
            <a:r>
              <a:rPr lang="zh-CN" altLang="en-US" dirty="0"/>
              <a:t>率低，</a:t>
            </a:r>
          </a:p>
          <a:p>
            <a:pPr marL="674312" lvl="1" indent="-224770">
              <a:lnSpc>
                <a:spcPct val="87000"/>
              </a:lnSpc>
              <a:spcBef>
                <a:spcPct val="0"/>
              </a:spcBef>
              <a:spcAft>
                <a:spcPct val="30000"/>
              </a:spcAft>
              <a:buClr>
                <a:schemeClr val="hlink"/>
              </a:buClr>
              <a:defRPr/>
            </a:pPr>
            <a:r>
              <a:rPr lang="zh-TW" altLang="en-US" dirty="0">
                <a:solidFill>
                  <a:schemeClr val="bg2"/>
                </a:solidFill>
              </a:rPr>
              <a:t>硬件成本高昂而且不</a:t>
            </a:r>
            <a:r>
              <a:rPr lang="zh-CN" altLang="en-US" dirty="0">
                <a:solidFill>
                  <a:schemeClr val="bg2"/>
                </a:solidFill>
                <a:ea typeface="PMingLiU" pitchFamily="18" charset="-120"/>
              </a:rPr>
              <a:t>够灵活</a:t>
            </a:r>
            <a:r>
              <a:rPr lang="zh-CN" altLang="en-US" dirty="0">
                <a:solidFill>
                  <a:schemeClr val="bg2"/>
                </a:solidFill>
              </a:rPr>
              <a:t>，</a:t>
            </a:r>
            <a:r>
              <a:rPr lang="zh-CN" altLang="en-US" dirty="0">
                <a:solidFill>
                  <a:schemeClr val="bg2"/>
                </a:solidFill>
                <a:ea typeface="PMingLiU" pitchFamily="18" charset="-120"/>
              </a:rPr>
              <a:t>即使有硬件</a:t>
            </a:r>
            <a:r>
              <a:rPr lang="zh-CN" altLang="en-US" dirty="0">
                <a:solidFill>
                  <a:schemeClr val="bg2"/>
                </a:solidFill>
              </a:rPr>
              <a:t>，</a:t>
            </a:r>
            <a:r>
              <a:rPr lang="zh-CN" altLang="en-US" dirty="0">
                <a:solidFill>
                  <a:schemeClr val="bg2"/>
                </a:solidFill>
                <a:ea typeface="PMingLiU" pitchFamily="18" charset="-120"/>
              </a:rPr>
              <a:t>不灵活</a:t>
            </a:r>
            <a:r>
              <a:rPr lang="zh-CN" altLang="en-US" dirty="0">
                <a:solidFill>
                  <a:schemeClr val="bg2"/>
                </a:solidFill>
              </a:rPr>
              <a:t>，</a:t>
            </a:r>
            <a:r>
              <a:rPr lang="zh-CN" altLang="en-US" dirty="0">
                <a:solidFill>
                  <a:schemeClr val="bg2"/>
                </a:solidFill>
                <a:ea typeface="PMingLiU" pitchFamily="18" charset="-120"/>
              </a:rPr>
              <a:t>同种硬件操作系统</a:t>
            </a:r>
            <a:r>
              <a:rPr lang="zh-CN" altLang="en-US" dirty="0">
                <a:solidFill>
                  <a:schemeClr val="bg2"/>
                </a:solidFill>
              </a:rPr>
              <a:t>，资源调配</a:t>
            </a:r>
            <a:endParaRPr lang="en-US" altLang="zh-TW" dirty="0">
              <a:ea typeface="宋体" pitchFamily="2" charset="-122"/>
            </a:endParaRPr>
          </a:p>
          <a:p>
            <a:pPr marL="674312" lvl="1" indent="-224770">
              <a:defRPr/>
            </a:pPr>
            <a:endParaRPr lang="zh-CN" altLang="en-US" dirty="0"/>
          </a:p>
          <a:p>
            <a:pPr marL="674312" lvl="1" indent="-224770">
              <a:defRPr/>
            </a:pPr>
            <a:endParaRPr lang="zh-CN" altLang="en-US" dirty="0"/>
          </a:p>
          <a:p>
            <a:pPr marL="224770" indent="-224770">
              <a:buFontTx/>
              <a:buChar char="•"/>
              <a:defRPr/>
            </a:pPr>
            <a:r>
              <a:rPr lang="en-US" altLang="zh-CN" dirty="0"/>
              <a:t>After virtualization: [CLICK TO ADVANCE ANIMATION]</a:t>
            </a:r>
          </a:p>
          <a:p>
            <a:pPr marL="674312" lvl="1" indent="-224770">
              <a:buFontTx/>
              <a:buChar char="•"/>
              <a:defRPr/>
            </a:pPr>
            <a:r>
              <a:rPr lang="en-US" altLang="zh-CN" dirty="0"/>
              <a:t>VMware virtualization wraps the OS and everything inside of it into a virtual machine</a:t>
            </a:r>
          </a:p>
          <a:p>
            <a:pPr marL="674312" lvl="1" indent="-224770">
              <a:buFontTx/>
              <a:buChar char="•"/>
              <a:defRPr/>
            </a:pPr>
            <a:r>
              <a:rPr lang="en-US" altLang="zh-CN" dirty="0"/>
              <a:t>Dependencies between hardware and OS have been eliminated because of the virtualization layer that VMware software creates; this virtualization layer presents a standardized set of virtual hardware to the OS so that the virtual machine can be moved to any hardware system</a:t>
            </a:r>
          </a:p>
          <a:p>
            <a:pPr marL="674312" lvl="1" indent="-224770">
              <a:buFontTx/>
              <a:buChar char="•"/>
              <a:defRPr/>
            </a:pPr>
            <a:endParaRPr lang="zh-CN" altLang="en-US" dirty="0"/>
          </a:p>
        </p:txBody>
      </p:sp>
    </p:spTree>
    <p:extLst>
      <p:ext uri="{BB962C8B-B14F-4D97-AF65-F5344CB8AC3E}">
        <p14:creationId xmlns:p14="http://schemas.microsoft.com/office/powerpoint/2010/main" val="27585302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E240603-28BA-42E0-80F0-09E005917AF1}" type="slidenum">
              <a:rPr lang="en-US" altLang="zh-CN"/>
              <a:pPr/>
              <a:t>7</a:t>
            </a:fld>
            <a:endParaRPr lang="en-US" altLang="zh-CN"/>
          </a:p>
        </p:txBody>
      </p:sp>
      <p:sp>
        <p:nvSpPr>
          <p:cNvPr id="1388546" name="Rectangle 2"/>
          <p:cNvSpPr>
            <a:spLocks noGrp="1" noRot="1" noChangeAspect="1" noChangeArrowheads="1" noTextEdit="1"/>
          </p:cNvSpPr>
          <p:nvPr>
            <p:ph type="sldImg"/>
          </p:nvPr>
        </p:nvSpPr>
        <p:spPr>
          <a:xfrm>
            <a:off x="381000" y="685800"/>
            <a:ext cx="6096000" cy="3429000"/>
          </a:xfrm>
          <a:ln/>
        </p:spPr>
      </p:sp>
      <p:sp>
        <p:nvSpPr>
          <p:cNvPr id="1388547" name="Rectangle 3"/>
          <p:cNvSpPr>
            <a:spLocks noGrp="1" noChangeArrowheads="1"/>
          </p:cNvSpPr>
          <p:nvPr>
            <p:ph type="body" idx="1"/>
          </p:nvPr>
        </p:nvSpPr>
        <p:spPr/>
        <p:txBody>
          <a:bodyPr/>
          <a:lstStyle/>
          <a:p>
            <a:endParaRPr lang="zh-CN" altLang="zh-CN"/>
          </a:p>
        </p:txBody>
      </p:sp>
    </p:spTree>
    <p:extLst>
      <p:ext uri="{BB962C8B-B14F-4D97-AF65-F5344CB8AC3E}">
        <p14:creationId xmlns:p14="http://schemas.microsoft.com/office/powerpoint/2010/main" val="9353277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8</a:t>
            </a:fld>
            <a:endParaRPr lang="zh-CN" altLang="en-US"/>
          </a:p>
        </p:txBody>
      </p:sp>
    </p:spTree>
    <p:extLst>
      <p:ext uri="{BB962C8B-B14F-4D97-AF65-F5344CB8AC3E}">
        <p14:creationId xmlns:p14="http://schemas.microsoft.com/office/powerpoint/2010/main" val="1473810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11</a:t>
            </a:fld>
            <a:endParaRPr lang="zh-CN" altLang="en-US"/>
          </a:p>
        </p:txBody>
      </p:sp>
    </p:spTree>
    <p:extLst>
      <p:ext uri="{BB962C8B-B14F-4D97-AF65-F5344CB8AC3E}">
        <p14:creationId xmlns:p14="http://schemas.microsoft.com/office/powerpoint/2010/main" val="1473810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pPr/>
              <a:t>16</a:t>
            </a:fld>
            <a:endParaRPr lang="zh-CN" altLang="en-US"/>
          </a:p>
        </p:txBody>
      </p:sp>
    </p:spTree>
    <p:extLst>
      <p:ext uri="{BB962C8B-B14F-4D97-AF65-F5344CB8AC3E}">
        <p14:creationId xmlns:p14="http://schemas.microsoft.com/office/powerpoint/2010/main" val="1473810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 Id="rId3"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7819"/>
            <a:ext cx="7772400" cy="1102519"/>
          </a:xfrm>
        </p:spPr>
        <p:txBody>
          <a:bodyPr/>
          <a:lstStyle/>
          <a:p>
            <a:r>
              <a:rPr lang="zh-CN" altLang="en-US"/>
              <a:t>单击此处编辑母版标题样式</a:t>
            </a:r>
          </a:p>
        </p:txBody>
      </p:sp>
      <p:sp>
        <p:nvSpPr>
          <p:cNvPr id="3" name="副标题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lvl1pPr>
              <a:defRPr/>
            </a:lvl1pPr>
          </a:lstStyle>
          <a:p>
            <a:pPr>
              <a:defRPr/>
            </a:pPr>
            <a:fld id="{F1DF8838-2596-481A-81BD-BA549497E720}" type="datetimeFigureOut">
              <a:rPr lang="zh-CN" altLang="en-US"/>
              <a:pPr>
                <a:defRPr/>
              </a:pPr>
              <a:t>16-12-6</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7F7507C5-9851-4EF6-82C9-5647805156C3}" type="slidenum">
              <a:rPr lang="zh-CN" altLang="en-US"/>
              <a:pPr>
                <a:defRPr/>
              </a:pPr>
              <a:t>‹#›</a:t>
            </a:fld>
            <a:endParaRPr lang="zh-CN" altLang="en-US"/>
          </a:p>
        </p:txBody>
      </p:sp>
    </p:spTree>
    <p:extLst>
      <p:ext uri="{BB962C8B-B14F-4D97-AF65-F5344CB8AC3E}">
        <p14:creationId xmlns:p14="http://schemas.microsoft.com/office/powerpoint/2010/main" val="20866614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pPr>
              <a:defRPr/>
            </a:pPr>
            <a:fld id="{FF3F2B87-989E-4F4D-A3D6-9B10DAD785BB}" type="datetimeFigureOut">
              <a:rPr lang="zh-CN" altLang="en-US"/>
              <a:pPr>
                <a:defRPr/>
              </a:pPr>
              <a:t>16-12-6</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98954EB6-7BED-43FD-8483-DCA0766CC830}" type="slidenum">
              <a:rPr lang="zh-CN" altLang="en-US"/>
              <a:pPr>
                <a:defRPr/>
              </a:pPr>
              <a:t>‹#›</a:t>
            </a:fld>
            <a:endParaRPr lang="zh-CN" altLang="en-US"/>
          </a:p>
        </p:txBody>
      </p:sp>
    </p:spTree>
    <p:extLst>
      <p:ext uri="{BB962C8B-B14F-4D97-AF65-F5344CB8AC3E}">
        <p14:creationId xmlns:p14="http://schemas.microsoft.com/office/powerpoint/2010/main" val="29611310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154781"/>
            <a:ext cx="2057400" cy="329088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154781"/>
            <a:ext cx="6019800" cy="329088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pPr>
              <a:defRPr/>
            </a:pPr>
            <a:fld id="{ADDB09A5-729D-4B62-9A05-E166FB412201}" type="datetimeFigureOut">
              <a:rPr lang="zh-CN" altLang="en-US"/>
              <a:pPr>
                <a:defRPr/>
              </a:pPr>
              <a:t>16-12-6</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B2A21541-2C8E-4FE7-AD01-6AECC40AD2EC}" type="slidenum">
              <a:rPr lang="zh-CN" altLang="en-US"/>
              <a:pPr>
                <a:defRPr/>
              </a:pPr>
              <a:t>‹#›</a:t>
            </a:fld>
            <a:endParaRPr lang="zh-CN" altLang="en-US"/>
          </a:p>
        </p:txBody>
      </p:sp>
    </p:spTree>
    <p:extLst>
      <p:ext uri="{BB962C8B-B14F-4D97-AF65-F5344CB8AC3E}">
        <p14:creationId xmlns:p14="http://schemas.microsoft.com/office/powerpoint/2010/main" val="30157350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1_标题和内容">
    <p:spTree>
      <p:nvGrpSpPr>
        <p:cNvPr id="1" name=""/>
        <p:cNvGrpSpPr/>
        <p:nvPr/>
      </p:nvGrpSpPr>
      <p:grpSpPr>
        <a:xfrm>
          <a:off x="0" y="0"/>
          <a:ext cx="0" cy="0"/>
          <a:chOff x="0" y="0"/>
          <a:chExt cx="0" cy="0"/>
        </a:xfrm>
      </p:grpSpPr>
      <p:pic>
        <p:nvPicPr>
          <p:cNvPr id="11" name="图片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16" y="0"/>
            <a:ext cx="9144000" cy="5143500"/>
          </a:xfrm>
          <a:prstGeom prst="rect">
            <a:avLst/>
          </a:prstGeom>
        </p:spPr>
      </p:pic>
      <p:sp>
        <p:nvSpPr>
          <p:cNvPr id="2" name="标题 1"/>
          <p:cNvSpPr>
            <a:spLocks noGrp="1"/>
          </p:cNvSpPr>
          <p:nvPr>
            <p:ph type="title"/>
          </p:nvPr>
        </p:nvSpPr>
        <p:spPr>
          <a:xfrm>
            <a:off x="606008" y="123479"/>
            <a:ext cx="2741856" cy="277143"/>
          </a:xfrm>
        </p:spPr>
        <p:txBody>
          <a:bodyPr/>
          <a:lstStyle>
            <a:lvl1pPr algn="l">
              <a:defRPr sz="1600" b="0">
                <a:solidFill>
                  <a:schemeClr val="bg1"/>
                </a:solidFill>
                <a:latin typeface="微软雅黑" pitchFamily="34" charset="-122"/>
                <a:ea typeface="微软雅黑" pitchFamily="34" charset="-122"/>
              </a:defRPr>
            </a:lvl1pPr>
          </a:lstStyle>
          <a:p>
            <a:r>
              <a:rPr lang="zh-CN" altLang="en-US" dirty="0"/>
              <a:t>单击此处编辑母版标题样式</a:t>
            </a:r>
          </a:p>
        </p:txBody>
      </p:sp>
      <p:sp>
        <p:nvSpPr>
          <p:cNvPr id="4" name="矩形 3"/>
          <p:cNvSpPr/>
          <p:nvPr userDrawn="1"/>
        </p:nvSpPr>
        <p:spPr>
          <a:xfrm>
            <a:off x="0" y="449610"/>
            <a:ext cx="9144000" cy="4693890"/>
          </a:xfrm>
          <a:prstGeom prst="rect">
            <a:avLst/>
          </a:prstGeom>
          <a:gradFill flip="none" rotWithShape="1">
            <a:gsLst>
              <a:gs pos="0">
                <a:srgbClr val="CCD0D1"/>
              </a:gs>
              <a:gs pos="49200">
                <a:srgbClr val="E8EAE9"/>
              </a:gs>
              <a:gs pos="100000">
                <a:srgbClr val="FCFCFC"/>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流程图: 离页连接符 20"/>
          <p:cNvSpPr/>
          <p:nvPr userDrawn="1"/>
        </p:nvSpPr>
        <p:spPr>
          <a:xfrm>
            <a:off x="213430" y="-1"/>
            <a:ext cx="381569" cy="561975"/>
          </a:xfrm>
          <a:prstGeom prst="flowChartOffpageConnector">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8670212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标题和内容">
    <p:spTree>
      <p:nvGrpSpPr>
        <p:cNvPr id="1" name=""/>
        <p:cNvGrpSpPr/>
        <p:nvPr/>
      </p:nvGrpSpPr>
      <p:grpSpPr>
        <a:xfrm>
          <a:off x="0" y="0"/>
          <a:ext cx="0" cy="0"/>
          <a:chOff x="0" y="0"/>
          <a:chExt cx="0" cy="0"/>
        </a:xfrm>
      </p:grpSpPr>
      <p:pic>
        <p:nvPicPr>
          <p:cNvPr id="11" name="图片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16" y="0"/>
            <a:ext cx="9144000" cy="5143500"/>
          </a:xfrm>
          <a:prstGeom prst="rect">
            <a:avLst/>
          </a:prstGeom>
        </p:spPr>
      </p:pic>
      <p:sp>
        <p:nvSpPr>
          <p:cNvPr id="2" name="标题 1"/>
          <p:cNvSpPr>
            <a:spLocks noGrp="1"/>
          </p:cNvSpPr>
          <p:nvPr>
            <p:ph type="title"/>
          </p:nvPr>
        </p:nvSpPr>
        <p:spPr>
          <a:xfrm>
            <a:off x="606008" y="123478"/>
            <a:ext cx="2741856" cy="277143"/>
          </a:xfrm>
        </p:spPr>
        <p:txBody>
          <a:bodyPr/>
          <a:lstStyle>
            <a:lvl1pPr algn="l">
              <a:defRPr sz="1600" b="0">
                <a:solidFill>
                  <a:schemeClr val="bg1"/>
                </a:solidFill>
                <a:latin typeface="微软雅黑" pitchFamily="34" charset="-122"/>
                <a:ea typeface="微软雅黑" pitchFamily="34" charset="-122"/>
              </a:defRPr>
            </a:lvl1pPr>
          </a:lstStyle>
          <a:p>
            <a:r>
              <a:rPr lang="zh-CN" altLang="en-US" dirty="0"/>
              <a:t>单击此处编辑母版标题样式</a:t>
            </a:r>
          </a:p>
        </p:txBody>
      </p:sp>
      <p:sp>
        <p:nvSpPr>
          <p:cNvPr id="4" name="矩形 3"/>
          <p:cNvSpPr/>
          <p:nvPr userDrawn="1"/>
        </p:nvSpPr>
        <p:spPr>
          <a:xfrm>
            <a:off x="0" y="449610"/>
            <a:ext cx="9144000" cy="4693890"/>
          </a:xfrm>
          <a:prstGeom prst="rect">
            <a:avLst/>
          </a:prstGeom>
          <a:gradFill flip="none" rotWithShape="1">
            <a:gsLst>
              <a:gs pos="0">
                <a:srgbClr val="CCD0D1"/>
              </a:gs>
              <a:gs pos="49200">
                <a:srgbClr val="E8EAE9"/>
              </a:gs>
              <a:gs pos="100000">
                <a:srgbClr val="FCFCFC"/>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流程图: 离页连接符 20"/>
          <p:cNvSpPr/>
          <p:nvPr userDrawn="1"/>
        </p:nvSpPr>
        <p:spPr>
          <a:xfrm>
            <a:off x="213424" y="-1"/>
            <a:ext cx="381569" cy="561975"/>
          </a:xfrm>
          <a:prstGeom prst="flowChartOffpageConnector">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8670212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5176"/>
            <a:ext cx="7772400" cy="1021556"/>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lvl1pPr>
              <a:defRPr/>
            </a:lvl1pPr>
          </a:lstStyle>
          <a:p>
            <a:pPr>
              <a:defRPr/>
            </a:pPr>
            <a:fld id="{AF102D13-023C-493B-946F-6334B1550202}" type="datetimeFigureOut">
              <a:rPr lang="zh-CN" altLang="en-US"/>
              <a:pPr>
                <a:defRPr/>
              </a:pPr>
              <a:t>16-12-6</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FB027665-4685-4CFB-A4DF-574C5BBB6387}" type="slidenum">
              <a:rPr lang="zh-CN" altLang="en-US"/>
              <a:pPr>
                <a:defRPr/>
              </a:pPr>
              <a:t>‹#›</a:t>
            </a:fld>
            <a:endParaRPr lang="zh-CN" altLang="en-US"/>
          </a:p>
        </p:txBody>
      </p:sp>
    </p:spTree>
    <p:extLst>
      <p:ext uri="{BB962C8B-B14F-4D97-AF65-F5344CB8AC3E}">
        <p14:creationId xmlns:p14="http://schemas.microsoft.com/office/powerpoint/2010/main" val="18760768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900113"/>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p:cNvSpPr>
            <a:spLocks noGrp="1"/>
          </p:cNvSpPr>
          <p:nvPr>
            <p:ph type="dt" sz="half" idx="10"/>
          </p:nvPr>
        </p:nvSpPr>
        <p:spPr/>
        <p:txBody>
          <a:bodyPr/>
          <a:lstStyle>
            <a:lvl1pPr>
              <a:defRPr/>
            </a:lvl1pPr>
          </a:lstStyle>
          <a:p>
            <a:pPr>
              <a:defRPr/>
            </a:pPr>
            <a:fld id="{D170EC45-3C31-4C3D-8B77-22FF0C9AAD4A}" type="datetimeFigureOut">
              <a:rPr lang="zh-CN" altLang="en-US"/>
              <a:pPr>
                <a:defRPr/>
              </a:pPr>
              <a:t>16-12-6</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0D4074A8-D729-49BB-A7BC-DB2359C77DB8}" type="slidenum">
              <a:rPr lang="zh-CN" altLang="en-US"/>
              <a:pPr>
                <a:defRPr/>
              </a:pPr>
              <a:t>‹#›</a:t>
            </a:fld>
            <a:endParaRPr lang="zh-CN" altLang="en-US"/>
          </a:p>
        </p:txBody>
      </p:sp>
    </p:spTree>
    <p:extLst>
      <p:ext uri="{BB962C8B-B14F-4D97-AF65-F5344CB8AC3E}">
        <p14:creationId xmlns:p14="http://schemas.microsoft.com/office/powerpoint/2010/main" val="15616647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9"/>
            <a:ext cx="8229600" cy="85725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p:cNvSpPr>
            <a:spLocks noGrp="1"/>
          </p:cNvSpPr>
          <p:nvPr>
            <p:ph type="dt" sz="half" idx="10"/>
          </p:nvPr>
        </p:nvSpPr>
        <p:spPr/>
        <p:txBody>
          <a:bodyPr/>
          <a:lstStyle>
            <a:lvl1pPr>
              <a:defRPr/>
            </a:lvl1pPr>
          </a:lstStyle>
          <a:p>
            <a:pPr>
              <a:defRPr/>
            </a:pPr>
            <a:fld id="{36DE339D-55A7-444C-B9D1-1957295915E5}" type="datetimeFigureOut">
              <a:rPr lang="zh-CN" altLang="en-US"/>
              <a:pPr>
                <a:defRPr/>
              </a:pPr>
              <a:t>16-12-6</a:t>
            </a:fld>
            <a:endParaRPr lang="zh-CN" altLang="en-US"/>
          </a:p>
        </p:txBody>
      </p:sp>
      <p:sp>
        <p:nvSpPr>
          <p:cNvPr id="8" name="页脚占位符 4"/>
          <p:cNvSpPr>
            <a:spLocks noGrp="1"/>
          </p:cNvSpPr>
          <p:nvPr>
            <p:ph type="ftr" sz="quarter" idx="11"/>
          </p:nvPr>
        </p:nvSpPr>
        <p:spPr/>
        <p:txBody>
          <a:bodyPr/>
          <a:lstStyle>
            <a:lvl1pPr>
              <a:defRPr/>
            </a:lvl1pPr>
          </a:lstStyle>
          <a:p>
            <a:pPr>
              <a:defRPr/>
            </a:pPr>
            <a:endParaRPr lang="zh-CN" altLang="en-US"/>
          </a:p>
        </p:txBody>
      </p:sp>
      <p:sp>
        <p:nvSpPr>
          <p:cNvPr id="9" name="灯片编号占位符 5"/>
          <p:cNvSpPr>
            <a:spLocks noGrp="1"/>
          </p:cNvSpPr>
          <p:nvPr>
            <p:ph type="sldNum" sz="quarter" idx="12"/>
          </p:nvPr>
        </p:nvSpPr>
        <p:spPr/>
        <p:txBody>
          <a:bodyPr/>
          <a:lstStyle>
            <a:lvl1pPr>
              <a:defRPr/>
            </a:lvl1pPr>
          </a:lstStyle>
          <a:p>
            <a:pPr>
              <a:defRPr/>
            </a:pPr>
            <a:fld id="{FCB3A32D-1FCD-4730-805F-780D3DD87911}" type="slidenum">
              <a:rPr lang="zh-CN" altLang="en-US"/>
              <a:pPr>
                <a:defRPr/>
              </a:pPr>
              <a:t>‹#›</a:t>
            </a:fld>
            <a:endParaRPr lang="zh-CN" altLang="en-US"/>
          </a:p>
        </p:txBody>
      </p:sp>
    </p:spTree>
    <p:extLst>
      <p:ext uri="{BB962C8B-B14F-4D97-AF65-F5344CB8AC3E}">
        <p14:creationId xmlns:p14="http://schemas.microsoft.com/office/powerpoint/2010/main" val="2022992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p:cNvSpPr>
            <a:spLocks noGrp="1"/>
          </p:cNvSpPr>
          <p:nvPr>
            <p:ph type="dt" sz="half" idx="10"/>
          </p:nvPr>
        </p:nvSpPr>
        <p:spPr/>
        <p:txBody>
          <a:bodyPr/>
          <a:lstStyle>
            <a:lvl1pPr>
              <a:defRPr/>
            </a:lvl1pPr>
          </a:lstStyle>
          <a:p>
            <a:pPr>
              <a:defRPr/>
            </a:pPr>
            <a:fld id="{1942A674-53CD-422B-9892-C4EF0827967E}" type="datetimeFigureOut">
              <a:rPr lang="zh-CN" altLang="en-US"/>
              <a:pPr>
                <a:defRPr/>
              </a:pPr>
              <a:t>16-12-6</a:t>
            </a:fld>
            <a:endParaRPr lang="zh-CN" altLang="en-US"/>
          </a:p>
        </p:txBody>
      </p:sp>
      <p:sp>
        <p:nvSpPr>
          <p:cNvPr id="4" name="页脚占位符 4"/>
          <p:cNvSpPr>
            <a:spLocks noGrp="1"/>
          </p:cNvSpPr>
          <p:nvPr>
            <p:ph type="ftr" sz="quarter" idx="11"/>
          </p:nvPr>
        </p:nvSpPr>
        <p:spPr/>
        <p:txBody>
          <a:bodyPr/>
          <a:lstStyle>
            <a:lvl1pPr>
              <a:defRPr/>
            </a:lvl1pPr>
          </a:lstStyle>
          <a:p>
            <a:pPr>
              <a:defRPr/>
            </a:pPr>
            <a:endParaRPr lang="zh-CN" altLang="en-US"/>
          </a:p>
        </p:txBody>
      </p:sp>
      <p:sp>
        <p:nvSpPr>
          <p:cNvPr id="5" name="灯片编号占位符 5"/>
          <p:cNvSpPr>
            <a:spLocks noGrp="1"/>
          </p:cNvSpPr>
          <p:nvPr>
            <p:ph type="sldNum" sz="quarter" idx="12"/>
          </p:nvPr>
        </p:nvSpPr>
        <p:spPr/>
        <p:txBody>
          <a:bodyPr/>
          <a:lstStyle>
            <a:lvl1pPr>
              <a:defRPr/>
            </a:lvl1pPr>
          </a:lstStyle>
          <a:p>
            <a:pPr>
              <a:defRPr/>
            </a:pPr>
            <a:fld id="{9AB350D4-CBC2-4A07-BB4A-B4CC231CE9C3}" type="slidenum">
              <a:rPr lang="zh-CN" altLang="en-US"/>
              <a:pPr>
                <a:defRPr/>
              </a:pPr>
              <a:t>‹#›</a:t>
            </a:fld>
            <a:endParaRPr lang="zh-CN" altLang="en-US"/>
          </a:p>
        </p:txBody>
      </p:sp>
    </p:spTree>
    <p:extLst>
      <p:ext uri="{BB962C8B-B14F-4D97-AF65-F5344CB8AC3E}">
        <p14:creationId xmlns:p14="http://schemas.microsoft.com/office/powerpoint/2010/main" val="4756623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fld id="{E95118EC-EDEF-4F9C-852D-0A464BD53A70}" type="datetimeFigureOut">
              <a:rPr lang="zh-CN" altLang="en-US"/>
              <a:pPr>
                <a:defRPr/>
              </a:pPr>
              <a:t>16-12-6</a:t>
            </a:fld>
            <a:endParaRPr lang="zh-CN" altLang="en-US"/>
          </a:p>
        </p:txBody>
      </p:sp>
      <p:sp>
        <p:nvSpPr>
          <p:cNvPr id="4" name="灯片编号占位符 5"/>
          <p:cNvSpPr>
            <a:spLocks noGrp="1"/>
          </p:cNvSpPr>
          <p:nvPr>
            <p:ph type="sldNum" sz="quarter" idx="12"/>
          </p:nvPr>
        </p:nvSpPr>
        <p:spPr/>
        <p:txBody>
          <a:bodyPr/>
          <a:lstStyle>
            <a:lvl1pPr>
              <a:defRPr/>
            </a:lvl1pPr>
          </a:lstStyle>
          <a:p>
            <a:pPr>
              <a:defRPr/>
            </a:pPr>
            <a:fld id="{D2CC5073-A55C-4F3C-8D7B-130473455D17}" type="slidenum">
              <a:rPr lang="zh-CN" altLang="en-US"/>
              <a:pPr>
                <a:defRPr/>
              </a:pPr>
              <a:t>‹#›</a:t>
            </a:fld>
            <a:endParaRPr lang="zh-CN" altLang="en-US"/>
          </a:p>
        </p:txBody>
      </p:sp>
      <p:pic>
        <p:nvPicPr>
          <p:cNvPr id="5" name="图片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16" y="0"/>
            <a:ext cx="9144000" cy="5143500"/>
          </a:xfrm>
          <a:prstGeom prst="rect">
            <a:avLst/>
          </a:prstGeom>
        </p:spPr>
      </p:pic>
      <p:sp>
        <p:nvSpPr>
          <p:cNvPr id="6" name="矩形 5"/>
          <p:cNvSpPr/>
          <p:nvPr userDrawn="1"/>
        </p:nvSpPr>
        <p:spPr>
          <a:xfrm>
            <a:off x="784" y="2211710"/>
            <a:ext cx="9144000" cy="2931790"/>
          </a:xfrm>
          <a:custGeom>
            <a:avLst/>
            <a:gdLst/>
            <a:ahLst/>
            <a:cxnLst/>
            <a:rect l="l" t="t" r="r" b="b"/>
            <a:pathLst>
              <a:path w="9144000" h="2931790">
                <a:moveTo>
                  <a:pt x="0" y="0"/>
                </a:moveTo>
                <a:lnTo>
                  <a:pt x="3824456" y="0"/>
                </a:lnTo>
                <a:cubicBezTo>
                  <a:pt x="3824456" y="26976"/>
                  <a:pt x="3831542" y="51749"/>
                  <a:pt x="3844079" y="73220"/>
                </a:cubicBezTo>
                <a:lnTo>
                  <a:pt x="4145508" y="600620"/>
                </a:lnTo>
                <a:cubicBezTo>
                  <a:pt x="4157500" y="622091"/>
                  <a:pt x="4175488" y="640258"/>
                  <a:pt x="4197836" y="653470"/>
                </a:cubicBezTo>
                <a:cubicBezTo>
                  <a:pt x="4220185" y="666683"/>
                  <a:pt x="4245258" y="672739"/>
                  <a:pt x="4269242" y="672739"/>
                </a:cubicBezTo>
                <a:lnTo>
                  <a:pt x="4869920" y="672739"/>
                </a:lnTo>
                <a:cubicBezTo>
                  <a:pt x="4895539" y="673289"/>
                  <a:pt x="4921158" y="667233"/>
                  <a:pt x="4944596" y="653470"/>
                </a:cubicBezTo>
                <a:cubicBezTo>
                  <a:pt x="4966945" y="640258"/>
                  <a:pt x="4984387" y="622091"/>
                  <a:pt x="4996924" y="601171"/>
                </a:cubicBezTo>
                <a:lnTo>
                  <a:pt x="5296718" y="75972"/>
                </a:lnTo>
                <a:cubicBezTo>
                  <a:pt x="5310345" y="53951"/>
                  <a:pt x="5317976" y="28077"/>
                  <a:pt x="5317976" y="0"/>
                </a:cubicBezTo>
                <a:lnTo>
                  <a:pt x="9144000" y="0"/>
                </a:lnTo>
                <a:lnTo>
                  <a:pt x="9144000" y="2931790"/>
                </a:lnTo>
                <a:lnTo>
                  <a:pt x="0" y="293179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TextBox 7"/>
          <p:cNvSpPr>
            <a:spLocks noChangeArrowheads="1"/>
          </p:cNvSpPr>
          <p:nvPr userDrawn="1"/>
        </p:nvSpPr>
        <p:spPr bwMode="auto">
          <a:xfrm>
            <a:off x="2491740" y="607789"/>
            <a:ext cx="416052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fontAlgn="auto">
              <a:spcBef>
                <a:spcPts val="0"/>
              </a:spcBef>
              <a:spcAft>
                <a:spcPts val="0"/>
              </a:spcAft>
              <a:defRPr/>
            </a:pPr>
            <a:r>
              <a:rPr lang="en-US" altLang="zh-CN" sz="2000" dirty="0">
                <a:solidFill>
                  <a:schemeClr val="accent1">
                    <a:lumMod val="20000"/>
                    <a:lumOff val="80000"/>
                  </a:schemeClr>
                </a:solidFill>
                <a:latin typeface="Swis721 Th BT" pitchFamily="34" charset="0"/>
                <a:ea typeface="微软雅黑" pitchFamily="34" charset="-122"/>
                <a:cs typeface="LilyUPC" pitchFamily="34" charset="-34"/>
                <a:sym typeface="微软雅黑" pitchFamily="34" charset="-122"/>
              </a:rPr>
              <a:t>THE BUSENESS PLAN</a:t>
            </a:r>
            <a:endParaRPr lang="zh-CN" altLang="en-US" sz="2000" dirty="0">
              <a:solidFill>
                <a:schemeClr val="accent1">
                  <a:lumMod val="20000"/>
                  <a:lumOff val="80000"/>
                </a:schemeClr>
              </a:solidFill>
              <a:latin typeface="Swis721 Th BT" pitchFamily="34" charset="0"/>
              <a:ea typeface="微软雅黑" pitchFamily="34" charset="-122"/>
              <a:cs typeface="LilyUPC" pitchFamily="34" charset="-34"/>
              <a:sym typeface="微软雅黑" pitchFamily="34" charset="-122"/>
            </a:endParaRPr>
          </a:p>
        </p:txBody>
      </p:sp>
      <p:pic>
        <p:nvPicPr>
          <p:cNvPr id="12" name="图片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115271" y="197982"/>
            <a:ext cx="913458" cy="280266"/>
          </a:xfrm>
          <a:prstGeom prst="rect">
            <a:avLst/>
          </a:prstGeom>
        </p:spPr>
      </p:pic>
    </p:spTree>
    <p:extLst>
      <p:ext uri="{BB962C8B-B14F-4D97-AF65-F5344CB8AC3E}">
        <p14:creationId xmlns:p14="http://schemas.microsoft.com/office/powerpoint/2010/main" val="11717513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04787"/>
            <a:ext cx="3008313" cy="871538"/>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p:cNvSpPr>
            <a:spLocks noGrp="1"/>
          </p:cNvSpPr>
          <p:nvPr>
            <p:ph type="dt" sz="half" idx="10"/>
          </p:nvPr>
        </p:nvSpPr>
        <p:spPr/>
        <p:txBody>
          <a:bodyPr/>
          <a:lstStyle>
            <a:lvl1pPr>
              <a:defRPr/>
            </a:lvl1pPr>
          </a:lstStyle>
          <a:p>
            <a:pPr>
              <a:defRPr/>
            </a:pPr>
            <a:fld id="{173165C5-19AB-4D7E-BF4E-8030D4BC8E07}" type="datetimeFigureOut">
              <a:rPr lang="zh-CN" altLang="en-US"/>
              <a:pPr>
                <a:defRPr/>
              </a:pPr>
              <a:t>16-12-6</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C0C2AC4E-50CB-4334-996F-7EE8464BD267}" type="slidenum">
              <a:rPr lang="zh-CN" altLang="en-US"/>
              <a:pPr>
                <a:defRPr/>
              </a:pPr>
              <a:t>‹#›</a:t>
            </a:fld>
            <a:endParaRPr lang="zh-CN" altLang="en-US"/>
          </a:p>
        </p:txBody>
      </p:sp>
    </p:spTree>
    <p:extLst>
      <p:ext uri="{BB962C8B-B14F-4D97-AF65-F5344CB8AC3E}">
        <p14:creationId xmlns:p14="http://schemas.microsoft.com/office/powerpoint/2010/main" val="41548502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0"/>
            <a:ext cx="5486400" cy="425054"/>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459581"/>
            <a:ext cx="5486400" cy="30861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p:cNvSpPr>
            <a:spLocks noGrp="1"/>
          </p:cNvSpPr>
          <p:nvPr>
            <p:ph type="dt" sz="half" idx="10"/>
          </p:nvPr>
        </p:nvSpPr>
        <p:spPr/>
        <p:txBody>
          <a:bodyPr/>
          <a:lstStyle>
            <a:lvl1pPr>
              <a:defRPr/>
            </a:lvl1pPr>
          </a:lstStyle>
          <a:p>
            <a:pPr>
              <a:defRPr/>
            </a:pPr>
            <a:fld id="{76C6AEFD-D42C-445E-A078-69D256A721CC}" type="datetimeFigureOut">
              <a:rPr lang="zh-CN" altLang="en-US"/>
              <a:pPr>
                <a:defRPr/>
              </a:pPr>
              <a:t>16-12-6</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63B7A587-D83B-45BF-80B0-EB01029C5564}" type="slidenum">
              <a:rPr lang="zh-CN" altLang="en-US"/>
              <a:pPr>
                <a:defRPr/>
              </a:pPr>
              <a:t>‹#›</a:t>
            </a:fld>
            <a:endParaRPr lang="zh-CN" altLang="en-US"/>
          </a:p>
        </p:txBody>
      </p:sp>
    </p:spTree>
    <p:extLst>
      <p:ext uri="{BB962C8B-B14F-4D97-AF65-F5344CB8AC3E}">
        <p14:creationId xmlns:p14="http://schemas.microsoft.com/office/powerpoint/2010/main" val="1684016476"/>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4" Type="http://schemas.openxmlformats.org/officeDocument/2006/relationships/image" Target="../media/image1.jpe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cstate="print">
            <a:lum/>
          </a:blip>
          <a:srcRect/>
          <a:stretch>
            <a:fillRect t="-6000" b="-6000"/>
          </a:stretch>
        </a:blip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457200" y="206375"/>
            <a:ext cx="822960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文本占位符 2"/>
          <p:cNvSpPr>
            <a:spLocks noGrp="1"/>
          </p:cNvSpPr>
          <p:nvPr>
            <p:ph type="body" idx="1"/>
          </p:nvPr>
        </p:nvSpPr>
        <p:spPr bwMode="auto">
          <a:xfrm>
            <a:off x="457200" y="1200150"/>
            <a:ext cx="8229600" cy="339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457200" y="4767263"/>
            <a:ext cx="2133600" cy="274637"/>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ea typeface="+mn-ea"/>
              </a:defRPr>
            </a:lvl1pPr>
          </a:lstStyle>
          <a:p>
            <a:pPr>
              <a:defRPr/>
            </a:pPr>
            <a:fld id="{BCA76A6C-E1BF-41A9-90D8-1F55C472F0D3}" type="datetimeFigureOut">
              <a:rPr lang="zh-CN" altLang="en-US"/>
              <a:pPr>
                <a:defRPr/>
              </a:pPr>
              <a:t>16-12-6</a:t>
            </a:fld>
            <a:endParaRPr lang="zh-CN" altLang="en-US"/>
          </a:p>
        </p:txBody>
      </p:sp>
      <p:sp>
        <p:nvSpPr>
          <p:cNvPr id="5" name="页脚占位符 4"/>
          <p:cNvSpPr>
            <a:spLocks noGrp="1"/>
          </p:cNvSpPr>
          <p:nvPr>
            <p:ph type="ftr" sz="quarter" idx="3"/>
          </p:nvPr>
        </p:nvSpPr>
        <p:spPr>
          <a:xfrm>
            <a:off x="3124200" y="4767263"/>
            <a:ext cx="2895600" cy="274637"/>
          </a:xfrm>
          <a:prstGeom prst="rect">
            <a:avLst/>
          </a:prstGeom>
        </p:spPr>
        <p:txBody>
          <a:bodyPr vert="horz" lIns="91440" tIns="45720" rIns="91440" bIns="45720" rtlCol="0" anchor="ctr"/>
          <a:lstStyle>
            <a:lvl1pPr algn="ctr" fontAlgn="auto">
              <a:spcBef>
                <a:spcPts val="0"/>
              </a:spcBef>
              <a:spcAft>
                <a:spcPts val="0"/>
              </a:spcAft>
              <a:defRPr sz="1200" smtClean="0">
                <a:solidFill>
                  <a:schemeClr val="tx1">
                    <a:tint val="75000"/>
                  </a:schemeClr>
                </a:solidFill>
                <a:latin typeface="+mn-lt"/>
                <a:ea typeface="+mn-ea"/>
              </a:defRPr>
            </a:lvl1pPr>
          </a:lstStyle>
          <a:p>
            <a:pPr>
              <a:defRPr/>
            </a:pPr>
            <a:endParaRPr lang="zh-CN" altLang="en-US"/>
          </a:p>
        </p:txBody>
      </p:sp>
      <p:sp>
        <p:nvSpPr>
          <p:cNvPr id="6" name="灯片编号占位符 5"/>
          <p:cNvSpPr>
            <a:spLocks noGrp="1"/>
          </p:cNvSpPr>
          <p:nvPr>
            <p:ph type="sldNum" sz="quarter" idx="4"/>
          </p:nvPr>
        </p:nvSpPr>
        <p:spPr>
          <a:xfrm>
            <a:off x="6553200" y="4767263"/>
            <a:ext cx="2133600" cy="274637"/>
          </a:xfrm>
          <a:prstGeom prst="rect">
            <a:avLst/>
          </a:prstGeom>
        </p:spPr>
        <p:txBody>
          <a:bodyPr vert="horz" lIns="91440" tIns="45720" rIns="91440" bIns="45720" rtlCol="0" anchor="ctr"/>
          <a:lstStyle>
            <a:lvl1pPr algn="r" fontAlgn="auto">
              <a:spcBef>
                <a:spcPts val="0"/>
              </a:spcBef>
              <a:spcAft>
                <a:spcPts val="0"/>
              </a:spcAft>
              <a:defRPr sz="1200" smtClean="0">
                <a:solidFill>
                  <a:schemeClr val="tx1">
                    <a:tint val="75000"/>
                  </a:schemeClr>
                </a:solidFill>
                <a:latin typeface="+mn-lt"/>
                <a:ea typeface="+mn-ea"/>
              </a:defRPr>
            </a:lvl1pPr>
          </a:lstStyle>
          <a:p>
            <a:pPr>
              <a:defRPr/>
            </a:pPr>
            <a:fld id="{4AC6EAE7-8652-497A-B0B9-2516C5BD65FF}"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itchFamily="34" charset="0"/>
          <a:ea typeface="宋体" charset="-122"/>
        </a:defRPr>
      </a:lvl2pPr>
      <a:lvl3pPr algn="ctr" rtl="0" fontAlgn="base">
        <a:spcBef>
          <a:spcPct val="0"/>
        </a:spcBef>
        <a:spcAft>
          <a:spcPct val="0"/>
        </a:spcAft>
        <a:defRPr sz="4400">
          <a:solidFill>
            <a:schemeClr val="tx1"/>
          </a:solidFill>
          <a:latin typeface="Calibri" pitchFamily="34" charset="0"/>
          <a:ea typeface="宋体" charset="-122"/>
        </a:defRPr>
      </a:lvl3pPr>
      <a:lvl4pPr algn="ctr" rtl="0" fontAlgn="base">
        <a:spcBef>
          <a:spcPct val="0"/>
        </a:spcBef>
        <a:spcAft>
          <a:spcPct val="0"/>
        </a:spcAft>
        <a:defRPr sz="4400">
          <a:solidFill>
            <a:schemeClr val="tx1"/>
          </a:solidFill>
          <a:latin typeface="Calibri" pitchFamily="34" charset="0"/>
          <a:ea typeface="宋体" charset="-122"/>
        </a:defRPr>
      </a:lvl4pPr>
      <a:lvl5pPr algn="ctr" rtl="0" fontAlgn="base">
        <a:spcBef>
          <a:spcPct val="0"/>
        </a:spcBef>
        <a:spcAft>
          <a:spcPct val="0"/>
        </a:spcAft>
        <a:defRPr sz="4400">
          <a:solidFill>
            <a:schemeClr val="tx1"/>
          </a:solidFill>
          <a:latin typeface="Calibri" pitchFamily="34" charset="0"/>
          <a:ea typeface="宋体" charset="-122"/>
        </a:defRPr>
      </a:lvl5pPr>
      <a:lvl6pPr marL="457200" algn="ctr" rtl="0" fontAlgn="base">
        <a:spcBef>
          <a:spcPct val="0"/>
        </a:spcBef>
        <a:spcAft>
          <a:spcPct val="0"/>
        </a:spcAft>
        <a:defRPr sz="4400">
          <a:solidFill>
            <a:schemeClr val="tx1"/>
          </a:solidFill>
          <a:latin typeface="Calibri" pitchFamily="34" charset="0"/>
          <a:ea typeface="宋体" charset="-122"/>
        </a:defRPr>
      </a:lvl6pPr>
      <a:lvl7pPr marL="914400" algn="ctr" rtl="0" fontAlgn="base">
        <a:spcBef>
          <a:spcPct val="0"/>
        </a:spcBef>
        <a:spcAft>
          <a:spcPct val="0"/>
        </a:spcAft>
        <a:defRPr sz="4400">
          <a:solidFill>
            <a:schemeClr val="tx1"/>
          </a:solidFill>
          <a:latin typeface="Calibri" pitchFamily="34" charset="0"/>
          <a:ea typeface="宋体" charset="-122"/>
        </a:defRPr>
      </a:lvl7pPr>
      <a:lvl8pPr marL="1371600" algn="ctr" rtl="0" fontAlgn="base">
        <a:spcBef>
          <a:spcPct val="0"/>
        </a:spcBef>
        <a:spcAft>
          <a:spcPct val="0"/>
        </a:spcAft>
        <a:defRPr sz="4400">
          <a:solidFill>
            <a:schemeClr val="tx1"/>
          </a:solidFill>
          <a:latin typeface="Calibri" pitchFamily="34" charset="0"/>
          <a:ea typeface="宋体" charset="-122"/>
        </a:defRPr>
      </a:lvl8pPr>
      <a:lvl9pPr marL="1828800" algn="ctr" rtl="0" fontAlgn="base">
        <a:spcBef>
          <a:spcPct val="0"/>
        </a:spcBef>
        <a:spcAft>
          <a:spcPct val="0"/>
        </a:spcAft>
        <a:defRPr sz="4400">
          <a:solidFill>
            <a:schemeClr val="tx1"/>
          </a:solidFill>
          <a:latin typeface="Calibri" pitchFamily="34" charset="0"/>
          <a:ea typeface="宋体" charset="-122"/>
        </a:defRPr>
      </a:lvl9pPr>
    </p:titleStyle>
    <p:bodyStyle>
      <a:lvl1pPr marL="342900" indent="-342900" algn="l" rtl="0" fontAlgn="base">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fontAlgn="base">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fontAlgn="base">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fontAlgn="base">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fontAlgn="base">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 Id="rId3" Type="http://schemas.openxmlformats.org/officeDocument/2006/relationships/image" Target="../media/image4.jpeg"/></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1" Type="http://schemas.openxmlformats.org/officeDocument/2006/relationships/slideLayout" Target="../slideLayouts/slideLayout12.xml"/><Relationship Id="rId2"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4.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1.gif"/><Relationship Id="rId3" Type="http://schemas.openxmlformats.org/officeDocument/2006/relationships/image" Target="../media/image12.gif"/></Relationships>
</file>

<file path=ppt/slides/_rels/slide13.xml.rels><?xml version="1.0" encoding="UTF-8" standalone="yes"?>
<Relationships xmlns="http://schemas.openxmlformats.org/package/2006/relationships"><Relationship Id="rId3" Type="http://schemas.openxmlformats.org/officeDocument/2006/relationships/image" Target="../media/image14.jpeg"/><Relationship Id="rId4" Type="http://schemas.openxmlformats.org/officeDocument/2006/relationships/image" Target="../media/image15.png"/><Relationship Id="rId1" Type="http://schemas.openxmlformats.org/officeDocument/2006/relationships/slideLayout" Target="../slideLayouts/slideLayout12.xml"/><Relationship Id="rId2" Type="http://schemas.openxmlformats.org/officeDocument/2006/relationships/image" Target="../media/image13.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6.jpeg"/><Relationship Id="rId3" Type="http://schemas.openxmlformats.org/officeDocument/2006/relationships/image" Target="../media/image17.jpeg"/></Relationships>
</file>

<file path=ppt/slides/_rels/slide15.xml.rels><?xml version="1.0" encoding="UTF-8" standalone="yes"?>
<Relationships xmlns="http://schemas.openxmlformats.org/package/2006/relationships"><Relationship Id="rId3" Type="http://schemas.openxmlformats.org/officeDocument/2006/relationships/image" Target="../media/image19.jpeg"/><Relationship Id="rId4" Type="http://schemas.openxmlformats.org/officeDocument/2006/relationships/image" Target="../media/image20.jpeg"/><Relationship Id="rId1" Type="http://schemas.openxmlformats.org/officeDocument/2006/relationships/slideLayout" Target="../slideLayouts/slideLayout12.xml"/><Relationship Id="rId2" Type="http://schemas.openxmlformats.org/officeDocument/2006/relationships/image" Target="../media/image18.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4.jpe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1.jpeg"/><Relationship Id="rId3" Type="http://schemas.openxmlformats.org/officeDocument/2006/relationships/image" Target="../media/image2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 Id="rId3" Type="http://schemas.openxmlformats.org/officeDocument/2006/relationships/image" Target="../media/image4.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3.jpe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4.gi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3.xml"/><Relationship Id="rId3" Type="http://schemas.openxmlformats.org/officeDocument/2006/relationships/image" Target="../media/image4.jpe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25.em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 Id="rId3" Type="http://schemas.openxmlformats.org/officeDocument/2006/relationships/image" Target="../media/image25.e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 Id="rId3" Type="http://schemas.openxmlformats.org/officeDocument/2006/relationships/image" Target="../media/image2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 Id="rId3" Type="http://schemas.openxmlformats.org/officeDocument/2006/relationships/image" Target="../media/image25.em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9.xml"/><Relationship Id="rId3" Type="http://schemas.openxmlformats.org/officeDocument/2006/relationships/image" Target="../media/image4.jpe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 Id="rId3" Type="http://schemas.openxmlformats.org/officeDocument/2006/relationships/image" Target="../media/image4.jpe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30.jpeg"/><Relationship Id="rId3" Type="http://schemas.openxmlformats.org/officeDocument/2006/relationships/image" Target="../media/image31.jpeg"/></Relationships>
</file>

<file path=ppt/slides/_rels/slide43.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12.xml"/><Relationship Id="rId2" Type="http://schemas.openxmlformats.org/officeDocument/2006/relationships/notesSlide" Target="../notesSlides/notesSlide21.xml"/></Relationships>
</file>

<file path=ppt/slides/_rels/slide44.xml.rels><?xml version="1.0" encoding="UTF-8" standalone="yes"?>
<Relationships xmlns="http://schemas.openxmlformats.org/package/2006/relationships"><Relationship Id="rId3" Type="http://schemas.openxmlformats.org/officeDocument/2006/relationships/image" Target="../media/image32.jpeg"/><Relationship Id="rId4" Type="http://schemas.openxmlformats.org/officeDocument/2006/relationships/image" Target="../media/image33.jpeg"/><Relationship Id="rId1" Type="http://schemas.openxmlformats.org/officeDocument/2006/relationships/slideLayout" Target="../slideLayouts/slideLayout12.xml"/><Relationship Id="rId2" Type="http://schemas.openxmlformats.org/officeDocument/2006/relationships/image" Target="../media/image31.jpeg"/></Relationships>
</file>

<file path=ppt/slides/_rels/slide45.xml.rels><?xml version="1.0" encoding="UTF-8" standalone="yes"?>
<Relationships xmlns="http://schemas.openxmlformats.org/package/2006/relationships"><Relationship Id="rId3" Type="http://schemas.openxmlformats.org/officeDocument/2006/relationships/image" Target="../media/image32.jpeg"/><Relationship Id="rId4" Type="http://schemas.openxmlformats.org/officeDocument/2006/relationships/image" Target="../media/image33.jpeg"/><Relationship Id="rId1" Type="http://schemas.openxmlformats.org/officeDocument/2006/relationships/slideLayout" Target="../slideLayouts/slideLayout12.xml"/><Relationship Id="rId2" Type="http://schemas.openxmlformats.org/officeDocument/2006/relationships/image" Target="../media/image31.jpe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3" Type="http://schemas.openxmlformats.org/officeDocument/2006/relationships/diagramLayout" Target="../diagrams/layout2.xml"/><Relationship Id="rId4" Type="http://schemas.openxmlformats.org/officeDocument/2006/relationships/diagramQuickStyle" Target="../diagrams/quickStyle2.xml"/><Relationship Id="rId5" Type="http://schemas.openxmlformats.org/officeDocument/2006/relationships/diagramColors" Target="../diagrams/colors2.xml"/><Relationship Id="rId6" Type="http://schemas.microsoft.com/office/2007/relationships/diagramDrawing" Target="../diagrams/drawing2.xml"/><Relationship Id="rId1" Type="http://schemas.openxmlformats.org/officeDocument/2006/relationships/slideLayout" Target="../slideLayouts/slideLayout12.xml"/><Relationship Id="rId2" Type="http://schemas.openxmlformats.org/officeDocument/2006/relationships/diagramData" Target="../diagrams/data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34.jpeg"/><Relationship Id="rId3" Type="http://schemas.openxmlformats.org/officeDocument/2006/relationships/image" Target="../media/image35.jpe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36.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5.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37.png"/><Relationship Id="rId3" Type="http://schemas.openxmlformats.org/officeDocument/2006/relationships/image" Target="../media/image38.jpe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39.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40.png"/></Relationships>
</file>

<file path=ppt/slides/_rels/slide53.xml.rels><?xml version="1.0" encoding="UTF-8" standalone="yes"?>
<Relationships xmlns="http://schemas.openxmlformats.org/package/2006/relationships"><Relationship Id="rId3" Type="http://schemas.openxmlformats.org/officeDocument/2006/relationships/image" Target="../media/image4.jpeg"/><Relationship Id="rId4" Type="http://schemas.openxmlformats.org/officeDocument/2006/relationships/image" Target="../media/image41.png"/><Relationship Id="rId5" Type="http://schemas.openxmlformats.org/officeDocument/2006/relationships/image" Target="../media/image42.png"/><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1" Type="http://schemas.openxmlformats.org/officeDocument/2006/relationships/slideLayout" Target="../slideLayouts/slideLayout12.xml"/><Relationship Id="rId2"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xml"/><Relationship Id="rId3" Type="http://schemas.openxmlformats.org/officeDocument/2006/relationships/image" Target="../media/image4.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196464" y="1615712"/>
            <a:ext cx="775136" cy="230832"/>
          </a:xfrm>
          <a:prstGeom prst="rect">
            <a:avLst/>
          </a:prstGeom>
        </p:spPr>
        <p:txBody>
          <a:bodyPr wrap="square">
            <a:spAutoFit/>
          </a:bodyPr>
          <a:lstStyle/>
          <a:p>
            <a:pPr lvl="0"/>
            <a:r>
              <a:rPr lang="en-US" altLang="zh-CN" sz="100" dirty="0">
                <a:solidFill>
                  <a:schemeClr val="bg1"/>
                </a:solidFill>
              </a:rPr>
              <a:t>PPT</a:t>
            </a:r>
            <a:r>
              <a:rPr lang="zh-CN" altLang="en-US" sz="100" dirty="0">
                <a:solidFill>
                  <a:schemeClr val="bg1"/>
                </a:solidFill>
              </a:rPr>
              <a:t>模板下载：</a:t>
            </a:r>
            <a:r>
              <a:rPr lang="en-US" altLang="zh-CN" sz="100" dirty="0">
                <a:solidFill>
                  <a:schemeClr val="bg1"/>
                </a:solidFill>
              </a:rPr>
              <a:t>www.1ppt.com/moban/     </a:t>
            </a:r>
            <a:r>
              <a:rPr lang="zh-CN" altLang="en-US" sz="100" dirty="0">
                <a:solidFill>
                  <a:schemeClr val="bg1"/>
                </a:solidFill>
              </a:rPr>
              <a:t>行业</a:t>
            </a:r>
            <a:r>
              <a:rPr lang="en-US" altLang="zh-CN" sz="100" dirty="0">
                <a:solidFill>
                  <a:schemeClr val="bg1"/>
                </a:solidFill>
              </a:rPr>
              <a:t>PPT</a:t>
            </a:r>
            <a:r>
              <a:rPr lang="zh-CN" altLang="en-US" sz="100" dirty="0">
                <a:solidFill>
                  <a:schemeClr val="bg1"/>
                </a:solidFill>
              </a:rPr>
              <a:t>模板：</a:t>
            </a:r>
            <a:r>
              <a:rPr lang="en-US" altLang="zh-CN" sz="100" dirty="0">
                <a:solidFill>
                  <a:schemeClr val="bg1"/>
                </a:solidFill>
              </a:rPr>
              <a:t>www.1ppt.com/hangye/ </a:t>
            </a:r>
          </a:p>
          <a:p>
            <a:pPr lvl="0"/>
            <a:r>
              <a:rPr lang="zh-CN" altLang="en-US" sz="100" dirty="0">
                <a:solidFill>
                  <a:schemeClr val="bg1"/>
                </a:solidFill>
              </a:rPr>
              <a:t>节日</a:t>
            </a:r>
            <a:r>
              <a:rPr lang="en-US" altLang="zh-CN" sz="100" dirty="0">
                <a:solidFill>
                  <a:schemeClr val="bg1"/>
                </a:solidFill>
              </a:rPr>
              <a:t>PPT</a:t>
            </a:r>
            <a:r>
              <a:rPr lang="zh-CN" altLang="en-US" sz="100" dirty="0">
                <a:solidFill>
                  <a:schemeClr val="bg1"/>
                </a:solidFill>
              </a:rPr>
              <a:t>模板：</a:t>
            </a:r>
            <a:r>
              <a:rPr lang="en-US" altLang="zh-CN" sz="100" dirty="0">
                <a:solidFill>
                  <a:schemeClr val="bg1"/>
                </a:solidFill>
              </a:rPr>
              <a:t>www.1ppt.com/jieri/           PPT</a:t>
            </a:r>
            <a:r>
              <a:rPr lang="zh-CN" altLang="en-US" sz="100" dirty="0">
                <a:solidFill>
                  <a:schemeClr val="bg1"/>
                </a:solidFill>
              </a:rPr>
              <a:t>素材下载：</a:t>
            </a:r>
            <a:r>
              <a:rPr lang="en-US" altLang="zh-CN" sz="100" dirty="0">
                <a:solidFill>
                  <a:schemeClr val="bg1"/>
                </a:solidFill>
              </a:rPr>
              <a:t>www.1ppt.com/sucai/</a:t>
            </a:r>
          </a:p>
          <a:p>
            <a:pPr lvl="0"/>
            <a:r>
              <a:rPr lang="en-US" altLang="zh-CN" sz="100" dirty="0">
                <a:solidFill>
                  <a:schemeClr val="bg1"/>
                </a:solidFill>
              </a:rPr>
              <a:t>PPT</a:t>
            </a:r>
            <a:r>
              <a:rPr lang="zh-CN" altLang="en-US" sz="100" dirty="0">
                <a:solidFill>
                  <a:schemeClr val="bg1"/>
                </a:solidFill>
              </a:rPr>
              <a:t>背景图片：</a:t>
            </a:r>
            <a:r>
              <a:rPr lang="en-US" altLang="zh-CN" sz="100" dirty="0">
                <a:solidFill>
                  <a:schemeClr val="bg1"/>
                </a:solidFill>
              </a:rPr>
              <a:t>www.1ppt.com/beijing/      PPT</a:t>
            </a:r>
            <a:r>
              <a:rPr lang="zh-CN" altLang="en-US" sz="100" dirty="0">
                <a:solidFill>
                  <a:schemeClr val="bg1"/>
                </a:solidFill>
              </a:rPr>
              <a:t>图表下载：</a:t>
            </a:r>
            <a:r>
              <a:rPr lang="en-US" altLang="zh-CN" sz="100" dirty="0">
                <a:solidFill>
                  <a:schemeClr val="bg1"/>
                </a:solidFill>
              </a:rPr>
              <a:t>www.1ppt.com/tubiao/      </a:t>
            </a:r>
          </a:p>
          <a:p>
            <a:pPr lvl="0"/>
            <a:r>
              <a:rPr lang="zh-CN" altLang="en-US" sz="100" dirty="0">
                <a:solidFill>
                  <a:schemeClr val="bg1"/>
                </a:solidFill>
              </a:rPr>
              <a:t>优秀</a:t>
            </a:r>
            <a:r>
              <a:rPr lang="en-US" altLang="zh-CN" sz="100" dirty="0">
                <a:solidFill>
                  <a:schemeClr val="bg1"/>
                </a:solidFill>
              </a:rPr>
              <a:t>PPT</a:t>
            </a:r>
            <a:r>
              <a:rPr lang="zh-CN" altLang="en-US" sz="100" dirty="0">
                <a:solidFill>
                  <a:schemeClr val="bg1"/>
                </a:solidFill>
              </a:rPr>
              <a:t>下载：</a:t>
            </a:r>
            <a:r>
              <a:rPr lang="en-US" altLang="zh-CN" sz="100" dirty="0">
                <a:solidFill>
                  <a:schemeClr val="bg1"/>
                </a:solidFill>
              </a:rPr>
              <a:t>www.1ppt.com/xiazai/        PPT</a:t>
            </a:r>
            <a:r>
              <a:rPr lang="zh-CN" altLang="en-US" sz="100" dirty="0">
                <a:solidFill>
                  <a:schemeClr val="bg1"/>
                </a:solidFill>
              </a:rPr>
              <a:t>教程： </a:t>
            </a:r>
            <a:r>
              <a:rPr lang="en-US" altLang="zh-CN" sz="100" dirty="0">
                <a:solidFill>
                  <a:schemeClr val="bg1"/>
                </a:solidFill>
              </a:rPr>
              <a:t>www.1ppt.com/powerpoint/      </a:t>
            </a:r>
          </a:p>
          <a:p>
            <a:pPr lvl="0"/>
            <a:r>
              <a:rPr lang="en-US" altLang="zh-CN" sz="100" dirty="0">
                <a:solidFill>
                  <a:schemeClr val="bg1"/>
                </a:solidFill>
              </a:rPr>
              <a:t>Word</a:t>
            </a:r>
            <a:r>
              <a:rPr lang="zh-CN" altLang="en-US" sz="100" dirty="0">
                <a:solidFill>
                  <a:schemeClr val="bg1"/>
                </a:solidFill>
              </a:rPr>
              <a:t>教程： </a:t>
            </a:r>
            <a:r>
              <a:rPr lang="en-US" altLang="zh-CN" sz="100" dirty="0">
                <a:solidFill>
                  <a:schemeClr val="bg1"/>
                </a:solidFill>
              </a:rPr>
              <a:t>www.1ppt.com/word/              Excel</a:t>
            </a:r>
            <a:r>
              <a:rPr lang="zh-CN" altLang="en-US" sz="100" dirty="0">
                <a:solidFill>
                  <a:schemeClr val="bg1"/>
                </a:solidFill>
              </a:rPr>
              <a:t>教程：</a:t>
            </a:r>
            <a:r>
              <a:rPr lang="en-US" altLang="zh-CN" sz="100" dirty="0">
                <a:solidFill>
                  <a:schemeClr val="bg1"/>
                </a:solidFill>
              </a:rPr>
              <a:t>www.1ppt.com/excel/  </a:t>
            </a:r>
          </a:p>
          <a:p>
            <a:pPr lvl="0"/>
            <a:r>
              <a:rPr lang="zh-CN" altLang="en-US" sz="100" dirty="0">
                <a:solidFill>
                  <a:schemeClr val="bg1"/>
                </a:solidFill>
              </a:rPr>
              <a:t>资料下载：</a:t>
            </a:r>
            <a:r>
              <a:rPr lang="en-US" altLang="zh-CN" sz="100" dirty="0">
                <a:solidFill>
                  <a:schemeClr val="bg1"/>
                </a:solidFill>
              </a:rPr>
              <a:t>www.1ppt.com/ziliao/                PPT</a:t>
            </a:r>
            <a:r>
              <a:rPr lang="zh-CN" altLang="en-US" sz="100" dirty="0">
                <a:solidFill>
                  <a:schemeClr val="bg1"/>
                </a:solidFill>
              </a:rPr>
              <a:t>课件下载：</a:t>
            </a:r>
            <a:r>
              <a:rPr lang="en-US" altLang="zh-CN" sz="100" dirty="0">
                <a:solidFill>
                  <a:schemeClr val="bg1"/>
                </a:solidFill>
              </a:rPr>
              <a:t>www.1ppt.com/kejian/ </a:t>
            </a:r>
          </a:p>
          <a:p>
            <a:pPr lvl="0"/>
            <a:r>
              <a:rPr lang="zh-CN" altLang="en-US" sz="100" dirty="0">
                <a:solidFill>
                  <a:schemeClr val="bg1"/>
                </a:solidFill>
              </a:rPr>
              <a:t>范文下载：</a:t>
            </a:r>
            <a:r>
              <a:rPr lang="en-US" altLang="zh-CN" sz="100" dirty="0">
                <a:solidFill>
                  <a:schemeClr val="bg1"/>
                </a:solidFill>
              </a:rPr>
              <a:t>www.1ppt.com/fanwen/             </a:t>
            </a:r>
            <a:r>
              <a:rPr lang="zh-CN" altLang="en-US" sz="100" dirty="0">
                <a:solidFill>
                  <a:schemeClr val="bg1"/>
                </a:solidFill>
              </a:rPr>
              <a:t>试卷下载：</a:t>
            </a:r>
            <a:r>
              <a:rPr lang="en-US" altLang="zh-CN" sz="100" dirty="0">
                <a:solidFill>
                  <a:schemeClr val="bg1"/>
                </a:solidFill>
              </a:rPr>
              <a:t>www.1ppt.com/shiti/  </a:t>
            </a:r>
          </a:p>
          <a:p>
            <a:pPr lvl="0"/>
            <a:r>
              <a:rPr lang="zh-CN" altLang="en-US" sz="100" dirty="0">
                <a:solidFill>
                  <a:schemeClr val="bg1"/>
                </a:solidFill>
              </a:rPr>
              <a:t>教案下载：</a:t>
            </a:r>
            <a:r>
              <a:rPr lang="en-US" altLang="zh-CN" sz="100" dirty="0">
                <a:solidFill>
                  <a:schemeClr val="bg1"/>
                </a:solidFill>
              </a:rPr>
              <a:t>www.1ppt.com/jiaoan/        PPT</a:t>
            </a:r>
            <a:r>
              <a:rPr lang="zh-CN" altLang="en-US" sz="100" dirty="0">
                <a:solidFill>
                  <a:schemeClr val="bg1"/>
                </a:solidFill>
              </a:rPr>
              <a:t>论坛：</a:t>
            </a:r>
            <a:r>
              <a:rPr lang="en-US" altLang="zh-CN" sz="100" dirty="0">
                <a:solidFill>
                  <a:schemeClr val="bg1"/>
                </a:solidFill>
              </a:rPr>
              <a:t>www.1ppt.cn</a:t>
            </a:r>
          </a:p>
          <a:p>
            <a:pPr lvl="0"/>
            <a:r>
              <a:rPr lang="en-US" altLang="zh-CN" sz="100" dirty="0">
                <a:solidFill>
                  <a:schemeClr val="bg1"/>
                </a:solidFill>
              </a:rPr>
              <a:t> </a:t>
            </a:r>
            <a:endParaRPr lang="zh-CN" altLang="en-US" sz="100" dirty="0">
              <a:solidFill>
                <a:schemeClr val="bg1"/>
              </a:solidFill>
            </a:endParaRPr>
          </a:p>
        </p:txBody>
      </p:sp>
      <p:pic>
        <p:nvPicPr>
          <p:cNvPr id="16" name="图片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4" y="0"/>
            <a:ext cx="9144000" cy="5143500"/>
          </a:xfrm>
          <a:prstGeom prst="rect">
            <a:avLst/>
          </a:prstGeom>
          <a:pattFill prst="pct5">
            <a:fgClr>
              <a:schemeClr val="accent1"/>
            </a:fgClr>
            <a:bgClr>
              <a:schemeClr val="bg1"/>
            </a:bgClr>
          </a:pattFill>
        </p:spPr>
      </p:pic>
      <p:sp>
        <p:nvSpPr>
          <p:cNvPr id="6" name="矩形 5"/>
          <p:cNvSpPr/>
          <p:nvPr/>
        </p:nvSpPr>
        <p:spPr>
          <a:xfrm>
            <a:off x="0" y="2211710"/>
            <a:ext cx="9144000" cy="2931790"/>
          </a:xfrm>
          <a:custGeom>
            <a:avLst/>
            <a:gdLst/>
            <a:ahLst/>
            <a:cxnLst/>
            <a:rect l="l" t="t" r="r" b="b"/>
            <a:pathLst>
              <a:path w="9144000" h="2931790">
                <a:moveTo>
                  <a:pt x="0" y="0"/>
                </a:moveTo>
                <a:lnTo>
                  <a:pt x="3824456" y="0"/>
                </a:lnTo>
                <a:cubicBezTo>
                  <a:pt x="3824456" y="26976"/>
                  <a:pt x="3831542" y="51749"/>
                  <a:pt x="3844079" y="73220"/>
                </a:cubicBezTo>
                <a:lnTo>
                  <a:pt x="4145508" y="600620"/>
                </a:lnTo>
                <a:cubicBezTo>
                  <a:pt x="4157500" y="622091"/>
                  <a:pt x="4175488" y="640258"/>
                  <a:pt x="4197836" y="653470"/>
                </a:cubicBezTo>
                <a:cubicBezTo>
                  <a:pt x="4220185" y="666683"/>
                  <a:pt x="4245258" y="672739"/>
                  <a:pt x="4269242" y="672739"/>
                </a:cubicBezTo>
                <a:lnTo>
                  <a:pt x="4869920" y="672739"/>
                </a:lnTo>
                <a:cubicBezTo>
                  <a:pt x="4895539" y="673289"/>
                  <a:pt x="4921158" y="667233"/>
                  <a:pt x="4944596" y="653470"/>
                </a:cubicBezTo>
                <a:cubicBezTo>
                  <a:pt x="4966945" y="640258"/>
                  <a:pt x="4984387" y="622091"/>
                  <a:pt x="4996924" y="601171"/>
                </a:cubicBezTo>
                <a:lnTo>
                  <a:pt x="5296718" y="75972"/>
                </a:lnTo>
                <a:cubicBezTo>
                  <a:pt x="5310345" y="53951"/>
                  <a:pt x="5317976" y="28077"/>
                  <a:pt x="5317976" y="0"/>
                </a:cubicBezTo>
                <a:lnTo>
                  <a:pt x="9144000" y="0"/>
                </a:lnTo>
                <a:lnTo>
                  <a:pt x="9144000" y="2931790"/>
                </a:lnTo>
                <a:lnTo>
                  <a:pt x="0" y="2931790"/>
                </a:lnTo>
                <a:close/>
              </a:path>
            </a:pathLst>
          </a:custGeom>
          <a:solidFill>
            <a:schemeClr val="accent1">
              <a:alpha val="6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9"/>
          <p:cNvSpPr txBox="1"/>
          <p:nvPr/>
        </p:nvSpPr>
        <p:spPr>
          <a:xfrm>
            <a:off x="1547664" y="2931791"/>
            <a:ext cx="5904656" cy="623248"/>
          </a:xfrm>
          <a:prstGeom prst="rect">
            <a:avLst/>
          </a:prstGeom>
          <a:noFill/>
        </p:spPr>
        <p:txBody>
          <a:bodyPr wrap="square" lIns="68580" tIns="34290" rIns="68580" bIns="34290" rtlCol="0">
            <a:spAutoFit/>
          </a:bodyPr>
          <a:lstStyle/>
          <a:p>
            <a:pPr marL="0" lvl="1" algn="ctr"/>
            <a:r>
              <a:rPr lang="zh-CN" altLang="en-US" sz="3600" b="1" spc="300" dirty="0">
                <a:solidFill>
                  <a:schemeClr val="bg1"/>
                </a:solidFill>
                <a:latin typeface="微软雅黑" pitchFamily="34" charset="-122"/>
                <a:ea typeface="微软雅黑" pitchFamily="34" charset="-122"/>
              </a:rPr>
              <a:t>虚拟化技术</a:t>
            </a:r>
          </a:p>
        </p:txBody>
      </p:sp>
      <p:sp>
        <p:nvSpPr>
          <p:cNvPr id="13" name="Freeform 5"/>
          <p:cNvSpPr>
            <a:spLocks/>
          </p:cNvSpPr>
          <p:nvPr/>
        </p:nvSpPr>
        <p:spPr bwMode="auto">
          <a:xfrm>
            <a:off x="3901440" y="1607124"/>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accent6"/>
          </a:solidFill>
          <a:ln w="9525" cap="flat">
            <a:no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15" name="文本框 9"/>
          <p:cNvSpPr txBox="1"/>
          <p:nvPr/>
        </p:nvSpPr>
        <p:spPr>
          <a:xfrm>
            <a:off x="4184789" y="3761290"/>
            <a:ext cx="1167799" cy="153888"/>
          </a:xfrm>
          <a:prstGeom prst="rect">
            <a:avLst/>
          </a:prstGeom>
          <a:noFill/>
        </p:spPr>
        <p:txBody>
          <a:bodyPr wrap="square" lIns="0" tIns="0" rIns="0" bIns="0" rtlCol="0">
            <a:spAutoFit/>
          </a:bodyPr>
          <a:lstStyle/>
          <a:p>
            <a:pPr marL="171450" lvl="1" indent="-171450">
              <a:buFont typeface="Wingdings" pitchFamily="2" charset="2"/>
              <a:buChar char="l"/>
            </a:pPr>
            <a:r>
              <a:rPr lang="zh-CN" altLang="en-US" sz="1000" dirty="0">
                <a:solidFill>
                  <a:schemeClr val="bg1"/>
                </a:solidFill>
                <a:latin typeface="微软雅黑" pitchFamily="34" charset="-122"/>
                <a:ea typeface="微软雅黑" pitchFamily="34" charset="-122"/>
              </a:rPr>
              <a:t>虚拟化的动机</a:t>
            </a:r>
          </a:p>
        </p:txBody>
      </p:sp>
      <p:sp>
        <p:nvSpPr>
          <p:cNvPr id="20" name="文本框 9"/>
          <p:cNvSpPr txBox="1"/>
          <p:nvPr/>
        </p:nvSpPr>
        <p:spPr>
          <a:xfrm>
            <a:off x="4184788" y="3985555"/>
            <a:ext cx="1167799" cy="153888"/>
          </a:xfrm>
          <a:prstGeom prst="rect">
            <a:avLst/>
          </a:prstGeom>
          <a:noFill/>
        </p:spPr>
        <p:txBody>
          <a:bodyPr wrap="square" lIns="0" tIns="0" rIns="0" bIns="0" rtlCol="0">
            <a:spAutoFit/>
          </a:bodyPr>
          <a:lstStyle/>
          <a:p>
            <a:pPr marL="171450" lvl="1" indent="-171450">
              <a:buFont typeface="Wingdings" pitchFamily="2" charset="2"/>
              <a:buChar char="l"/>
            </a:pPr>
            <a:r>
              <a:rPr lang="zh-CN" altLang="en-US" sz="1000" dirty="0">
                <a:solidFill>
                  <a:schemeClr val="bg1"/>
                </a:solidFill>
                <a:latin typeface="微软雅黑" pitchFamily="34" charset="-122"/>
                <a:ea typeface="微软雅黑" pitchFamily="34" charset="-122"/>
              </a:rPr>
              <a:t>虚拟化的定义</a:t>
            </a:r>
          </a:p>
        </p:txBody>
      </p:sp>
      <p:sp>
        <p:nvSpPr>
          <p:cNvPr id="22" name="文本框 9"/>
          <p:cNvSpPr txBox="1"/>
          <p:nvPr/>
        </p:nvSpPr>
        <p:spPr>
          <a:xfrm>
            <a:off x="4184789" y="4209821"/>
            <a:ext cx="1467331" cy="153888"/>
          </a:xfrm>
          <a:prstGeom prst="rect">
            <a:avLst/>
          </a:prstGeom>
          <a:noFill/>
        </p:spPr>
        <p:txBody>
          <a:bodyPr wrap="square" lIns="0" tIns="0" rIns="0" bIns="0" rtlCol="0">
            <a:spAutoFit/>
          </a:bodyPr>
          <a:lstStyle/>
          <a:p>
            <a:pPr marL="171450" lvl="1" indent="-171450">
              <a:buFont typeface="Wingdings" pitchFamily="2" charset="2"/>
              <a:buChar char="l"/>
            </a:pPr>
            <a:r>
              <a:rPr lang="zh-CN" altLang="en-US" sz="1000" dirty="0">
                <a:solidFill>
                  <a:schemeClr val="bg1"/>
                </a:solidFill>
                <a:latin typeface="微软雅黑" pitchFamily="34" charset="-122"/>
                <a:ea typeface="微软雅黑" pitchFamily="34" charset="-122"/>
              </a:rPr>
              <a:t>虚拟化的常见类型</a:t>
            </a:r>
          </a:p>
        </p:txBody>
      </p:sp>
      <p:sp>
        <p:nvSpPr>
          <p:cNvPr id="23" name="文本框 9"/>
          <p:cNvSpPr txBox="1"/>
          <p:nvPr/>
        </p:nvSpPr>
        <p:spPr>
          <a:xfrm>
            <a:off x="4184788" y="4434087"/>
            <a:ext cx="1539340" cy="153888"/>
          </a:xfrm>
          <a:prstGeom prst="rect">
            <a:avLst/>
          </a:prstGeom>
          <a:noFill/>
        </p:spPr>
        <p:txBody>
          <a:bodyPr wrap="square" lIns="0" tIns="0" rIns="0" bIns="0" rtlCol="0">
            <a:spAutoFit/>
          </a:bodyPr>
          <a:lstStyle/>
          <a:p>
            <a:pPr marL="171450" lvl="1" indent="-171450">
              <a:buFont typeface="Wingdings" pitchFamily="2" charset="2"/>
              <a:buChar char="l"/>
            </a:pPr>
            <a:r>
              <a:rPr lang="zh-CN" altLang="en-US" sz="1000" dirty="0">
                <a:solidFill>
                  <a:schemeClr val="bg1"/>
                </a:solidFill>
                <a:latin typeface="微软雅黑" pitchFamily="34" charset="-122"/>
                <a:ea typeface="微软雅黑" pitchFamily="34" charset="-122"/>
              </a:rPr>
              <a:t>服务器虚拟化关键技术</a:t>
            </a:r>
          </a:p>
        </p:txBody>
      </p:sp>
      <p:sp>
        <p:nvSpPr>
          <p:cNvPr id="17" name="KSO_Shape"/>
          <p:cNvSpPr>
            <a:spLocks/>
          </p:cNvSpPr>
          <p:nvPr/>
        </p:nvSpPr>
        <p:spPr bwMode="auto">
          <a:xfrm>
            <a:off x="4211960" y="1779662"/>
            <a:ext cx="864096" cy="808840"/>
          </a:xfrm>
          <a:custGeom>
            <a:avLst/>
            <a:gdLst>
              <a:gd name="T0" fmla="*/ 615878 w 2390775"/>
              <a:gd name="T1" fmla="*/ 1467970 h 2365376"/>
              <a:gd name="T2" fmla="*/ 587250 w 2390775"/>
              <a:gd name="T3" fmla="*/ 1401697 h 2365376"/>
              <a:gd name="T4" fmla="*/ 1282649 w 2390775"/>
              <a:gd name="T5" fmla="*/ 1393474 h 2365376"/>
              <a:gd name="T6" fmla="*/ 1180915 w 2390775"/>
              <a:gd name="T7" fmla="*/ 1446870 h 2365376"/>
              <a:gd name="T8" fmla="*/ 1210073 w 2390775"/>
              <a:gd name="T9" fmla="*/ 1382167 h 2365376"/>
              <a:gd name="T10" fmla="*/ 653657 w 2390775"/>
              <a:gd name="T11" fmla="*/ 1314699 h 2365376"/>
              <a:gd name="T12" fmla="*/ 646041 w 2390775"/>
              <a:gd name="T13" fmla="*/ 1180275 h 2365376"/>
              <a:gd name="T14" fmla="*/ 589870 w 2390775"/>
              <a:gd name="T15" fmla="*/ 1105327 h 2365376"/>
              <a:gd name="T16" fmla="*/ 599516 w 2390775"/>
              <a:gd name="T17" fmla="*/ 1141280 h 2365376"/>
              <a:gd name="T18" fmla="*/ 579914 w 2390775"/>
              <a:gd name="T19" fmla="*/ 1158779 h 2365376"/>
              <a:gd name="T20" fmla="*/ 541333 w 2390775"/>
              <a:gd name="T21" fmla="*/ 1105965 h 2365376"/>
              <a:gd name="T22" fmla="*/ 1137260 w 2390775"/>
              <a:gd name="T23" fmla="*/ 1009231 h 2365376"/>
              <a:gd name="T24" fmla="*/ 1143562 w 2390775"/>
              <a:gd name="T25" fmla="*/ 1026145 h 2365376"/>
              <a:gd name="T26" fmla="*/ 1096615 w 2390775"/>
              <a:gd name="T27" fmla="*/ 1069549 h 2365376"/>
              <a:gd name="T28" fmla="*/ 1102602 w 2390775"/>
              <a:gd name="T29" fmla="*/ 1001572 h 2365376"/>
              <a:gd name="T30" fmla="*/ 972739 w 2390775"/>
              <a:gd name="T31" fmla="*/ 835988 h 2365376"/>
              <a:gd name="T32" fmla="*/ 989500 w 2390775"/>
              <a:gd name="T33" fmla="*/ 1138672 h 2365376"/>
              <a:gd name="T34" fmla="*/ 639427 w 2390775"/>
              <a:gd name="T35" fmla="*/ 1423644 h 2365376"/>
              <a:gd name="T36" fmla="*/ 599898 w 2390775"/>
              <a:gd name="T37" fmla="*/ 1003302 h 2365376"/>
              <a:gd name="T38" fmla="*/ 529694 w 2390775"/>
              <a:gd name="T39" fmla="*/ 1090596 h 2365376"/>
              <a:gd name="T40" fmla="*/ 602428 w 2390775"/>
              <a:gd name="T41" fmla="*/ 868249 h 2365376"/>
              <a:gd name="T42" fmla="*/ 861740 w 2390775"/>
              <a:gd name="T43" fmla="*/ 924231 h 2365376"/>
              <a:gd name="T44" fmla="*/ 755609 w 2390775"/>
              <a:gd name="T45" fmla="*/ 542052 h 2365376"/>
              <a:gd name="T46" fmla="*/ 929665 w 2390775"/>
              <a:gd name="T47" fmla="*/ 525915 h 2365376"/>
              <a:gd name="T48" fmla="*/ 909019 w 2390775"/>
              <a:gd name="T49" fmla="*/ 571798 h 2365376"/>
              <a:gd name="T50" fmla="*/ 936652 w 2390775"/>
              <a:gd name="T51" fmla="*/ 586353 h 2365376"/>
              <a:gd name="T52" fmla="*/ 928394 w 2390775"/>
              <a:gd name="T53" fmla="*/ 688879 h 2365376"/>
              <a:gd name="T54" fmla="*/ 840414 w 2390775"/>
              <a:gd name="T55" fmla="*/ 772101 h 2365376"/>
              <a:gd name="T56" fmla="*/ 742269 w 2390775"/>
              <a:gd name="T57" fmla="*/ 675588 h 2365376"/>
              <a:gd name="T58" fmla="*/ 738139 w 2390775"/>
              <a:gd name="T59" fmla="*/ 608504 h 2365376"/>
              <a:gd name="T60" fmla="*/ 761643 w 2390775"/>
              <a:gd name="T61" fmla="*/ 510093 h 2365376"/>
              <a:gd name="T62" fmla="*/ 617010 w 2390775"/>
              <a:gd name="T63" fmla="*/ 449064 h 2365376"/>
              <a:gd name="T64" fmla="*/ 350272 w 2390775"/>
              <a:gd name="T65" fmla="*/ 638327 h 2365376"/>
              <a:gd name="T66" fmla="*/ 215163 w 2390775"/>
              <a:gd name="T67" fmla="*/ 939947 h 2365376"/>
              <a:gd name="T68" fmla="*/ 256613 w 2390775"/>
              <a:gd name="T69" fmla="*/ 1277331 h 2365376"/>
              <a:gd name="T70" fmla="*/ 458486 w 2390775"/>
              <a:gd name="T71" fmla="*/ 1534008 h 2365376"/>
              <a:gd name="T72" fmla="*/ 767308 w 2390775"/>
              <a:gd name="T73" fmla="*/ 1655225 h 2365376"/>
              <a:gd name="T74" fmla="*/ 1101127 w 2390775"/>
              <a:gd name="T75" fmla="*/ 1596674 h 2365376"/>
              <a:gd name="T76" fmla="*/ 1347614 w 2390775"/>
              <a:gd name="T77" fmla="*/ 1383040 h 2365376"/>
              <a:gd name="T78" fmla="*/ 1453614 w 2390775"/>
              <a:gd name="T79" fmla="*/ 1066861 h 2365376"/>
              <a:gd name="T80" fmla="*/ 1378939 w 2390775"/>
              <a:gd name="T81" fmla="*/ 738024 h 2365376"/>
              <a:gd name="T82" fmla="*/ 1153652 w 2390775"/>
              <a:gd name="T83" fmla="*/ 501602 h 2365376"/>
              <a:gd name="T84" fmla="*/ 831224 w 2390775"/>
              <a:gd name="T85" fmla="*/ 411085 h 2365376"/>
              <a:gd name="T86" fmla="*/ 989432 w 2390775"/>
              <a:gd name="T87" fmla="*/ 315187 h 2365376"/>
              <a:gd name="T88" fmla="*/ 1471649 w 2390775"/>
              <a:gd name="T89" fmla="*/ 671876 h 2365376"/>
              <a:gd name="T90" fmla="*/ 1554866 w 2390775"/>
              <a:gd name="T91" fmla="*/ 1171938 h 2365376"/>
              <a:gd name="T92" fmla="*/ 1239716 w 2390775"/>
              <a:gd name="T93" fmla="*/ 1647313 h 2365376"/>
              <a:gd name="T94" fmla="*/ 646121 w 2390775"/>
              <a:gd name="T95" fmla="*/ 1748275 h 2365376"/>
              <a:gd name="T96" fmla="*/ 110112 w 2390775"/>
              <a:gd name="T97" fmla="*/ 1186813 h 2365376"/>
              <a:gd name="T98" fmla="*/ 251551 w 2390775"/>
              <a:gd name="T99" fmla="*/ 580725 h 2365376"/>
              <a:gd name="T100" fmla="*/ 1549044 w 2390775"/>
              <a:gd name="T101" fmla="*/ 160116 h 2365376"/>
              <a:gd name="T102" fmla="*/ 1461002 w 2390775"/>
              <a:gd name="T103" fmla="*/ 284475 h 2365376"/>
              <a:gd name="T104" fmla="*/ 1550307 w 2390775"/>
              <a:gd name="T105" fmla="*/ 426554 h 2365376"/>
              <a:gd name="T106" fmla="*/ 1719764 w 2390775"/>
              <a:gd name="T107" fmla="*/ 380038 h 2365376"/>
              <a:gd name="T108" fmla="*/ 1735543 w 2390775"/>
              <a:gd name="T109" fmla="*/ 232579 h 2365376"/>
              <a:gd name="T110" fmla="*/ 1705909 w 2390775"/>
              <a:gd name="T111" fmla="*/ 94508 h 2365376"/>
              <a:gd name="T112" fmla="*/ 1774050 w 2390775"/>
              <a:gd name="T113" fmla="*/ 148403 h 2365376"/>
              <a:gd name="T114" fmla="*/ 1781614 w 2390775"/>
              <a:gd name="T115" fmla="*/ 428769 h 2365376"/>
              <a:gd name="T116" fmla="*/ 1600166 w 2390775"/>
              <a:gd name="T117" fmla="*/ 516104 h 2365376"/>
              <a:gd name="T118" fmla="*/ 1452167 w 2390775"/>
              <a:gd name="T119" fmla="*/ 455349 h 2365376"/>
              <a:gd name="T120" fmla="*/ 1310478 w 2390775"/>
              <a:gd name="T121" fmla="*/ 259477 h 2365376"/>
              <a:gd name="T122" fmla="*/ 1562614 w 2390775"/>
              <a:gd name="T123" fmla="*/ 74046 h 236537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390775" h="2365376">
                <a:moveTo>
                  <a:pt x="761351" y="1739900"/>
                </a:moveTo>
                <a:lnTo>
                  <a:pt x="791690" y="1805294"/>
                </a:lnTo>
                <a:lnTo>
                  <a:pt x="794883" y="1808051"/>
                </a:lnTo>
                <a:lnTo>
                  <a:pt x="797278" y="1811991"/>
                </a:lnTo>
                <a:lnTo>
                  <a:pt x="800871" y="1817112"/>
                </a:lnTo>
                <a:lnTo>
                  <a:pt x="803266" y="1822233"/>
                </a:lnTo>
                <a:lnTo>
                  <a:pt x="804065" y="1825384"/>
                </a:lnTo>
                <a:lnTo>
                  <a:pt x="804863" y="1828536"/>
                </a:lnTo>
                <a:lnTo>
                  <a:pt x="804863" y="1831687"/>
                </a:lnTo>
                <a:lnTo>
                  <a:pt x="804863" y="1834839"/>
                </a:lnTo>
                <a:lnTo>
                  <a:pt x="804065" y="1837990"/>
                </a:lnTo>
                <a:lnTo>
                  <a:pt x="802867" y="1841142"/>
                </a:lnTo>
                <a:lnTo>
                  <a:pt x="801670" y="1842718"/>
                </a:lnTo>
                <a:lnTo>
                  <a:pt x="799674" y="1844687"/>
                </a:lnTo>
                <a:lnTo>
                  <a:pt x="797278" y="1845475"/>
                </a:lnTo>
                <a:lnTo>
                  <a:pt x="794484" y="1845869"/>
                </a:lnTo>
                <a:lnTo>
                  <a:pt x="790891" y="1846263"/>
                </a:lnTo>
                <a:lnTo>
                  <a:pt x="787698" y="1845869"/>
                </a:lnTo>
                <a:lnTo>
                  <a:pt x="784105" y="1845475"/>
                </a:lnTo>
                <a:lnTo>
                  <a:pt x="780512" y="1844293"/>
                </a:lnTo>
                <a:lnTo>
                  <a:pt x="776520" y="1842718"/>
                </a:lnTo>
                <a:lnTo>
                  <a:pt x="772927" y="1841142"/>
                </a:lnTo>
                <a:lnTo>
                  <a:pt x="768935" y="1839172"/>
                </a:lnTo>
                <a:lnTo>
                  <a:pt x="765343" y="1836809"/>
                </a:lnTo>
                <a:lnTo>
                  <a:pt x="761750" y="1834051"/>
                </a:lnTo>
                <a:lnTo>
                  <a:pt x="758955" y="1831294"/>
                </a:lnTo>
                <a:lnTo>
                  <a:pt x="756161" y="1827748"/>
                </a:lnTo>
                <a:lnTo>
                  <a:pt x="754165" y="1824597"/>
                </a:lnTo>
                <a:lnTo>
                  <a:pt x="748975" y="1815536"/>
                </a:lnTo>
                <a:lnTo>
                  <a:pt x="745782" y="1808839"/>
                </a:lnTo>
                <a:lnTo>
                  <a:pt x="743387" y="1803718"/>
                </a:lnTo>
                <a:lnTo>
                  <a:pt x="742588" y="1799385"/>
                </a:lnTo>
                <a:lnTo>
                  <a:pt x="742588" y="1795051"/>
                </a:lnTo>
                <a:lnTo>
                  <a:pt x="743387" y="1790718"/>
                </a:lnTo>
                <a:lnTo>
                  <a:pt x="746181" y="1778112"/>
                </a:lnTo>
                <a:lnTo>
                  <a:pt x="746979" y="1774173"/>
                </a:lnTo>
                <a:lnTo>
                  <a:pt x="746979" y="1772203"/>
                </a:lnTo>
                <a:lnTo>
                  <a:pt x="746181" y="1771021"/>
                </a:lnTo>
                <a:lnTo>
                  <a:pt x="745383" y="1770627"/>
                </a:lnTo>
                <a:lnTo>
                  <a:pt x="742987" y="1770627"/>
                </a:lnTo>
                <a:lnTo>
                  <a:pt x="742189" y="1770233"/>
                </a:lnTo>
                <a:lnTo>
                  <a:pt x="741790" y="1769839"/>
                </a:lnTo>
                <a:lnTo>
                  <a:pt x="738596" y="1761961"/>
                </a:lnTo>
                <a:lnTo>
                  <a:pt x="736999" y="1758021"/>
                </a:lnTo>
                <a:lnTo>
                  <a:pt x="736600" y="1756052"/>
                </a:lnTo>
                <a:lnTo>
                  <a:pt x="736600" y="1754476"/>
                </a:lnTo>
                <a:lnTo>
                  <a:pt x="742189" y="1750536"/>
                </a:lnTo>
                <a:lnTo>
                  <a:pt x="747379" y="1747385"/>
                </a:lnTo>
                <a:lnTo>
                  <a:pt x="750971" y="1745021"/>
                </a:lnTo>
                <a:lnTo>
                  <a:pt x="754165" y="1743839"/>
                </a:lnTo>
                <a:lnTo>
                  <a:pt x="758556" y="1741870"/>
                </a:lnTo>
                <a:lnTo>
                  <a:pt x="759754" y="1741870"/>
                </a:lnTo>
                <a:lnTo>
                  <a:pt x="761351" y="1739900"/>
                </a:lnTo>
                <a:close/>
                <a:moveTo>
                  <a:pt x="1554438" y="1730375"/>
                </a:moveTo>
                <a:lnTo>
                  <a:pt x="1565575" y="1730375"/>
                </a:lnTo>
                <a:lnTo>
                  <a:pt x="1575916" y="1730375"/>
                </a:lnTo>
                <a:lnTo>
                  <a:pt x="1586258" y="1731163"/>
                </a:lnTo>
                <a:lnTo>
                  <a:pt x="1591031" y="1731951"/>
                </a:lnTo>
                <a:lnTo>
                  <a:pt x="1595008" y="1733133"/>
                </a:lnTo>
                <a:lnTo>
                  <a:pt x="1598986" y="1734314"/>
                </a:lnTo>
                <a:lnTo>
                  <a:pt x="1602168" y="1735890"/>
                </a:lnTo>
                <a:lnTo>
                  <a:pt x="1605350" y="1737860"/>
                </a:lnTo>
                <a:lnTo>
                  <a:pt x="1607339" y="1739830"/>
                </a:lnTo>
                <a:lnTo>
                  <a:pt x="1608929" y="1741799"/>
                </a:lnTo>
                <a:lnTo>
                  <a:pt x="1609725" y="1744951"/>
                </a:lnTo>
                <a:lnTo>
                  <a:pt x="1609725" y="1747708"/>
                </a:lnTo>
                <a:lnTo>
                  <a:pt x="1608929" y="1751648"/>
                </a:lnTo>
                <a:lnTo>
                  <a:pt x="1607339" y="1755193"/>
                </a:lnTo>
                <a:lnTo>
                  <a:pt x="1604554" y="1759920"/>
                </a:lnTo>
                <a:lnTo>
                  <a:pt x="1600577" y="1764648"/>
                </a:lnTo>
                <a:lnTo>
                  <a:pt x="1595804" y="1769769"/>
                </a:lnTo>
                <a:lnTo>
                  <a:pt x="1589042" y="1776072"/>
                </a:lnTo>
                <a:lnTo>
                  <a:pt x="1582678" y="1781193"/>
                </a:lnTo>
                <a:lnTo>
                  <a:pt x="1576314" y="1786314"/>
                </a:lnTo>
                <a:lnTo>
                  <a:pt x="1570348" y="1790647"/>
                </a:lnTo>
                <a:lnTo>
                  <a:pt x="1563586" y="1794193"/>
                </a:lnTo>
                <a:lnTo>
                  <a:pt x="1557222" y="1797738"/>
                </a:lnTo>
                <a:lnTo>
                  <a:pt x="1550461" y="1800496"/>
                </a:lnTo>
                <a:lnTo>
                  <a:pt x="1544097" y="1802466"/>
                </a:lnTo>
                <a:lnTo>
                  <a:pt x="1537733" y="1804829"/>
                </a:lnTo>
                <a:lnTo>
                  <a:pt x="1530971" y="1806799"/>
                </a:lnTo>
                <a:lnTo>
                  <a:pt x="1524607" y="1807981"/>
                </a:lnTo>
                <a:lnTo>
                  <a:pt x="1518243" y="1809163"/>
                </a:lnTo>
                <a:lnTo>
                  <a:pt x="1505117" y="1811132"/>
                </a:lnTo>
                <a:lnTo>
                  <a:pt x="1491992" y="1812314"/>
                </a:lnTo>
                <a:lnTo>
                  <a:pt x="1486026" y="1813102"/>
                </a:lnTo>
                <a:lnTo>
                  <a:pt x="1483241" y="1813890"/>
                </a:lnTo>
                <a:lnTo>
                  <a:pt x="1482048" y="1814678"/>
                </a:lnTo>
                <a:lnTo>
                  <a:pt x="1481253" y="1815072"/>
                </a:lnTo>
                <a:lnTo>
                  <a:pt x="1480855" y="1815859"/>
                </a:lnTo>
                <a:lnTo>
                  <a:pt x="1480855" y="1817041"/>
                </a:lnTo>
                <a:lnTo>
                  <a:pt x="1481253" y="1818617"/>
                </a:lnTo>
                <a:lnTo>
                  <a:pt x="1482048" y="1819799"/>
                </a:lnTo>
                <a:lnTo>
                  <a:pt x="1482048" y="1821375"/>
                </a:lnTo>
                <a:lnTo>
                  <a:pt x="1482048" y="1821769"/>
                </a:lnTo>
                <a:lnTo>
                  <a:pt x="1480855" y="1822556"/>
                </a:lnTo>
                <a:lnTo>
                  <a:pt x="1471309" y="1830829"/>
                </a:lnTo>
                <a:lnTo>
                  <a:pt x="1465343" y="1834375"/>
                </a:lnTo>
                <a:lnTo>
                  <a:pt x="1463354" y="1835556"/>
                </a:lnTo>
                <a:lnTo>
                  <a:pt x="1461365" y="1836738"/>
                </a:lnTo>
                <a:lnTo>
                  <a:pt x="1452615" y="1830041"/>
                </a:lnTo>
                <a:lnTo>
                  <a:pt x="1445853" y="1824132"/>
                </a:lnTo>
                <a:lnTo>
                  <a:pt x="1440285" y="1819405"/>
                </a:lnTo>
                <a:lnTo>
                  <a:pt x="1437103" y="1815072"/>
                </a:lnTo>
                <a:lnTo>
                  <a:pt x="1434716" y="1812314"/>
                </a:lnTo>
                <a:lnTo>
                  <a:pt x="1433125" y="1810344"/>
                </a:lnTo>
                <a:lnTo>
                  <a:pt x="1432330" y="1808375"/>
                </a:lnTo>
                <a:lnTo>
                  <a:pt x="1428750" y="1806799"/>
                </a:lnTo>
                <a:lnTo>
                  <a:pt x="1512675" y="1734314"/>
                </a:lnTo>
                <a:lnTo>
                  <a:pt x="1518641" y="1733527"/>
                </a:lnTo>
                <a:lnTo>
                  <a:pt x="1533755" y="1731951"/>
                </a:lnTo>
                <a:lnTo>
                  <a:pt x="1543699" y="1731163"/>
                </a:lnTo>
                <a:lnTo>
                  <a:pt x="1554438" y="1730375"/>
                </a:lnTo>
                <a:close/>
                <a:moveTo>
                  <a:pt x="588962" y="1535113"/>
                </a:moveTo>
                <a:lnTo>
                  <a:pt x="694496" y="1535113"/>
                </a:lnTo>
                <a:lnTo>
                  <a:pt x="694496" y="1557872"/>
                </a:lnTo>
                <a:lnTo>
                  <a:pt x="694894" y="1558271"/>
                </a:lnTo>
                <a:lnTo>
                  <a:pt x="696885" y="1560268"/>
                </a:lnTo>
                <a:lnTo>
                  <a:pt x="698478" y="1560667"/>
                </a:lnTo>
                <a:lnTo>
                  <a:pt x="700469" y="1561466"/>
                </a:lnTo>
                <a:lnTo>
                  <a:pt x="704053" y="1561865"/>
                </a:lnTo>
                <a:lnTo>
                  <a:pt x="707239" y="1561865"/>
                </a:lnTo>
                <a:lnTo>
                  <a:pt x="711222" y="1561865"/>
                </a:lnTo>
                <a:lnTo>
                  <a:pt x="714407" y="1561466"/>
                </a:lnTo>
                <a:lnTo>
                  <a:pt x="716797" y="1560667"/>
                </a:lnTo>
                <a:lnTo>
                  <a:pt x="718390" y="1560268"/>
                </a:lnTo>
                <a:lnTo>
                  <a:pt x="720381" y="1558271"/>
                </a:lnTo>
                <a:lnTo>
                  <a:pt x="720779" y="1557872"/>
                </a:lnTo>
                <a:lnTo>
                  <a:pt x="720779" y="1535113"/>
                </a:lnTo>
                <a:lnTo>
                  <a:pt x="820737" y="1535113"/>
                </a:lnTo>
                <a:lnTo>
                  <a:pt x="820737" y="1644117"/>
                </a:lnTo>
                <a:lnTo>
                  <a:pt x="820339" y="1648908"/>
                </a:lnTo>
                <a:lnTo>
                  <a:pt x="819144" y="1652901"/>
                </a:lnTo>
                <a:lnTo>
                  <a:pt x="816755" y="1656894"/>
                </a:lnTo>
                <a:lnTo>
                  <a:pt x="814365" y="1660088"/>
                </a:lnTo>
                <a:lnTo>
                  <a:pt x="810781" y="1663283"/>
                </a:lnTo>
                <a:lnTo>
                  <a:pt x="806799" y="1665279"/>
                </a:lnTo>
                <a:lnTo>
                  <a:pt x="802418" y="1666477"/>
                </a:lnTo>
                <a:lnTo>
                  <a:pt x="797639" y="1666876"/>
                </a:lnTo>
                <a:lnTo>
                  <a:pt x="612060" y="1666876"/>
                </a:lnTo>
                <a:lnTo>
                  <a:pt x="607281" y="1666477"/>
                </a:lnTo>
                <a:lnTo>
                  <a:pt x="602901" y="1665279"/>
                </a:lnTo>
                <a:lnTo>
                  <a:pt x="598918" y="1663283"/>
                </a:lnTo>
                <a:lnTo>
                  <a:pt x="595732" y="1660088"/>
                </a:lnTo>
                <a:lnTo>
                  <a:pt x="592546" y="1656894"/>
                </a:lnTo>
                <a:lnTo>
                  <a:pt x="590555" y="1652901"/>
                </a:lnTo>
                <a:lnTo>
                  <a:pt x="589360" y="1648908"/>
                </a:lnTo>
                <a:lnTo>
                  <a:pt x="588962" y="1644117"/>
                </a:lnTo>
                <a:lnTo>
                  <a:pt x="588962" y="1535113"/>
                </a:lnTo>
                <a:close/>
                <a:moveTo>
                  <a:pt x="612060" y="1476375"/>
                </a:moveTo>
                <a:lnTo>
                  <a:pt x="797639" y="1476375"/>
                </a:lnTo>
                <a:lnTo>
                  <a:pt x="802418" y="1476769"/>
                </a:lnTo>
                <a:lnTo>
                  <a:pt x="806799" y="1477950"/>
                </a:lnTo>
                <a:lnTo>
                  <a:pt x="810781" y="1480312"/>
                </a:lnTo>
                <a:lnTo>
                  <a:pt x="814365" y="1483068"/>
                </a:lnTo>
                <a:lnTo>
                  <a:pt x="816755" y="1486611"/>
                </a:lnTo>
                <a:lnTo>
                  <a:pt x="819144" y="1490155"/>
                </a:lnTo>
                <a:lnTo>
                  <a:pt x="820339" y="1494485"/>
                </a:lnTo>
                <a:lnTo>
                  <a:pt x="820737" y="1498816"/>
                </a:lnTo>
                <a:lnTo>
                  <a:pt x="820737" y="1525588"/>
                </a:lnTo>
                <a:lnTo>
                  <a:pt x="588962" y="1525588"/>
                </a:lnTo>
                <a:lnTo>
                  <a:pt x="588962" y="1498816"/>
                </a:lnTo>
                <a:lnTo>
                  <a:pt x="589360" y="1494485"/>
                </a:lnTo>
                <a:lnTo>
                  <a:pt x="590555" y="1490155"/>
                </a:lnTo>
                <a:lnTo>
                  <a:pt x="592546" y="1486611"/>
                </a:lnTo>
                <a:lnTo>
                  <a:pt x="595732" y="1483068"/>
                </a:lnTo>
                <a:lnTo>
                  <a:pt x="598918" y="1480312"/>
                </a:lnTo>
                <a:lnTo>
                  <a:pt x="602901" y="1477950"/>
                </a:lnTo>
                <a:lnTo>
                  <a:pt x="607281" y="1476769"/>
                </a:lnTo>
                <a:lnTo>
                  <a:pt x="612060" y="1476375"/>
                </a:lnTo>
                <a:close/>
                <a:moveTo>
                  <a:pt x="725449" y="1381125"/>
                </a:moveTo>
                <a:lnTo>
                  <a:pt x="730525" y="1381524"/>
                </a:lnTo>
                <a:lnTo>
                  <a:pt x="732087" y="1381524"/>
                </a:lnTo>
                <a:lnTo>
                  <a:pt x="734430" y="1382322"/>
                </a:lnTo>
                <a:lnTo>
                  <a:pt x="737554" y="1384317"/>
                </a:lnTo>
                <a:lnTo>
                  <a:pt x="740287" y="1386312"/>
                </a:lnTo>
                <a:lnTo>
                  <a:pt x="743411" y="1389505"/>
                </a:lnTo>
                <a:lnTo>
                  <a:pt x="746535" y="1393096"/>
                </a:lnTo>
                <a:lnTo>
                  <a:pt x="749659" y="1397486"/>
                </a:lnTo>
                <a:lnTo>
                  <a:pt x="755906" y="1407063"/>
                </a:lnTo>
                <a:lnTo>
                  <a:pt x="761373" y="1417837"/>
                </a:lnTo>
                <a:lnTo>
                  <a:pt x="766059" y="1427813"/>
                </a:lnTo>
                <a:lnTo>
                  <a:pt x="769182" y="1437390"/>
                </a:lnTo>
                <a:lnTo>
                  <a:pt x="770744" y="1441780"/>
                </a:lnTo>
                <a:lnTo>
                  <a:pt x="771525" y="1445770"/>
                </a:lnTo>
                <a:lnTo>
                  <a:pt x="771525" y="1448164"/>
                </a:lnTo>
                <a:lnTo>
                  <a:pt x="771525" y="1450159"/>
                </a:lnTo>
                <a:lnTo>
                  <a:pt x="770744" y="1451357"/>
                </a:lnTo>
                <a:lnTo>
                  <a:pt x="769182" y="1452155"/>
                </a:lnTo>
                <a:lnTo>
                  <a:pt x="768011" y="1452155"/>
                </a:lnTo>
                <a:lnTo>
                  <a:pt x="766449" y="1450958"/>
                </a:lnTo>
                <a:lnTo>
                  <a:pt x="764887" y="1449760"/>
                </a:lnTo>
                <a:lnTo>
                  <a:pt x="762544" y="1448563"/>
                </a:lnTo>
                <a:lnTo>
                  <a:pt x="759030" y="1444174"/>
                </a:lnTo>
                <a:lnTo>
                  <a:pt x="755516" y="1439784"/>
                </a:lnTo>
                <a:lnTo>
                  <a:pt x="753173" y="1434996"/>
                </a:lnTo>
                <a:lnTo>
                  <a:pt x="752392" y="1433400"/>
                </a:lnTo>
                <a:lnTo>
                  <a:pt x="752392" y="1431404"/>
                </a:lnTo>
                <a:lnTo>
                  <a:pt x="752001" y="1428611"/>
                </a:lnTo>
                <a:lnTo>
                  <a:pt x="750830" y="1426616"/>
                </a:lnTo>
                <a:lnTo>
                  <a:pt x="748878" y="1425419"/>
                </a:lnTo>
                <a:lnTo>
                  <a:pt x="746925" y="1425020"/>
                </a:lnTo>
                <a:lnTo>
                  <a:pt x="746144" y="1425419"/>
                </a:lnTo>
                <a:lnTo>
                  <a:pt x="745363" y="1425818"/>
                </a:lnTo>
                <a:lnTo>
                  <a:pt x="744582" y="1426616"/>
                </a:lnTo>
                <a:lnTo>
                  <a:pt x="743411" y="1427414"/>
                </a:lnTo>
                <a:lnTo>
                  <a:pt x="742630" y="1428611"/>
                </a:lnTo>
                <a:lnTo>
                  <a:pt x="742240" y="1430207"/>
                </a:lnTo>
                <a:lnTo>
                  <a:pt x="741849" y="1432602"/>
                </a:lnTo>
                <a:lnTo>
                  <a:pt x="741849" y="1434597"/>
                </a:lnTo>
                <a:lnTo>
                  <a:pt x="741459" y="1439385"/>
                </a:lnTo>
                <a:lnTo>
                  <a:pt x="740678" y="1443376"/>
                </a:lnTo>
                <a:lnTo>
                  <a:pt x="739897" y="1445371"/>
                </a:lnTo>
                <a:lnTo>
                  <a:pt x="739116" y="1446967"/>
                </a:lnTo>
                <a:lnTo>
                  <a:pt x="737944" y="1448164"/>
                </a:lnTo>
                <a:lnTo>
                  <a:pt x="735992" y="1449361"/>
                </a:lnTo>
                <a:lnTo>
                  <a:pt x="734430" y="1450558"/>
                </a:lnTo>
                <a:lnTo>
                  <a:pt x="732868" y="1452155"/>
                </a:lnTo>
                <a:lnTo>
                  <a:pt x="730525" y="1452953"/>
                </a:lnTo>
                <a:lnTo>
                  <a:pt x="727792" y="1453352"/>
                </a:lnTo>
                <a:lnTo>
                  <a:pt x="721935" y="1454150"/>
                </a:lnTo>
                <a:lnTo>
                  <a:pt x="715297" y="1454150"/>
                </a:lnTo>
                <a:lnTo>
                  <a:pt x="712173" y="1453751"/>
                </a:lnTo>
                <a:lnTo>
                  <a:pt x="709049" y="1452953"/>
                </a:lnTo>
                <a:lnTo>
                  <a:pt x="706706" y="1452155"/>
                </a:lnTo>
                <a:lnTo>
                  <a:pt x="703973" y="1450558"/>
                </a:lnTo>
                <a:lnTo>
                  <a:pt x="701240" y="1448962"/>
                </a:lnTo>
                <a:lnTo>
                  <a:pt x="699287" y="1447366"/>
                </a:lnTo>
                <a:lnTo>
                  <a:pt x="694992" y="1442977"/>
                </a:lnTo>
                <a:lnTo>
                  <a:pt x="691478" y="1438188"/>
                </a:lnTo>
                <a:lnTo>
                  <a:pt x="687963" y="1432602"/>
                </a:lnTo>
                <a:lnTo>
                  <a:pt x="685230" y="1427015"/>
                </a:lnTo>
                <a:lnTo>
                  <a:pt x="682497" y="1421029"/>
                </a:lnTo>
                <a:lnTo>
                  <a:pt x="680544" y="1415044"/>
                </a:lnTo>
                <a:lnTo>
                  <a:pt x="678982" y="1409058"/>
                </a:lnTo>
                <a:lnTo>
                  <a:pt x="676249" y="1399082"/>
                </a:lnTo>
                <a:lnTo>
                  <a:pt x="675078" y="1392298"/>
                </a:lnTo>
                <a:lnTo>
                  <a:pt x="674687" y="1389106"/>
                </a:lnTo>
                <a:lnTo>
                  <a:pt x="674687" y="1388707"/>
                </a:lnTo>
                <a:lnTo>
                  <a:pt x="675078" y="1388308"/>
                </a:lnTo>
                <a:lnTo>
                  <a:pt x="676249" y="1387909"/>
                </a:lnTo>
                <a:lnTo>
                  <a:pt x="679373" y="1387111"/>
                </a:lnTo>
                <a:lnTo>
                  <a:pt x="683278" y="1385913"/>
                </a:lnTo>
                <a:lnTo>
                  <a:pt x="689525" y="1384716"/>
                </a:lnTo>
                <a:lnTo>
                  <a:pt x="698897" y="1383120"/>
                </a:lnTo>
                <a:lnTo>
                  <a:pt x="715297" y="1381524"/>
                </a:lnTo>
                <a:lnTo>
                  <a:pt x="725449" y="1381125"/>
                </a:lnTo>
                <a:close/>
                <a:moveTo>
                  <a:pt x="1433588" y="1247775"/>
                </a:moveTo>
                <a:lnTo>
                  <a:pt x="1439124" y="1247775"/>
                </a:lnTo>
                <a:lnTo>
                  <a:pt x="1444264" y="1248175"/>
                </a:lnTo>
                <a:lnTo>
                  <a:pt x="1448614" y="1248976"/>
                </a:lnTo>
                <a:lnTo>
                  <a:pt x="1451382" y="1249776"/>
                </a:lnTo>
                <a:lnTo>
                  <a:pt x="1453359" y="1250977"/>
                </a:lnTo>
                <a:lnTo>
                  <a:pt x="1454150" y="1252178"/>
                </a:lnTo>
                <a:lnTo>
                  <a:pt x="1454150" y="1253779"/>
                </a:lnTo>
                <a:lnTo>
                  <a:pt x="1453359" y="1255380"/>
                </a:lnTo>
                <a:lnTo>
                  <a:pt x="1452173" y="1256981"/>
                </a:lnTo>
                <a:lnTo>
                  <a:pt x="1450196" y="1258582"/>
                </a:lnTo>
                <a:lnTo>
                  <a:pt x="1447428" y="1260183"/>
                </a:lnTo>
                <a:lnTo>
                  <a:pt x="1441892" y="1262985"/>
                </a:lnTo>
                <a:lnTo>
                  <a:pt x="1435565" y="1264986"/>
                </a:lnTo>
                <a:lnTo>
                  <a:pt x="1432402" y="1265387"/>
                </a:lnTo>
                <a:lnTo>
                  <a:pt x="1429634" y="1265787"/>
                </a:lnTo>
                <a:lnTo>
                  <a:pt x="1427261" y="1265787"/>
                </a:lnTo>
                <a:lnTo>
                  <a:pt x="1425284" y="1265387"/>
                </a:lnTo>
                <a:lnTo>
                  <a:pt x="1423703" y="1264986"/>
                </a:lnTo>
                <a:lnTo>
                  <a:pt x="1422516" y="1264586"/>
                </a:lnTo>
                <a:lnTo>
                  <a:pt x="1420539" y="1264586"/>
                </a:lnTo>
                <a:lnTo>
                  <a:pt x="1419353" y="1264986"/>
                </a:lnTo>
                <a:lnTo>
                  <a:pt x="1418562" y="1265787"/>
                </a:lnTo>
                <a:lnTo>
                  <a:pt x="1417376" y="1266588"/>
                </a:lnTo>
                <a:lnTo>
                  <a:pt x="1416980" y="1267388"/>
                </a:lnTo>
                <a:lnTo>
                  <a:pt x="1416585" y="1268589"/>
                </a:lnTo>
                <a:lnTo>
                  <a:pt x="1416190" y="1269790"/>
                </a:lnTo>
                <a:lnTo>
                  <a:pt x="1416585" y="1270990"/>
                </a:lnTo>
                <a:lnTo>
                  <a:pt x="1416585" y="1272191"/>
                </a:lnTo>
                <a:lnTo>
                  <a:pt x="1417376" y="1273392"/>
                </a:lnTo>
                <a:lnTo>
                  <a:pt x="1418562" y="1274993"/>
                </a:lnTo>
                <a:lnTo>
                  <a:pt x="1419748" y="1276194"/>
                </a:lnTo>
                <a:lnTo>
                  <a:pt x="1422121" y="1277395"/>
                </a:lnTo>
                <a:lnTo>
                  <a:pt x="1424098" y="1278596"/>
                </a:lnTo>
                <a:lnTo>
                  <a:pt x="1428843" y="1280597"/>
                </a:lnTo>
                <a:lnTo>
                  <a:pt x="1430820" y="1282198"/>
                </a:lnTo>
                <a:lnTo>
                  <a:pt x="1432402" y="1283799"/>
                </a:lnTo>
                <a:lnTo>
                  <a:pt x="1433588" y="1285000"/>
                </a:lnTo>
                <a:lnTo>
                  <a:pt x="1435170" y="1287001"/>
                </a:lnTo>
                <a:lnTo>
                  <a:pt x="1436356" y="1289003"/>
                </a:lnTo>
                <a:lnTo>
                  <a:pt x="1436751" y="1291404"/>
                </a:lnTo>
                <a:lnTo>
                  <a:pt x="1437542" y="1293406"/>
                </a:lnTo>
                <a:lnTo>
                  <a:pt x="1437542" y="1296608"/>
                </a:lnTo>
                <a:lnTo>
                  <a:pt x="1437542" y="1299009"/>
                </a:lnTo>
                <a:lnTo>
                  <a:pt x="1437147" y="1302612"/>
                </a:lnTo>
                <a:lnTo>
                  <a:pt x="1436356" y="1305414"/>
                </a:lnTo>
                <a:lnTo>
                  <a:pt x="1435170" y="1309416"/>
                </a:lnTo>
                <a:lnTo>
                  <a:pt x="1431611" y="1317422"/>
                </a:lnTo>
                <a:lnTo>
                  <a:pt x="1430029" y="1320624"/>
                </a:lnTo>
                <a:lnTo>
                  <a:pt x="1428052" y="1323826"/>
                </a:lnTo>
                <a:lnTo>
                  <a:pt x="1425680" y="1326628"/>
                </a:lnTo>
                <a:lnTo>
                  <a:pt x="1423307" y="1328629"/>
                </a:lnTo>
                <a:lnTo>
                  <a:pt x="1420539" y="1331431"/>
                </a:lnTo>
                <a:lnTo>
                  <a:pt x="1417771" y="1333032"/>
                </a:lnTo>
                <a:lnTo>
                  <a:pt x="1414608" y="1334633"/>
                </a:lnTo>
                <a:lnTo>
                  <a:pt x="1411445" y="1336635"/>
                </a:lnTo>
                <a:lnTo>
                  <a:pt x="1404722" y="1338636"/>
                </a:lnTo>
                <a:lnTo>
                  <a:pt x="1397605" y="1340237"/>
                </a:lnTo>
                <a:lnTo>
                  <a:pt x="1390487" y="1341038"/>
                </a:lnTo>
                <a:lnTo>
                  <a:pt x="1383370" y="1341438"/>
                </a:lnTo>
                <a:lnTo>
                  <a:pt x="1376252" y="1341438"/>
                </a:lnTo>
                <a:lnTo>
                  <a:pt x="1369530" y="1341038"/>
                </a:lnTo>
                <a:lnTo>
                  <a:pt x="1358063" y="1339437"/>
                </a:lnTo>
                <a:lnTo>
                  <a:pt x="1350154" y="1338236"/>
                </a:lnTo>
                <a:lnTo>
                  <a:pt x="1347386" y="1337435"/>
                </a:lnTo>
                <a:lnTo>
                  <a:pt x="1347386" y="1337835"/>
                </a:lnTo>
                <a:lnTo>
                  <a:pt x="1346991" y="1337435"/>
                </a:lnTo>
                <a:lnTo>
                  <a:pt x="1346200" y="1337035"/>
                </a:lnTo>
                <a:lnTo>
                  <a:pt x="1346200" y="1334633"/>
                </a:lnTo>
                <a:lnTo>
                  <a:pt x="1346991" y="1331831"/>
                </a:lnTo>
                <a:lnTo>
                  <a:pt x="1347782" y="1326228"/>
                </a:lnTo>
                <a:lnTo>
                  <a:pt x="1349363" y="1318623"/>
                </a:lnTo>
                <a:lnTo>
                  <a:pt x="1351736" y="1307415"/>
                </a:lnTo>
                <a:lnTo>
                  <a:pt x="1355295" y="1296608"/>
                </a:lnTo>
                <a:lnTo>
                  <a:pt x="1357667" y="1287402"/>
                </a:lnTo>
                <a:lnTo>
                  <a:pt x="1361621" y="1275794"/>
                </a:lnTo>
                <a:lnTo>
                  <a:pt x="1363994" y="1270190"/>
                </a:lnTo>
                <a:lnTo>
                  <a:pt x="1364785" y="1268589"/>
                </a:lnTo>
                <a:lnTo>
                  <a:pt x="1366762" y="1265787"/>
                </a:lnTo>
                <a:lnTo>
                  <a:pt x="1369925" y="1262985"/>
                </a:lnTo>
                <a:lnTo>
                  <a:pt x="1373484" y="1260183"/>
                </a:lnTo>
                <a:lnTo>
                  <a:pt x="1378229" y="1258182"/>
                </a:lnTo>
                <a:lnTo>
                  <a:pt x="1383765" y="1256181"/>
                </a:lnTo>
                <a:lnTo>
                  <a:pt x="1389301" y="1253779"/>
                </a:lnTo>
                <a:lnTo>
                  <a:pt x="1395628" y="1252578"/>
                </a:lnTo>
                <a:lnTo>
                  <a:pt x="1401954" y="1250977"/>
                </a:lnTo>
                <a:lnTo>
                  <a:pt x="1415399" y="1248976"/>
                </a:lnTo>
                <a:lnTo>
                  <a:pt x="1428052" y="1248175"/>
                </a:lnTo>
                <a:lnTo>
                  <a:pt x="1433588" y="1247775"/>
                </a:lnTo>
                <a:close/>
                <a:moveTo>
                  <a:pt x="1155700" y="965200"/>
                </a:moveTo>
                <a:lnTo>
                  <a:pt x="1161653" y="965597"/>
                </a:lnTo>
                <a:lnTo>
                  <a:pt x="1167209" y="966787"/>
                </a:lnTo>
                <a:lnTo>
                  <a:pt x="1172766" y="968770"/>
                </a:lnTo>
                <a:lnTo>
                  <a:pt x="1177925" y="971944"/>
                </a:lnTo>
                <a:lnTo>
                  <a:pt x="1182687" y="975514"/>
                </a:lnTo>
                <a:lnTo>
                  <a:pt x="1187450" y="980274"/>
                </a:lnTo>
                <a:lnTo>
                  <a:pt x="1192213" y="985431"/>
                </a:lnTo>
                <a:lnTo>
                  <a:pt x="1196181" y="991381"/>
                </a:lnTo>
                <a:lnTo>
                  <a:pt x="1200150" y="998125"/>
                </a:lnTo>
                <a:lnTo>
                  <a:pt x="1204119" y="1005265"/>
                </a:lnTo>
                <a:lnTo>
                  <a:pt x="1207691" y="1012802"/>
                </a:lnTo>
                <a:lnTo>
                  <a:pt x="1211659" y="1021133"/>
                </a:lnTo>
                <a:lnTo>
                  <a:pt x="1214437" y="1029860"/>
                </a:lnTo>
                <a:lnTo>
                  <a:pt x="1217613" y="1038984"/>
                </a:lnTo>
                <a:lnTo>
                  <a:pt x="1220787" y="1048504"/>
                </a:lnTo>
                <a:lnTo>
                  <a:pt x="1225947" y="1068338"/>
                </a:lnTo>
                <a:lnTo>
                  <a:pt x="1230313" y="1089363"/>
                </a:lnTo>
                <a:lnTo>
                  <a:pt x="1234678" y="1111180"/>
                </a:lnTo>
                <a:lnTo>
                  <a:pt x="1237853" y="1133792"/>
                </a:lnTo>
                <a:lnTo>
                  <a:pt x="1241028" y="1155609"/>
                </a:lnTo>
                <a:lnTo>
                  <a:pt x="1243013" y="1177824"/>
                </a:lnTo>
                <a:lnTo>
                  <a:pt x="1245394" y="1198848"/>
                </a:lnTo>
                <a:lnTo>
                  <a:pt x="1246981" y="1219476"/>
                </a:lnTo>
                <a:lnTo>
                  <a:pt x="1246187" y="1186551"/>
                </a:lnTo>
                <a:lnTo>
                  <a:pt x="1342231" y="1244467"/>
                </a:lnTo>
                <a:lnTo>
                  <a:pt x="1323181" y="1340465"/>
                </a:lnTo>
                <a:lnTo>
                  <a:pt x="1248966" y="1309524"/>
                </a:lnTo>
                <a:lnTo>
                  <a:pt x="1245394" y="1284929"/>
                </a:lnTo>
                <a:lnTo>
                  <a:pt x="1239441" y="1242087"/>
                </a:lnTo>
                <a:lnTo>
                  <a:pt x="1231106" y="1373787"/>
                </a:lnTo>
                <a:lnTo>
                  <a:pt x="1230709" y="1379737"/>
                </a:lnTo>
                <a:lnTo>
                  <a:pt x="1230313" y="1386084"/>
                </a:lnTo>
                <a:lnTo>
                  <a:pt x="1230709" y="1392431"/>
                </a:lnTo>
                <a:lnTo>
                  <a:pt x="1232297" y="1399968"/>
                </a:lnTo>
                <a:lnTo>
                  <a:pt x="1234281" y="1407902"/>
                </a:lnTo>
                <a:lnTo>
                  <a:pt x="1237059" y="1417422"/>
                </a:lnTo>
                <a:lnTo>
                  <a:pt x="1241822" y="1428133"/>
                </a:lnTo>
                <a:lnTo>
                  <a:pt x="1247775" y="1440430"/>
                </a:lnTo>
                <a:lnTo>
                  <a:pt x="1231106" y="1440430"/>
                </a:lnTo>
                <a:lnTo>
                  <a:pt x="1242219" y="1446380"/>
                </a:lnTo>
                <a:lnTo>
                  <a:pt x="1256109" y="1453124"/>
                </a:lnTo>
                <a:lnTo>
                  <a:pt x="1287066" y="1467405"/>
                </a:lnTo>
                <a:lnTo>
                  <a:pt x="1313259" y="1479305"/>
                </a:lnTo>
                <a:lnTo>
                  <a:pt x="1323975" y="1483669"/>
                </a:lnTo>
                <a:lnTo>
                  <a:pt x="1501775" y="1720491"/>
                </a:lnTo>
                <a:lnTo>
                  <a:pt x="1401763" y="1798638"/>
                </a:lnTo>
                <a:lnTo>
                  <a:pt x="1210469" y="1576494"/>
                </a:lnTo>
                <a:lnTo>
                  <a:pt x="1080294" y="1561816"/>
                </a:lnTo>
                <a:lnTo>
                  <a:pt x="1080294" y="1563800"/>
                </a:lnTo>
                <a:lnTo>
                  <a:pt x="1080294" y="1567370"/>
                </a:lnTo>
                <a:lnTo>
                  <a:pt x="1079500" y="1575700"/>
                </a:lnTo>
                <a:lnTo>
                  <a:pt x="1077516" y="1587601"/>
                </a:lnTo>
                <a:lnTo>
                  <a:pt x="1074341" y="1601088"/>
                </a:lnTo>
                <a:lnTo>
                  <a:pt x="1066403" y="1633220"/>
                </a:lnTo>
                <a:lnTo>
                  <a:pt x="1056878" y="1669318"/>
                </a:lnTo>
                <a:lnTo>
                  <a:pt x="1046956" y="1703830"/>
                </a:lnTo>
                <a:lnTo>
                  <a:pt x="1038622" y="1733582"/>
                </a:lnTo>
                <a:lnTo>
                  <a:pt x="1030288" y="1762540"/>
                </a:lnTo>
                <a:lnTo>
                  <a:pt x="802481" y="1785548"/>
                </a:lnTo>
                <a:lnTo>
                  <a:pt x="770731" y="1731201"/>
                </a:lnTo>
                <a:lnTo>
                  <a:pt x="904081" y="1706210"/>
                </a:lnTo>
                <a:lnTo>
                  <a:pt x="903685" y="1489619"/>
                </a:lnTo>
                <a:lnTo>
                  <a:pt x="871935" y="1482479"/>
                </a:lnTo>
                <a:lnTo>
                  <a:pt x="869950" y="1471768"/>
                </a:lnTo>
                <a:lnTo>
                  <a:pt x="867966" y="1461851"/>
                </a:lnTo>
                <a:lnTo>
                  <a:pt x="866378" y="1453124"/>
                </a:lnTo>
                <a:lnTo>
                  <a:pt x="864791" y="1445190"/>
                </a:lnTo>
                <a:lnTo>
                  <a:pt x="863600" y="1428926"/>
                </a:lnTo>
                <a:lnTo>
                  <a:pt x="862806" y="1413455"/>
                </a:lnTo>
                <a:lnTo>
                  <a:pt x="862013" y="1373787"/>
                </a:lnTo>
                <a:lnTo>
                  <a:pt x="860822" y="1346812"/>
                </a:lnTo>
                <a:lnTo>
                  <a:pt x="858044" y="1312697"/>
                </a:lnTo>
                <a:lnTo>
                  <a:pt x="854472" y="1175444"/>
                </a:lnTo>
                <a:lnTo>
                  <a:pt x="843756" y="1181791"/>
                </a:lnTo>
                <a:lnTo>
                  <a:pt x="818753" y="1197658"/>
                </a:lnTo>
                <a:lnTo>
                  <a:pt x="802878" y="1208369"/>
                </a:lnTo>
                <a:lnTo>
                  <a:pt x="786606" y="1219476"/>
                </a:lnTo>
                <a:lnTo>
                  <a:pt x="770731" y="1230980"/>
                </a:lnTo>
                <a:lnTo>
                  <a:pt x="756841" y="1242087"/>
                </a:lnTo>
                <a:lnTo>
                  <a:pt x="754460" y="1250021"/>
                </a:lnTo>
                <a:lnTo>
                  <a:pt x="752872" y="1258351"/>
                </a:lnTo>
                <a:lnTo>
                  <a:pt x="752078" y="1266681"/>
                </a:lnTo>
                <a:lnTo>
                  <a:pt x="751285" y="1275805"/>
                </a:lnTo>
                <a:lnTo>
                  <a:pt x="751285" y="1284532"/>
                </a:lnTo>
                <a:lnTo>
                  <a:pt x="751681" y="1292863"/>
                </a:lnTo>
                <a:lnTo>
                  <a:pt x="752078" y="1301590"/>
                </a:lnTo>
                <a:lnTo>
                  <a:pt x="752872" y="1310317"/>
                </a:lnTo>
                <a:lnTo>
                  <a:pt x="754856" y="1325788"/>
                </a:lnTo>
                <a:lnTo>
                  <a:pt x="756444" y="1339275"/>
                </a:lnTo>
                <a:lnTo>
                  <a:pt x="758031" y="1350382"/>
                </a:lnTo>
                <a:lnTo>
                  <a:pt x="758031" y="1354349"/>
                </a:lnTo>
                <a:lnTo>
                  <a:pt x="756841" y="1357523"/>
                </a:lnTo>
                <a:lnTo>
                  <a:pt x="727869" y="1355539"/>
                </a:lnTo>
                <a:lnTo>
                  <a:pt x="715566" y="1354746"/>
                </a:lnTo>
                <a:lnTo>
                  <a:pt x="709613" y="1354746"/>
                </a:lnTo>
                <a:lnTo>
                  <a:pt x="704453" y="1355143"/>
                </a:lnTo>
                <a:lnTo>
                  <a:pt x="698897" y="1355539"/>
                </a:lnTo>
                <a:lnTo>
                  <a:pt x="693341" y="1356729"/>
                </a:lnTo>
                <a:lnTo>
                  <a:pt x="687785" y="1357919"/>
                </a:lnTo>
                <a:lnTo>
                  <a:pt x="682228" y="1359903"/>
                </a:lnTo>
                <a:lnTo>
                  <a:pt x="677069" y="1361886"/>
                </a:lnTo>
                <a:lnTo>
                  <a:pt x="671116" y="1364663"/>
                </a:lnTo>
                <a:lnTo>
                  <a:pt x="664766" y="1367836"/>
                </a:lnTo>
                <a:lnTo>
                  <a:pt x="658416" y="1372200"/>
                </a:lnTo>
                <a:lnTo>
                  <a:pt x="657225" y="1367043"/>
                </a:lnTo>
                <a:lnTo>
                  <a:pt x="655241" y="1361093"/>
                </a:lnTo>
                <a:lnTo>
                  <a:pt x="654050" y="1355143"/>
                </a:lnTo>
                <a:lnTo>
                  <a:pt x="653256" y="1348399"/>
                </a:lnTo>
                <a:lnTo>
                  <a:pt x="651669" y="1333325"/>
                </a:lnTo>
                <a:lnTo>
                  <a:pt x="650875" y="1316267"/>
                </a:lnTo>
                <a:lnTo>
                  <a:pt x="650875" y="1296830"/>
                </a:lnTo>
                <a:lnTo>
                  <a:pt x="651272" y="1274615"/>
                </a:lnTo>
                <a:lnTo>
                  <a:pt x="652066" y="1251211"/>
                </a:lnTo>
                <a:lnTo>
                  <a:pt x="653653" y="1225029"/>
                </a:lnTo>
                <a:lnTo>
                  <a:pt x="660797" y="1208369"/>
                </a:lnTo>
                <a:lnTo>
                  <a:pt x="667147" y="1194881"/>
                </a:lnTo>
                <a:lnTo>
                  <a:pt x="670322" y="1188931"/>
                </a:lnTo>
                <a:lnTo>
                  <a:pt x="673497" y="1183774"/>
                </a:lnTo>
                <a:lnTo>
                  <a:pt x="680244" y="1174254"/>
                </a:lnTo>
                <a:lnTo>
                  <a:pt x="687388" y="1164733"/>
                </a:lnTo>
                <a:lnTo>
                  <a:pt x="696119" y="1155213"/>
                </a:lnTo>
                <a:lnTo>
                  <a:pt x="706438" y="1143312"/>
                </a:lnTo>
                <a:lnTo>
                  <a:pt x="718741" y="1129031"/>
                </a:lnTo>
                <a:lnTo>
                  <a:pt x="738585" y="1108007"/>
                </a:lnTo>
                <a:lnTo>
                  <a:pt x="756047" y="1088966"/>
                </a:lnTo>
                <a:lnTo>
                  <a:pt x="785416" y="1057231"/>
                </a:lnTo>
                <a:lnTo>
                  <a:pt x="797719" y="1043744"/>
                </a:lnTo>
                <a:lnTo>
                  <a:pt x="809228" y="1032240"/>
                </a:lnTo>
                <a:lnTo>
                  <a:pt x="820738" y="1021926"/>
                </a:lnTo>
                <a:lnTo>
                  <a:pt x="831056" y="1012802"/>
                </a:lnTo>
                <a:lnTo>
                  <a:pt x="836613" y="1008439"/>
                </a:lnTo>
                <a:lnTo>
                  <a:pt x="842169" y="1004869"/>
                </a:lnTo>
                <a:lnTo>
                  <a:pt x="848122" y="1000902"/>
                </a:lnTo>
                <a:lnTo>
                  <a:pt x="854075" y="997331"/>
                </a:lnTo>
                <a:lnTo>
                  <a:pt x="860028" y="994555"/>
                </a:lnTo>
                <a:lnTo>
                  <a:pt x="866378" y="991381"/>
                </a:lnTo>
                <a:lnTo>
                  <a:pt x="873125" y="988208"/>
                </a:lnTo>
                <a:lnTo>
                  <a:pt x="880269" y="985828"/>
                </a:lnTo>
                <a:lnTo>
                  <a:pt x="895350" y="980274"/>
                </a:lnTo>
                <a:lnTo>
                  <a:pt x="912416" y="975117"/>
                </a:lnTo>
                <a:lnTo>
                  <a:pt x="932260" y="970753"/>
                </a:lnTo>
                <a:lnTo>
                  <a:pt x="954881" y="965597"/>
                </a:lnTo>
                <a:lnTo>
                  <a:pt x="963613" y="965993"/>
                </a:lnTo>
                <a:lnTo>
                  <a:pt x="979488" y="966787"/>
                </a:lnTo>
                <a:lnTo>
                  <a:pt x="1004491" y="968373"/>
                </a:lnTo>
                <a:lnTo>
                  <a:pt x="1089819" y="1240103"/>
                </a:lnTo>
                <a:lnTo>
                  <a:pt x="1081484" y="1159179"/>
                </a:lnTo>
                <a:lnTo>
                  <a:pt x="1077516" y="1013199"/>
                </a:lnTo>
                <a:lnTo>
                  <a:pt x="1071959" y="999315"/>
                </a:lnTo>
                <a:lnTo>
                  <a:pt x="1083072" y="980671"/>
                </a:lnTo>
                <a:lnTo>
                  <a:pt x="1107281" y="980671"/>
                </a:lnTo>
                <a:lnTo>
                  <a:pt x="1117600" y="999315"/>
                </a:lnTo>
                <a:lnTo>
                  <a:pt x="1112837" y="1015579"/>
                </a:lnTo>
                <a:lnTo>
                  <a:pt x="1142206" y="1228203"/>
                </a:lnTo>
                <a:lnTo>
                  <a:pt x="1137841" y="971944"/>
                </a:lnTo>
                <a:lnTo>
                  <a:pt x="1146572" y="967580"/>
                </a:lnTo>
                <a:lnTo>
                  <a:pt x="1148953" y="966390"/>
                </a:lnTo>
                <a:lnTo>
                  <a:pt x="1149350" y="965597"/>
                </a:lnTo>
                <a:lnTo>
                  <a:pt x="1155700" y="965200"/>
                </a:lnTo>
                <a:close/>
                <a:moveTo>
                  <a:pt x="931148" y="736601"/>
                </a:moveTo>
                <a:lnTo>
                  <a:pt x="929554" y="751285"/>
                </a:lnTo>
                <a:lnTo>
                  <a:pt x="928757" y="762794"/>
                </a:lnTo>
                <a:lnTo>
                  <a:pt x="929155" y="762794"/>
                </a:lnTo>
                <a:lnTo>
                  <a:pt x="929554" y="751285"/>
                </a:lnTo>
                <a:lnTo>
                  <a:pt x="930351" y="746126"/>
                </a:lnTo>
                <a:lnTo>
                  <a:pt x="931148" y="741363"/>
                </a:lnTo>
                <a:lnTo>
                  <a:pt x="931148" y="736601"/>
                </a:lnTo>
                <a:close/>
                <a:moveTo>
                  <a:pt x="949086" y="679054"/>
                </a:moveTo>
                <a:lnTo>
                  <a:pt x="948289" y="679847"/>
                </a:lnTo>
                <a:lnTo>
                  <a:pt x="945499" y="681435"/>
                </a:lnTo>
                <a:lnTo>
                  <a:pt x="943904" y="683419"/>
                </a:lnTo>
                <a:lnTo>
                  <a:pt x="941911" y="686991"/>
                </a:lnTo>
                <a:lnTo>
                  <a:pt x="945897" y="682625"/>
                </a:lnTo>
                <a:lnTo>
                  <a:pt x="948289" y="681038"/>
                </a:lnTo>
                <a:lnTo>
                  <a:pt x="950282" y="679054"/>
                </a:lnTo>
                <a:lnTo>
                  <a:pt x="949086" y="679054"/>
                </a:lnTo>
                <a:close/>
                <a:moveTo>
                  <a:pt x="1038375" y="620713"/>
                </a:moveTo>
                <a:lnTo>
                  <a:pt x="1049138" y="620713"/>
                </a:lnTo>
                <a:lnTo>
                  <a:pt x="1059502" y="621110"/>
                </a:lnTo>
                <a:lnTo>
                  <a:pt x="1069866" y="622300"/>
                </a:lnTo>
                <a:lnTo>
                  <a:pt x="1079432" y="623491"/>
                </a:lnTo>
                <a:lnTo>
                  <a:pt x="1088999" y="625872"/>
                </a:lnTo>
                <a:lnTo>
                  <a:pt x="1098167" y="627857"/>
                </a:lnTo>
                <a:lnTo>
                  <a:pt x="1106937" y="630238"/>
                </a:lnTo>
                <a:lnTo>
                  <a:pt x="1115307" y="633413"/>
                </a:lnTo>
                <a:lnTo>
                  <a:pt x="1123678" y="636191"/>
                </a:lnTo>
                <a:lnTo>
                  <a:pt x="1130853" y="639763"/>
                </a:lnTo>
                <a:lnTo>
                  <a:pt x="1138028" y="642938"/>
                </a:lnTo>
                <a:lnTo>
                  <a:pt x="1144805" y="646510"/>
                </a:lnTo>
                <a:lnTo>
                  <a:pt x="1156365" y="652860"/>
                </a:lnTo>
                <a:lnTo>
                  <a:pt x="1166729" y="659607"/>
                </a:lnTo>
                <a:lnTo>
                  <a:pt x="1174701" y="664766"/>
                </a:lnTo>
                <a:lnTo>
                  <a:pt x="1180680" y="669529"/>
                </a:lnTo>
                <a:lnTo>
                  <a:pt x="1185862" y="673497"/>
                </a:lnTo>
                <a:lnTo>
                  <a:pt x="1185862" y="676275"/>
                </a:lnTo>
                <a:lnTo>
                  <a:pt x="1185862" y="684213"/>
                </a:lnTo>
                <a:lnTo>
                  <a:pt x="1185065" y="688975"/>
                </a:lnTo>
                <a:lnTo>
                  <a:pt x="1183869" y="694532"/>
                </a:lnTo>
                <a:lnTo>
                  <a:pt x="1182274" y="700088"/>
                </a:lnTo>
                <a:lnTo>
                  <a:pt x="1180281" y="704850"/>
                </a:lnTo>
                <a:lnTo>
                  <a:pt x="1179086" y="707629"/>
                </a:lnTo>
                <a:lnTo>
                  <a:pt x="1177093" y="710010"/>
                </a:lnTo>
                <a:lnTo>
                  <a:pt x="1175498" y="711994"/>
                </a:lnTo>
                <a:lnTo>
                  <a:pt x="1173505" y="713979"/>
                </a:lnTo>
                <a:lnTo>
                  <a:pt x="1170715" y="715963"/>
                </a:lnTo>
                <a:lnTo>
                  <a:pt x="1168323" y="717154"/>
                </a:lnTo>
                <a:lnTo>
                  <a:pt x="1165533" y="718344"/>
                </a:lnTo>
                <a:lnTo>
                  <a:pt x="1161945" y="719138"/>
                </a:lnTo>
                <a:lnTo>
                  <a:pt x="1158756" y="719535"/>
                </a:lnTo>
                <a:lnTo>
                  <a:pt x="1154770" y="719535"/>
                </a:lnTo>
                <a:lnTo>
                  <a:pt x="1150784" y="719138"/>
                </a:lnTo>
                <a:lnTo>
                  <a:pt x="1146001" y="718344"/>
                </a:lnTo>
                <a:lnTo>
                  <a:pt x="1140819" y="717154"/>
                </a:lnTo>
                <a:lnTo>
                  <a:pt x="1135238" y="715566"/>
                </a:lnTo>
                <a:lnTo>
                  <a:pt x="1129259" y="712788"/>
                </a:lnTo>
                <a:lnTo>
                  <a:pt x="1123678" y="710010"/>
                </a:lnTo>
                <a:lnTo>
                  <a:pt x="1120091" y="708819"/>
                </a:lnTo>
                <a:lnTo>
                  <a:pt x="1114112" y="707629"/>
                </a:lnTo>
                <a:lnTo>
                  <a:pt x="1098964" y="704850"/>
                </a:lnTo>
                <a:lnTo>
                  <a:pt x="1083418" y="702072"/>
                </a:lnTo>
                <a:lnTo>
                  <a:pt x="1077439" y="700882"/>
                </a:lnTo>
                <a:lnTo>
                  <a:pt x="1073852" y="700088"/>
                </a:lnTo>
                <a:lnTo>
                  <a:pt x="1104545" y="714772"/>
                </a:lnTo>
                <a:lnTo>
                  <a:pt x="1118895" y="721122"/>
                </a:lnTo>
                <a:lnTo>
                  <a:pt x="1125671" y="723504"/>
                </a:lnTo>
                <a:lnTo>
                  <a:pt x="1132448" y="725885"/>
                </a:lnTo>
                <a:lnTo>
                  <a:pt x="1138826" y="728266"/>
                </a:lnTo>
                <a:lnTo>
                  <a:pt x="1144805" y="729457"/>
                </a:lnTo>
                <a:lnTo>
                  <a:pt x="1150784" y="730647"/>
                </a:lnTo>
                <a:lnTo>
                  <a:pt x="1155966" y="731044"/>
                </a:lnTo>
                <a:lnTo>
                  <a:pt x="1161148" y="730647"/>
                </a:lnTo>
                <a:lnTo>
                  <a:pt x="1165931" y="729457"/>
                </a:lnTo>
                <a:lnTo>
                  <a:pt x="1170316" y="727869"/>
                </a:lnTo>
                <a:lnTo>
                  <a:pt x="1174302" y="725091"/>
                </a:lnTo>
                <a:lnTo>
                  <a:pt x="1175498" y="735410"/>
                </a:lnTo>
                <a:lnTo>
                  <a:pt x="1175897" y="744935"/>
                </a:lnTo>
                <a:lnTo>
                  <a:pt x="1175498" y="753666"/>
                </a:lnTo>
                <a:lnTo>
                  <a:pt x="1175099" y="762397"/>
                </a:lnTo>
                <a:lnTo>
                  <a:pt x="1176694" y="761207"/>
                </a:lnTo>
                <a:lnTo>
                  <a:pt x="1177491" y="760413"/>
                </a:lnTo>
                <a:lnTo>
                  <a:pt x="1178687" y="760016"/>
                </a:lnTo>
                <a:lnTo>
                  <a:pt x="1179086" y="760413"/>
                </a:lnTo>
                <a:lnTo>
                  <a:pt x="1179484" y="761207"/>
                </a:lnTo>
                <a:lnTo>
                  <a:pt x="1179883" y="763985"/>
                </a:lnTo>
                <a:lnTo>
                  <a:pt x="1180281" y="767954"/>
                </a:lnTo>
                <a:lnTo>
                  <a:pt x="1180281" y="773113"/>
                </a:lnTo>
                <a:lnTo>
                  <a:pt x="1179086" y="785813"/>
                </a:lnTo>
                <a:lnTo>
                  <a:pt x="1177491" y="800498"/>
                </a:lnTo>
                <a:lnTo>
                  <a:pt x="1175498" y="814388"/>
                </a:lnTo>
                <a:lnTo>
                  <a:pt x="1173505" y="826294"/>
                </a:lnTo>
                <a:lnTo>
                  <a:pt x="1171911" y="833438"/>
                </a:lnTo>
                <a:lnTo>
                  <a:pt x="1170715" y="834629"/>
                </a:lnTo>
                <a:lnTo>
                  <a:pt x="1170316" y="834232"/>
                </a:lnTo>
                <a:lnTo>
                  <a:pt x="1169519" y="842169"/>
                </a:lnTo>
                <a:lnTo>
                  <a:pt x="1168323" y="849710"/>
                </a:lnTo>
                <a:lnTo>
                  <a:pt x="1166729" y="856854"/>
                </a:lnTo>
                <a:lnTo>
                  <a:pt x="1165134" y="863998"/>
                </a:lnTo>
                <a:lnTo>
                  <a:pt x="1162742" y="870744"/>
                </a:lnTo>
                <a:lnTo>
                  <a:pt x="1160351" y="877491"/>
                </a:lnTo>
                <a:lnTo>
                  <a:pt x="1157959" y="883841"/>
                </a:lnTo>
                <a:lnTo>
                  <a:pt x="1154770" y="890191"/>
                </a:lnTo>
                <a:lnTo>
                  <a:pt x="1151980" y="896541"/>
                </a:lnTo>
                <a:lnTo>
                  <a:pt x="1148791" y="902098"/>
                </a:lnTo>
                <a:lnTo>
                  <a:pt x="1145602" y="907654"/>
                </a:lnTo>
                <a:lnTo>
                  <a:pt x="1141616" y="913210"/>
                </a:lnTo>
                <a:lnTo>
                  <a:pt x="1138028" y="918370"/>
                </a:lnTo>
                <a:lnTo>
                  <a:pt x="1134042" y="923529"/>
                </a:lnTo>
                <a:lnTo>
                  <a:pt x="1126070" y="932260"/>
                </a:lnTo>
                <a:lnTo>
                  <a:pt x="1117699" y="940595"/>
                </a:lnTo>
                <a:lnTo>
                  <a:pt x="1108531" y="947738"/>
                </a:lnTo>
                <a:lnTo>
                  <a:pt x="1099762" y="954088"/>
                </a:lnTo>
                <a:lnTo>
                  <a:pt x="1090593" y="959248"/>
                </a:lnTo>
                <a:lnTo>
                  <a:pt x="1081027" y="963216"/>
                </a:lnTo>
                <a:lnTo>
                  <a:pt x="1077041" y="964804"/>
                </a:lnTo>
                <a:lnTo>
                  <a:pt x="1072257" y="966391"/>
                </a:lnTo>
                <a:lnTo>
                  <a:pt x="1067474" y="967185"/>
                </a:lnTo>
                <a:lnTo>
                  <a:pt x="1063488" y="967979"/>
                </a:lnTo>
                <a:lnTo>
                  <a:pt x="1059103" y="968376"/>
                </a:lnTo>
                <a:lnTo>
                  <a:pt x="1054719" y="968376"/>
                </a:lnTo>
                <a:lnTo>
                  <a:pt x="1051530" y="968376"/>
                </a:lnTo>
                <a:lnTo>
                  <a:pt x="1047543" y="967979"/>
                </a:lnTo>
                <a:lnTo>
                  <a:pt x="1043956" y="967185"/>
                </a:lnTo>
                <a:lnTo>
                  <a:pt x="1039970" y="965995"/>
                </a:lnTo>
                <a:lnTo>
                  <a:pt x="1031998" y="962820"/>
                </a:lnTo>
                <a:lnTo>
                  <a:pt x="1023627" y="958851"/>
                </a:lnTo>
                <a:lnTo>
                  <a:pt x="1014857" y="953295"/>
                </a:lnTo>
                <a:lnTo>
                  <a:pt x="1006088" y="947341"/>
                </a:lnTo>
                <a:lnTo>
                  <a:pt x="997318" y="939801"/>
                </a:lnTo>
                <a:lnTo>
                  <a:pt x="988549" y="931863"/>
                </a:lnTo>
                <a:lnTo>
                  <a:pt x="979779" y="922338"/>
                </a:lnTo>
                <a:lnTo>
                  <a:pt x="971807" y="912813"/>
                </a:lnTo>
                <a:lnTo>
                  <a:pt x="963835" y="902098"/>
                </a:lnTo>
                <a:lnTo>
                  <a:pt x="956660" y="890985"/>
                </a:lnTo>
                <a:lnTo>
                  <a:pt x="949883" y="878682"/>
                </a:lnTo>
                <a:lnTo>
                  <a:pt x="943904" y="865982"/>
                </a:lnTo>
                <a:lnTo>
                  <a:pt x="941512" y="859632"/>
                </a:lnTo>
                <a:lnTo>
                  <a:pt x="938722" y="852885"/>
                </a:lnTo>
                <a:lnTo>
                  <a:pt x="936729" y="846138"/>
                </a:lnTo>
                <a:lnTo>
                  <a:pt x="934736" y="839391"/>
                </a:lnTo>
                <a:lnTo>
                  <a:pt x="933540" y="843757"/>
                </a:lnTo>
                <a:lnTo>
                  <a:pt x="931547" y="847329"/>
                </a:lnTo>
                <a:lnTo>
                  <a:pt x="929554" y="849710"/>
                </a:lnTo>
                <a:lnTo>
                  <a:pt x="928757" y="850107"/>
                </a:lnTo>
                <a:lnTo>
                  <a:pt x="927960" y="850504"/>
                </a:lnTo>
                <a:lnTo>
                  <a:pt x="926764" y="850107"/>
                </a:lnTo>
                <a:lnTo>
                  <a:pt x="925568" y="849710"/>
                </a:lnTo>
                <a:lnTo>
                  <a:pt x="924372" y="848123"/>
                </a:lnTo>
                <a:lnTo>
                  <a:pt x="923575" y="846535"/>
                </a:lnTo>
                <a:lnTo>
                  <a:pt x="921582" y="842963"/>
                </a:lnTo>
                <a:lnTo>
                  <a:pt x="920386" y="837407"/>
                </a:lnTo>
                <a:lnTo>
                  <a:pt x="918791" y="831057"/>
                </a:lnTo>
                <a:lnTo>
                  <a:pt x="917596" y="823516"/>
                </a:lnTo>
                <a:lnTo>
                  <a:pt x="917197" y="815182"/>
                </a:lnTo>
                <a:lnTo>
                  <a:pt x="916798" y="806054"/>
                </a:lnTo>
                <a:lnTo>
                  <a:pt x="917197" y="798116"/>
                </a:lnTo>
                <a:lnTo>
                  <a:pt x="917596" y="790576"/>
                </a:lnTo>
                <a:lnTo>
                  <a:pt x="918393" y="783829"/>
                </a:lnTo>
                <a:lnTo>
                  <a:pt x="919987" y="777479"/>
                </a:lnTo>
                <a:lnTo>
                  <a:pt x="921183" y="772319"/>
                </a:lnTo>
                <a:lnTo>
                  <a:pt x="922379" y="767954"/>
                </a:lnTo>
                <a:lnTo>
                  <a:pt x="924372" y="764779"/>
                </a:lnTo>
                <a:lnTo>
                  <a:pt x="925169" y="763588"/>
                </a:lnTo>
                <a:lnTo>
                  <a:pt x="926365" y="763191"/>
                </a:lnTo>
                <a:lnTo>
                  <a:pt x="923176" y="759619"/>
                </a:lnTo>
                <a:lnTo>
                  <a:pt x="920785" y="756444"/>
                </a:lnTo>
                <a:lnTo>
                  <a:pt x="918393" y="752476"/>
                </a:lnTo>
                <a:lnTo>
                  <a:pt x="916798" y="748507"/>
                </a:lnTo>
                <a:lnTo>
                  <a:pt x="915204" y="744538"/>
                </a:lnTo>
                <a:lnTo>
                  <a:pt x="914407" y="739776"/>
                </a:lnTo>
                <a:lnTo>
                  <a:pt x="913609" y="735807"/>
                </a:lnTo>
                <a:lnTo>
                  <a:pt x="913211" y="731044"/>
                </a:lnTo>
                <a:lnTo>
                  <a:pt x="912812" y="727076"/>
                </a:lnTo>
                <a:lnTo>
                  <a:pt x="912812" y="721916"/>
                </a:lnTo>
                <a:lnTo>
                  <a:pt x="913609" y="712391"/>
                </a:lnTo>
                <a:lnTo>
                  <a:pt x="915204" y="703263"/>
                </a:lnTo>
                <a:lnTo>
                  <a:pt x="917197" y="694135"/>
                </a:lnTo>
                <a:lnTo>
                  <a:pt x="920386" y="685007"/>
                </a:lnTo>
                <a:lnTo>
                  <a:pt x="923575" y="676672"/>
                </a:lnTo>
                <a:lnTo>
                  <a:pt x="927162" y="668735"/>
                </a:lnTo>
                <a:lnTo>
                  <a:pt x="930750" y="661988"/>
                </a:lnTo>
                <a:lnTo>
                  <a:pt x="934337" y="656035"/>
                </a:lnTo>
                <a:lnTo>
                  <a:pt x="937526" y="651272"/>
                </a:lnTo>
                <a:lnTo>
                  <a:pt x="940715" y="647700"/>
                </a:lnTo>
                <a:lnTo>
                  <a:pt x="943107" y="646113"/>
                </a:lnTo>
                <a:lnTo>
                  <a:pt x="955862" y="639763"/>
                </a:lnTo>
                <a:lnTo>
                  <a:pt x="968219" y="634604"/>
                </a:lnTo>
                <a:lnTo>
                  <a:pt x="980178" y="630238"/>
                </a:lnTo>
                <a:lnTo>
                  <a:pt x="992535" y="627063"/>
                </a:lnTo>
                <a:lnTo>
                  <a:pt x="1004493" y="624285"/>
                </a:lnTo>
                <a:lnTo>
                  <a:pt x="1016053" y="622300"/>
                </a:lnTo>
                <a:lnTo>
                  <a:pt x="1027214" y="621110"/>
                </a:lnTo>
                <a:lnTo>
                  <a:pt x="1038375" y="620713"/>
                </a:lnTo>
                <a:close/>
                <a:moveTo>
                  <a:pt x="1043186" y="515586"/>
                </a:moveTo>
                <a:lnTo>
                  <a:pt x="1022934" y="515983"/>
                </a:lnTo>
                <a:lnTo>
                  <a:pt x="1002682" y="516777"/>
                </a:lnTo>
                <a:lnTo>
                  <a:pt x="982827" y="518364"/>
                </a:lnTo>
                <a:lnTo>
                  <a:pt x="962972" y="519952"/>
                </a:lnTo>
                <a:lnTo>
                  <a:pt x="943514" y="521937"/>
                </a:lnTo>
                <a:lnTo>
                  <a:pt x="924056" y="525113"/>
                </a:lnTo>
                <a:lnTo>
                  <a:pt x="904598" y="527891"/>
                </a:lnTo>
                <a:lnTo>
                  <a:pt x="885140" y="531861"/>
                </a:lnTo>
                <a:lnTo>
                  <a:pt x="866476" y="535830"/>
                </a:lnTo>
                <a:lnTo>
                  <a:pt x="847812" y="540594"/>
                </a:lnTo>
                <a:lnTo>
                  <a:pt x="829148" y="545754"/>
                </a:lnTo>
                <a:lnTo>
                  <a:pt x="810485" y="550914"/>
                </a:lnTo>
                <a:lnTo>
                  <a:pt x="792218" y="556869"/>
                </a:lnTo>
                <a:lnTo>
                  <a:pt x="774348" y="563220"/>
                </a:lnTo>
                <a:lnTo>
                  <a:pt x="756082" y="569968"/>
                </a:lnTo>
                <a:lnTo>
                  <a:pt x="738609" y="577113"/>
                </a:lnTo>
                <a:lnTo>
                  <a:pt x="721137" y="585449"/>
                </a:lnTo>
                <a:lnTo>
                  <a:pt x="704061" y="593388"/>
                </a:lnTo>
                <a:lnTo>
                  <a:pt x="686986" y="601724"/>
                </a:lnTo>
                <a:lnTo>
                  <a:pt x="670308" y="610457"/>
                </a:lnTo>
                <a:lnTo>
                  <a:pt x="653630" y="619587"/>
                </a:lnTo>
                <a:lnTo>
                  <a:pt x="637745" y="629114"/>
                </a:lnTo>
                <a:lnTo>
                  <a:pt x="621861" y="639037"/>
                </a:lnTo>
                <a:lnTo>
                  <a:pt x="605977" y="649755"/>
                </a:lnTo>
                <a:lnTo>
                  <a:pt x="590490" y="660473"/>
                </a:lnTo>
                <a:lnTo>
                  <a:pt x="575400" y="671190"/>
                </a:lnTo>
                <a:lnTo>
                  <a:pt x="559913" y="682702"/>
                </a:lnTo>
                <a:lnTo>
                  <a:pt x="545617" y="694610"/>
                </a:lnTo>
                <a:lnTo>
                  <a:pt x="531322" y="706519"/>
                </a:lnTo>
                <a:lnTo>
                  <a:pt x="517026" y="719221"/>
                </a:lnTo>
                <a:lnTo>
                  <a:pt x="503525" y="731924"/>
                </a:lnTo>
                <a:lnTo>
                  <a:pt x="490023" y="745023"/>
                </a:lnTo>
                <a:lnTo>
                  <a:pt x="476919" y="758520"/>
                </a:lnTo>
                <a:lnTo>
                  <a:pt x="464212" y="772413"/>
                </a:lnTo>
                <a:lnTo>
                  <a:pt x="451504" y="786306"/>
                </a:lnTo>
                <a:lnTo>
                  <a:pt x="439591" y="800596"/>
                </a:lnTo>
                <a:lnTo>
                  <a:pt x="427678" y="815680"/>
                </a:lnTo>
                <a:lnTo>
                  <a:pt x="416162" y="830368"/>
                </a:lnTo>
                <a:lnTo>
                  <a:pt x="405441" y="845452"/>
                </a:lnTo>
                <a:lnTo>
                  <a:pt x="394322" y="860933"/>
                </a:lnTo>
                <a:lnTo>
                  <a:pt x="383997" y="876811"/>
                </a:lnTo>
                <a:lnTo>
                  <a:pt x="374070" y="892689"/>
                </a:lnTo>
                <a:lnTo>
                  <a:pt x="364539" y="908964"/>
                </a:lnTo>
                <a:lnTo>
                  <a:pt x="355009" y="925636"/>
                </a:lnTo>
                <a:lnTo>
                  <a:pt x="346272" y="941911"/>
                </a:lnTo>
                <a:lnTo>
                  <a:pt x="337933" y="959377"/>
                </a:lnTo>
                <a:lnTo>
                  <a:pt x="329594" y="976048"/>
                </a:lnTo>
                <a:lnTo>
                  <a:pt x="322049" y="993911"/>
                </a:lnTo>
                <a:lnTo>
                  <a:pt x="314901" y="1011377"/>
                </a:lnTo>
                <a:lnTo>
                  <a:pt x="308151" y="1029240"/>
                </a:lnTo>
                <a:lnTo>
                  <a:pt x="301797" y="1047500"/>
                </a:lnTo>
                <a:lnTo>
                  <a:pt x="295840" y="1065362"/>
                </a:lnTo>
                <a:lnTo>
                  <a:pt x="290678" y="1084019"/>
                </a:lnTo>
                <a:lnTo>
                  <a:pt x="285516" y="1102676"/>
                </a:lnTo>
                <a:lnTo>
                  <a:pt x="280751" y="1121729"/>
                </a:lnTo>
                <a:lnTo>
                  <a:pt x="276780" y="1140783"/>
                </a:lnTo>
                <a:lnTo>
                  <a:pt x="272809" y="1159440"/>
                </a:lnTo>
                <a:lnTo>
                  <a:pt x="270029" y="1178890"/>
                </a:lnTo>
                <a:lnTo>
                  <a:pt x="266852" y="1198341"/>
                </a:lnTo>
                <a:lnTo>
                  <a:pt x="264867" y="1218188"/>
                </a:lnTo>
                <a:lnTo>
                  <a:pt x="263278" y="1237639"/>
                </a:lnTo>
                <a:lnTo>
                  <a:pt x="261690" y="1257883"/>
                </a:lnTo>
                <a:lnTo>
                  <a:pt x="260896" y="1277731"/>
                </a:lnTo>
                <a:lnTo>
                  <a:pt x="260498" y="1297975"/>
                </a:lnTo>
                <a:lnTo>
                  <a:pt x="260896" y="1318220"/>
                </a:lnTo>
                <a:lnTo>
                  <a:pt x="261690" y="1338067"/>
                </a:lnTo>
                <a:lnTo>
                  <a:pt x="263278" y="1357915"/>
                </a:lnTo>
                <a:lnTo>
                  <a:pt x="264867" y="1377763"/>
                </a:lnTo>
                <a:lnTo>
                  <a:pt x="266852" y="1397213"/>
                </a:lnTo>
                <a:lnTo>
                  <a:pt x="270029" y="1416664"/>
                </a:lnTo>
                <a:lnTo>
                  <a:pt x="272809" y="1436114"/>
                </a:lnTo>
                <a:lnTo>
                  <a:pt x="276780" y="1455168"/>
                </a:lnTo>
                <a:lnTo>
                  <a:pt x="280751" y="1474222"/>
                </a:lnTo>
                <a:lnTo>
                  <a:pt x="285516" y="1493275"/>
                </a:lnTo>
                <a:lnTo>
                  <a:pt x="290678" y="1511535"/>
                </a:lnTo>
                <a:lnTo>
                  <a:pt x="295840" y="1530192"/>
                </a:lnTo>
                <a:lnTo>
                  <a:pt x="301797" y="1548452"/>
                </a:lnTo>
                <a:lnTo>
                  <a:pt x="308151" y="1566314"/>
                </a:lnTo>
                <a:lnTo>
                  <a:pt x="314901" y="1584177"/>
                </a:lnTo>
                <a:lnTo>
                  <a:pt x="322049" y="1602040"/>
                </a:lnTo>
                <a:lnTo>
                  <a:pt x="329594" y="1619109"/>
                </a:lnTo>
                <a:lnTo>
                  <a:pt x="337933" y="1636575"/>
                </a:lnTo>
                <a:lnTo>
                  <a:pt x="346272" y="1653247"/>
                </a:lnTo>
                <a:lnTo>
                  <a:pt x="355009" y="1670316"/>
                </a:lnTo>
                <a:lnTo>
                  <a:pt x="364539" y="1686591"/>
                </a:lnTo>
                <a:lnTo>
                  <a:pt x="374070" y="1703262"/>
                </a:lnTo>
                <a:lnTo>
                  <a:pt x="383997" y="1719140"/>
                </a:lnTo>
                <a:lnTo>
                  <a:pt x="394322" y="1734622"/>
                </a:lnTo>
                <a:lnTo>
                  <a:pt x="405441" y="1750500"/>
                </a:lnTo>
                <a:lnTo>
                  <a:pt x="416162" y="1765584"/>
                </a:lnTo>
                <a:lnTo>
                  <a:pt x="427678" y="1780271"/>
                </a:lnTo>
                <a:lnTo>
                  <a:pt x="439591" y="1794958"/>
                </a:lnTo>
                <a:lnTo>
                  <a:pt x="451504" y="1809248"/>
                </a:lnTo>
                <a:lnTo>
                  <a:pt x="464212" y="1823142"/>
                </a:lnTo>
                <a:lnTo>
                  <a:pt x="476919" y="1837035"/>
                </a:lnTo>
                <a:lnTo>
                  <a:pt x="490023" y="1850531"/>
                </a:lnTo>
                <a:lnTo>
                  <a:pt x="503525" y="1863631"/>
                </a:lnTo>
                <a:lnTo>
                  <a:pt x="517026" y="1876333"/>
                </a:lnTo>
                <a:lnTo>
                  <a:pt x="531322" y="1889035"/>
                </a:lnTo>
                <a:lnTo>
                  <a:pt x="545617" y="1900944"/>
                </a:lnTo>
                <a:lnTo>
                  <a:pt x="559913" y="1912852"/>
                </a:lnTo>
                <a:lnTo>
                  <a:pt x="575400" y="1923967"/>
                </a:lnTo>
                <a:lnTo>
                  <a:pt x="590490" y="1935479"/>
                </a:lnTo>
                <a:lnTo>
                  <a:pt x="605977" y="1945799"/>
                </a:lnTo>
                <a:lnTo>
                  <a:pt x="621861" y="1956517"/>
                </a:lnTo>
                <a:lnTo>
                  <a:pt x="637745" y="1966044"/>
                </a:lnTo>
                <a:lnTo>
                  <a:pt x="653630" y="1975968"/>
                </a:lnTo>
                <a:lnTo>
                  <a:pt x="670308" y="1985097"/>
                </a:lnTo>
                <a:lnTo>
                  <a:pt x="686986" y="1994227"/>
                </a:lnTo>
                <a:lnTo>
                  <a:pt x="704061" y="2002563"/>
                </a:lnTo>
                <a:lnTo>
                  <a:pt x="721137" y="2010502"/>
                </a:lnTo>
                <a:lnTo>
                  <a:pt x="738609" y="2018044"/>
                </a:lnTo>
                <a:lnTo>
                  <a:pt x="756082" y="2025189"/>
                </a:lnTo>
                <a:lnTo>
                  <a:pt x="774348" y="2032335"/>
                </a:lnTo>
                <a:lnTo>
                  <a:pt x="792218" y="2038686"/>
                </a:lnTo>
                <a:lnTo>
                  <a:pt x="810485" y="2044640"/>
                </a:lnTo>
                <a:lnTo>
                  <a:pt x="829148" y="2050197"/>
                </a:lnTo>
                <a:lnTo>
                  <a:pt x="847812" y="2055358"/>
                </a:lnTo>
                <a:lnTo>
                  <a:pt x="866476" y="2059724"/>
                </a:lnTo>
                <a:lnTo>
                  <a:pt x="885140" y="2064091"/>
                </a:lnTo>
                <a:lnTo>
                  <a:pt x="904598" y="2067266"/>
                </a:lnTo>
                <a:lnTo>
                  <a:pt x="924056" y="2070839"/>
                </a:lnTo>
                <a:lnTo>
                  <a:pt x="943514" y="2073220"/>
                </a:lnTo>
                <a:lnTo>
                  <a:pt x="962972" y="2075999"/>
                </a:lnTo>
                <a:lnTo>
                  <a:pt x="982827" y="2077587"/>
                </a:lnTo>
                <a:lnTo>
                  <a:pt x="1002682" y="2078778"/>
                </a:lnTo>
                <a:lnTo>
                  <a:pt x="1022934" y="2079572"/>
                </a:lnTo>
                <a:lnTo>
                  <a:pt x="1043186" y="2079572"/>
                </a:lnTo>
                <a:lnTo>
                  <a:pt x="1063041" y="2079572"/>
                </a:lnTo>
                <a:lnTo>
                  <a:pt x="1083293" y="2078778"/>
                </a:lnTo>
                <a:lnTo>
                  <a:pt x="1103148" y="2077587"/>
                </a:lnTo>
                <a:lnTo>
                  <a:pt x="1122606" y="2075999"/>
                </a:lnTo>
                <a:lnTo>
                  <a:pt x="1142064" y="2073220"/>
                </a:lnTo>
                <a:lnTo>
                  <a:pt x="1161919" y="2070839"/>
                </a:lnTo>
                <a:lnTo>
                  <a:pt x="1180980" y="2067266"/>
                </a:lnTo>
                <a:lnTo>
                  <a:pt x="1200438" y="2064091"/>
                </a:lnTo>
                <a:lnTo>
                  <a:pt x="1219499" y="2059724"/>
                </a:lnTo>
                <a:lnTo>
                  <a:pt x="1237766" y="2055358"/>
                </a:lnTo>
                <a:lnTo>
                  <a:pt x="1256827" y="2050197"/>
                </a:lnTo>
                <a:lnTo>
                  <a:pt x="1275093" y="2044640"/>
                </a:lnTo>
                <a:lnTo>
                  <a:pt x="1293757" y="2038686"/>
                </a:lnTo>
                <a:lnTo>
                  <a:pt x="1311627" y="2032335"/>
                </a:lnTo>
                <a:lnTo>
                  <a:pt x="1329496" y="2025189"/>
                </a:lnTo>
                <a:lnTo>
                  <a:pt x="1347366" y="2018044"/>
                </a:lnTo>
                <a:lnTo>
                  <a:pt x="1364441" y="2010502"/>
                </a:lnTo>
                <a:lnTo>
                  <a:pt x="1381914" y="2002563"/>
                </a:lnTo>
                <a:lnTo>
                  <a:pt x="1398592" y="1994227"/>
                </a:lnTo>
                <a:lnTo>
                  <a:pt x="1415667" y="1985097"/>
                </a:lnTo>
                <a:lnTo>
                  <a:pt x="1431949" y="1975968"/>
                </a:lnTo>
                <a:lnTo>
                  <a:pt x="1447833" y="1966044"/>
                </a:lnTo>
                <a:lnTo>
                  <a:pt x="1464114" y="1956517"/>
                </a:lnTo>
                <a:lnTo>
                  <a:pt x="1479998" y="1945799"/>
                </a:lnTo>
                <a:lnTo>
                  <a:pt x="1495088" y="1935479"/>
                </a:lnTo>
                <a:lnTo>
                  <a:pt x="1510575" y="1923967"/>
                </a:lnTo>
                <a:lnTo>
                  <a:pt x="1525665" y="1912852"/>
                </a:lnTo>
                <a:lnTo>
                  <a:pt x="1539960" y="1900944"/>
                </a:lnTo>
                <a:lnTo>
                  <a:pt x="1554256" y="1889035"/>
                </a:lnTo>
                <a:lnTo>
                  <a:pt x="1568551" y="1876333"/>
                </a:lnTo>
                <a:lnTo>
                  <a:pt x="1582053" y="1863631"/>
                </a:lnTo>
                <a:lnTo>
                  <a:pt x="1595555" y="1850531"/>
                </a:lnTo>
                <a:lnTo>
                  <a:pt x="1608659" y="1837035"/>
                </a:lnTo>
                <a:lnTo>
                  <a:pt x="1621763" y="1823142"/>
                </a:lnTo>
                <a:lnTo>
                  <a:pt x="1634073" y="1809248"/>
                </a:lnTo>
                <a:lnTo>
                  <a:pt x="1646383" y="1794958"/>
                </a:lnTo>
                <a:lnTo>
                  <a:pt x="1657899" y="1780271"/>
                </a:lnTo>
                <a:lnTo>
                  <a:pt x="1669415" y="1765584"/>
                </a:lnTo>
                <a:lnTo>
                  <a:pt x="1680534" y="1750500"/>
                </a:lnTo>
                <a:lnTo>
                  <a:pt x="1691256" y="1734622"/>
                </a:lnTo>
                <a:lnTo>
                  <a:pt x="1701581" y="1719140"/>
                </a:lnTo>
                <a:lnTo>
                  <a:pt x="1711508" y="1703262"/>
                </a:lnTo>
                <a:lnTo>
                  <a:pt x="1721436" y="1686591"/>
                </a:lnTo>
                <a:lnTo>
                  <a:pt x="1730569" y="1670316"/>
                </a:lnTo>
                <a:lnTo>
                  <a:pt x="1739305" y="1653247"/>
                </a:lnTo>
                <a:lnTo>
                  <a:pt x="1748041" y="1636575"/>
                </a:lnTo>
                <a:lnTo>
                  <a:pt x="1755983" y="1619109"/>
                </a:lnTo>
                <a:lnTo>
                  <a:pt x="1763529" y="1602040"/>
                </a:lnTo>
                <a:lnTo>
                  <a:pt x="1770676" y="1584177"/>
                </a:lnTo>
                <a:lnTo>
                  <a:pt x="1777427" y="1566314"/>
                </a:lnTo>
                <a:lnTo>
                  <a:pt x="1783781" y="1548452"/>
                </a:lnTo>
                <a:lnTo>
                  <a:pt x="1789737" y="1530192"/>
                </a:lnTo>
                <a:lnTo>
                  <a:pt x="1795694" y="1511535"/>
                </a:lnTo>
                <a:lnTo>
                  <a:pt x="1800459" y="1493275"/>
                </a:lnTo>
                <a:lnTo>
                  <a:pt x="1804827" y="1474222"/>
                </a:lnTo>
                <a:lnTo>
                  <a:pt x="1809195" y="1455168"/>
                </a:lnTo>
                <a:lnTo>
                  <a:pt x="1812769" y="1436114"/>
                </a:lnTo>
                <a:lnTo>
                  <a:pt x="1816343" y="1416664"/>
                </a:lnTo>
                <a:lnTo>
                  <a:pt x="1818726" y="1397213"/>
                </a:lnTo>
                <a:lnTo>
                  <a:pt x="1820711" y="1377763"/>
                </a:lnTo>
                <a:lnTo>
                  <a:pt x="1823094" y="1357915"/>
                </a:lnTo>
                <a:lnTo>
                  <a:pt x="1824285" y="1338067"/>
                </a:lnTo>
                <a:lnTo>
                  <a:pt x="1824682" y="1318220"/>
                </a:lnTo>
                <a:lnTo>
                  <a:pt x="1825079" y="1297975"/>
                </a:lnTo>
                <a:lnTo>
                  <a:pt x="1824682" y="1277731"/>
                </a:lnTo>
                <a:lnTo>
                  <a:pt x="1824285" y="1257883"/>
                </a:lnTo>
                <a:lnTo>
                  <a:pt x="1823094" y="1237639"/>
                </a:lnTo>
                <a:lnTo>
                  <a:pt x="1820711" y="1218188"/>
                </a:lnTo>
                <a:lnTo>
                  <a:pt x="1818726" y="1198341"/>
                </a:lnTo>
                <a:lnTo>
                  <a:pt x="1816343" y="1178890"/>
                </a:lnTo>
                <a:lnTo>
                  <a:pt x="1812769" y="1159440"/>
                </a:lnTo>
                <a:lnTo>
                  <a:pt x="1809195" y="1140783"/>
                </a:lnTo>
                <a:lnTo>
                  <a:pt x="1804827" y="1121729"/>
                </a:lnTo>
                <a:lnTo>
                  <a:pt x="1800459" y="1102676"/>
                </a:lnTo>
                <a:lnTo>
                  <a:pt x="1795694" y="1084019"/>
                </a:lnTo>
                <a:lnTo>
                  <a:pt x="1789737" y="1065362"/>
                </a:lnTo>
                <a:lnTo>
                  <a:pt x="1783781" y="1047500"/>
                </a:lnTo>
                <a:lnTo>
                  <a:pt x="1777427" y="1029240"/>
                </a:lnTo>
                <a:lnTo>
                  <a:pt x="1770676" y="1011377"/>
                </a:lnTo>
                <a:lnTo>
                  <a:pt x="1763529" y="993911"/>
                </a:lnTo>
                <a:lnTo>
                  <a:pt x="1755983" y="976048"/>
                </a:lnTo>
                <a:lnTo>
                  <a:pt x="1748041" y="959377"/>
                </a:lnTo>
                <a:lnTo>
                  <a:pt x="1739305" y="941911"/>
                </a:lnTo>
                <a:lnTo>
                  <a:pt x="1730569" y="925636"/>
                </a:lnTo>
                <a:lnTo>
                  <a:pt x="1721436" y="908964"/>
                </a:lnTo>
                <a:lnTo>
                  <a:pt x="1711508" y="892689"/>
                </a:lnTo>
                <a:lnTo>
                  <a:pt x="1701581" y="876811"/>
                </a:lnTo>
                <a:lnTo>
                  <a:pt x="1691256" y="860933"/>
                </a:lnTo>
                <a:lnTo>
                  <a:pt x="1680534" y="845452"/>
                </a:lnTo>
                <a:lnTo>
                  <a:pt x="1669415" y="830368"/>
                </a:lnTo>
                <a:lnTo>
                  <a:pt x="1657899" y="815680"/>
                </a:lnTo>
                <a:lnTo>
                  <a:pt x="1646383" y="800596"/>
                </a:lnTo>
                <a:lnTo>
                  <a:pt x="1634073" y="786306"/>
                </a:lnTo>
                <a:lnTo>
                  <a:pt x="1621763" y="772413"/>
                </a:lnTo>
                <a:lnTo>
                  <a:pt x="1608659" y="758520"/>
                </a:lnTo>
                <a:lnTo>
                  <a:pt x="1595555" y="745023"/>
                </a:lnTo>
                <a:lnTo>
                  <a:pt x="1582053" y="731924"/>
                </a:lnTo>
                <a:lnTo>
                  <a:pt x="1568551" y="719221"/>
                </a:lnTo>
                <a:lnTo>
                  <a:pt x="1554256" y="706519"/>
                </a:lnTo>
                <a:lnTo>
                  <a:pt x="1539960" y="694610"/>
                </a:lnTo>
                <a:lnTo>
                  <a:pt x="1525665" y="682702"/>
                </a:lnTo>
                <a:lnTo>
                  <a:pt x="1510575" y="671190"/>
                </a:lnTo>
                <a:lnTo>
                  <a:pt x="1495088" y="660473"/>
                </a:lnTo>
                <a:lnTo>
                  <a:pt x="1479998" y="649755"/>
                </a:lnTo>
                <a:lnTo>
                  <a:pt x="1464114" y="639037"/>
                </a:lnTo>
                <a:lnTo>
                  <a:pt x="1447833" y="629114"/>
                </a:lnTo>
                <a:lnTo>
                  <a:pt x="1431949" y="619587"/>
                </a:lnTo>
                <a:lnTo>
                  <a:pt x="1415667" y="610457"/>
                </a:lnTo>
                <a:lnTo>
                  <a:pt x="1398592" y="601724"/>
                </a:lnTo>
                <a:lnTo>
                  <a:pt x="1381914" y="593388"/>
                </a:lnTo>
                <a:lnTo>
                  <a:pt x="1364441" y="585449"/>
                </a:lnTo>
                <a:lnTo>
                  <a:pt x="1347366" y="577113"/>
                </a:lnTo>
                <a:lnTo>
                  <a:pt x="1329496" y="569968"/>
                </a:lnTo>
                <a:lnTo>
                  <a:pt x="1311627" y="563220"/>
                </a:lnTo>
                <a:lnTo>
                  <a:pt x="1293757" y="556869"/>
                </a:lnTo>
                <a:lnTo>
                  <a:pt x="1275093" y="550914"/>
                </a:lnTo>
                <a:lnTo>
                  <a:pt x="1256827" y="545754"/>
                </a:lnTo>
                <a:lnTo>
                  <a:pt x="1237766" y="540594"/>
                </a:lnTo>
                <a:lnTo>
                  <a:pt x="1219499" y="535830"/>
                </a:lnTo>
                <a:lnTo>
                  <a:pt x="1200438" y="531861"/>
                </a:lnTo>
                <a:lnTo>
                  <a:pt x="1180980" y="527891"/>
                </a:lnTo>
                <a:lnTo>
                  <a:pt x="1161919" y="525113"/>
                </a:lnTo>
                <a:lnTo>
                  <a:pt x="1142064" y="521937"/>
                </a:lnTo>
                <a:lnTo>
                  <a:pt x="1122606" y="519952"/>
                </a:lnTo>
                <a:lnTo>
                  <a:pt x="1103148" y="518364"/>
                </a:lnTo>
                <a:lnTo>
                  <a:pt x="1083293" y="516777"/>
                </a:lnTo>
                <a:lnTo>
                  <a:pt x="1063041" y="515983"/>
                </a:lnTo>
                <a:lnTo>
                  <a:pt x="1043186" y="515586"/>
                </a:lnTo>
                <a:close/>
                <a:moveTo>
                  <a:pt x="803734" y="280988"/>
                </a:moveTo>
                <a:lnTo>
                  <a:pt x="862902" y="391340"/>
                </a:lnTo>
                <a:lnTo>
                  <a:pt x="884743" y="387371"/>
                </a:lnTo>
                <a:lnTo>
                  <a:pt x="906980" y="383798"/>
                </a:lnTo>
                <a:lnTo>
                  <a:pt x="929218" y="380622"/>
                </a:lnTo>
                <a:lnTo>
                  <a:pt x="951456" y="378241"/>
                </a:lnTo>
                <a:lnTo>
                  <a:pt x="974488" y="376256"/>
                </a:lnTo>
                <a:lnTo>
                  <a:pt x="997122" y="374668"/>
                </a:lnTo>
                <a:lnTo>
                  <a:pt x="1019757" y="373874"/>
                </a:lnTo>
                <a:lnTo>
                  <a:pt x="1043186" y="373477"/>
                </a:lnTo>
                <a:lnTo>
                  <a:pt x="1059865" y="373874"/>
                </a:lnTo>
                <a:lnTo>
                  <a:pt x="1076940" y="374271"/>
                </a:lnTo>
                <a:lnTo>
                  <a:pt x="1093618" y="375462"/>
                </a:lnTo>
                <a:lnTo>
                  <a:pt x="1110693" y="376256"/>
                </a:lnTo>
                <a:lnTo>
                  <a:pt x="1127372" y="377844"/>
                </a:lnTo>
                <a:lnTo>
                  <a:pt x="1144050" y="379432"/>
                </a:lnTo>
                <a:lnTo>
                  <a:pt x="1160331" y="381019"/>
                </a:lnTo>
                <a:lnTo>
                  <a:pt x="1176612" y="383798"/>
                </a:lnTo>
                <a:lnTo>
                  <a:pt x="1193291" y="386180"/>
                </a:lnTo>
                <a:lnTo>
                  <a:pt x="1209572" y="388958"/>
                </a:lnTo>
                <a:lnTo>
                  <a:pt x="1225853" y="392134"/>
                </a:lnTo>
                <a:lnTo>
                  <a:pt x="1241737" y="395310"/>
                </a:lnTo>
                <a:lnTo>
                  <a:pt x="1257621" y="399279"/>
                </a:lnTo>
                <a:lnTo>
                  <a:pt x="1273505" y="403249"/>
                </a:lnTo>
                <a:lnTo>
                  <a:pt x="1289389" y="407218"/>
                </a:lnTo>
                <a:lnTo>
                  <a:pt x="1304876" y="411982"/>
                </a:lnTo>
                <a:lnTo>
                  <a:pt x="1370398" y="304805"/>
                </a:lnTo>
                <a:lnTo>
                  <a:pt x="1611439" y="417142"/>
                </a:lnTo>
                <a:lnTo>
                  <a:pt x="1570140" y="539800"/>
                </a:lnTo>
                <a:lnTo>
                  <a:pt x="1592775" y="555678"/>
                </a:lnTo>
                <a:lnTo>
                  <a:pt x="1614615" y="572747"/>
                </a:lnTo>
                <a:lnTo>
                  <a:pt x="1636059" y="589815"/>
                </a:lnTo>
                <a:lnTo>
                  <a:pt x="1656708" y="608075"/>
                </a:lnTo>
                <a:lnTo>
                  <a:pt x="1676960" y="626732"/>
                </a:lnTo>
                <a:lnTo>
                  <a:pt x="1696815" y="645389"/>
                </a:lnTo>
                <a:lnTo>
                  <a:pt x="1715876" y="665236"/>
                </a:lnTo>
                <a:lnTo>
                  <a:pt x="1734540" y="685481"/>
                </a:lnTo>
                <a:lnTo>
                  <a:pt x="1752410" y="706519"/>
                </a:lnTo>
                <a:lnTo>
                  <a:pt x="1769882" y="728351"/>
                </a:lnTo>
                <a:lnTo>
                  <a:pt x="1786560" y="750184"/>
                </a:lnTo>
                <a:lnTo>
                  <a:pt x="1802841" y="772413"/>
                </a:lnTo>
                <a:lnTo>
                  <a:pt x="1818329" y="795436"/>
                </a:lnTo>
                <a:lnTo>
                  <a:pt x="1832624" y="818856"/>
                </a:lnTo>
                <a:lnTo>
                  <a:pt x="1846920" y="842673"/>
                </a:lnTo>
                <a:lnTo>
                  <a:pt x="1860024" y="866887"/>
                </a:lnTo>
                <a:lnTo>
                  <a:pt x="1994642" y="834337"/>
                </a:lnTo>
                <a:lnTo>
                  <a:pt x="2085975" y="1084019"/>
                </a:lnTo>
                <a:lnTo>
                  <a:pt x="1954931" y="1149516"/>
                </a:lnTo>
                <a:lnTo>
                  <a:pt x="1958108" y="1167776"/>
                </a:lnTo>
                <a:lnTo>
                  <a:pt x="1960491" y="1185638"/>
                </a:lnTo>
                <a:lnTo>
                  <a:pt x="1962476" y="1204295"/>
                </a:lnTo>
                <a:lnTo>
                  <a:pt x="1964462" y="1222952"/>
                </a:lnTo>
                <a:lnTo>
                  <a:pt x="1965653" y="1241212"/>
                </a:lnTo>
                <a:lnTo>
                  <a:pt x="1966447" y="1259868"/>
                </a:lnTo>
                <a:lnTo>
                  <a:pt x="1967242" y="1278922"/>
                </a:lnTo>
                <a:lnTo>
                  <a:pt x="1967242" y="1297975"/>
                </a:lnTo>
                <a:lnTo>
                  <a:pt x="1967242" y="1315441"/>
                </a:lnTo>
                <a:lnTo>
                  <a:pt x="1966845" y="1332907"/>
                </a:lnTo>
                <a:lnTo>
                  <a:pt x="1966050" y="1349976"/>
                </a:lnTo>
                <a:lnTo>
                  <a:pt x="1964859" y="1367839"/>
                </a:lnTo>
                <a:lnTo>
                  <a:pt x="1962873" y="1385305"/>
                </a:lnTo>
                <a:lnTo>
                  <a:pt x="1961285" y="1401977"/>
                </a:lnTo>
                <a:lnTo>
                  <a:pt x="1959300" y="1419442"/>
                </a:lnTo>
                <a:lnTo>
                  <a:pt x="1957314" y="1436114"/>
                </a:lnTo>
                <a:lnTo>
                  <a:pt x="1954137" y="1453183"/>
                </a:lnTo>
                <a:lnTo>
                  <a:pt x="1951357" y="1469855"/>
                </a:lnTo>
                <a:lnTo>
                  <a:pt x="1947784" y="1486527"/>
                </a:lnTo>
                <a:lnTo>
                  <a:pt x="1944210" y="1503199"/>
                </a:lnTo>
                <a:lnTo>
                  <a:pt x="1940239" y="1519871"/>
                </a:lnTo>
                <a:lnTo>
                  <a:pt x="1935871" y="1535749"/>
                </a:lnTo>
                <a:lnTo>
                  <a:pt x="1931899" y="1552024"/>
                </a:lnTo>
                <a:lnTo>
                  <a:pt x="1926737" y="1568299"/>
                </a:lnTo>
                <a:lnTo>
                  <a:pt x="2061355" y="1650468"/>
                </a:lnTo>
                <a:lnTo>
                  <a:pt x="1949372" y="1891020"/>
                </a:lnTo>
                <a:lnTo>
                  <a:pt x="1791723" y="1838623"/>
                </a:lnTo>
                <a:lnTo>
                  <a:pt x="1776633" y="1859264"/>
                </a:lnTo>
                <a:lnTo>
                  <a:pt x="1761146" y="1879112"/>
                </a:lnTo>
                <a:lnTo>
                  <a:pt x="1744468" y="1898165"/>
                </a:lnTo>
                <a:lnTo>
                  <a:pt x="1728186" y="1917219"/>
                </a:lnTo>
                <a:lnTo>
                  <a:pt x="1710714" y="1935876"/>
                </a:lnTo>
                <a:lnTo>
                  <a:pt x="1693241" y="1954135"/>
                </a:lnTo>
                <a:lnTo>
                  <a:pt x="1674975" y="1971204"/>
                </a:lnTo>
                <a:lnTo>
                  <a:pt x="1655914" y="1988670"/>
                </a:lnTo>
                <a:lnTo>
                  <a:pt x="1636853" y="2004945"/>
                </a:lnTo>
                <a:lnTo>
                  <a:pt x="1616998" y="2021220"/>
                </a:lnTo>
                <a:lnTo>
                  <a:pt x="1597143" y="2036701"/>
                </a:lnTo>
                <a:lnTo>
                  <a:pt x="1576494" y="2051388"/>
                </a:lnTo>
                <a:lnTo>
                  <a:pt x="1555844" y="2066075"/>
                </a:lnTo>
                <a:lnTo>
                  <a:pt x="1534401" y="2079572"/>
                </a:lnTo>
                <a:lnTo>
                  <a:pt x="1512957" y="2093068"/>
                </a:lnTo>
                <a:lnTo>
                  <a:pt x="1491117" y="2105770"/>
                </a:lnTo>
                <a:lnTo>
                  <a:pt x="1531621" y="2274474"/>
                </a:lnTo>
                <a:lnTo>
                  <a:pt x="1281844" y="2365376"/>
                </a:lnTo>
                <a:lnTo>
                  <a:pt x="1202821" y="2207787"/>
                </a:lnTo>
                <a:lnTo>
                  <a:pt x="1183363" y="2210962"/>
                </a:lnTo>
                <a:lnTo>
                  <a:pt x="1163508" y="2213741"/>
                </a:lnTo>
                <a:lnTo>
                  <a:pt x="1144050" y="2216123"/>
                </a:lnTo>
                <a:lnTo>
                  <a:pt x="1124195" y="2218504"/>
                </a:lnTo>
                <a:lnTo>
                  <a:pt x="1103943" y="2219695"/>
                </a:lnTo>
                <a:lnTo>
                  <a:pt x="1083690" y="2220886"/>
                </a:lnTo>
                <a:lnTo>
                  <a:pt x="1063438" y="2221680"/>
                </a:lnTo>
                <a:lnTo>
                  <a:pt x="1043186" y="2221680"/>
                </a:lnTo>
                <a:lnTo>
                  <a:pt x="1013007" y="2221283"/>
                </a:lnTo>
                <a:lnTo>
                  <a:pt x="983224" y="2220092"/>
                </a:lnTo>
                <a:lnTo>
                  <a:pt x="954235" y="2217711"/>
                </a:lnTo>
                <a:lnTo>
                  <a:pt x="924850" y="2214535"/>
                </a:lnTo>
                <a:lnTo>
                  <a:pt x="895862" y="2210565"/>
                </a:lnTo>
                <a:lnTo>
                  <a:pt x="867270" y="2205405"/>
                </a:lnTo>
                <a:lnTo>
                  <a:pt x="839076" y="2199451"/>
                </a:lnTo>
                <a:lnTo>
                  <a:pt x="810882" y="2192703"/>
                </a:lnTo>
                <a:lnTo>
                  <a:pt x="715180" y="2341162"/>
                </a:lnTo>
                <a:lnTo>
                  <a:pt x="474536" y="2229222"/>
                </a:lnTo>
                <a:lnTo>
                  <a:pt x="524968" y="2062900"/>
                </a:lnTo>
                <a:lnTo>
                  <a:pt x="504716" y="2049006"/>
                </a:lnTo>
                <a:lnTo>
                  <a:pt x="484464" y="2033525"/>
                </a:lnTo>
                <a:lnTo>
                  <a:pt x="465006" y="2018441"/>
                </a:lnTo>
                <a:lnTo>
                  <a:pt x="445945" y="2002960"/>
                </a:lnTo>
                <a:lnTo>
                  <a:pt x="427281" y="1986288"/>
                </a:lnTo>
                <a:lnTo>
                  <a:pt x="408617" y="1969616"/>
                </a:lnTo>
                <a:lnTo>
                  <a:pt x="390748" y="1952151"/>
                </a:lnTo>
                <a:lnTo>
                  <a:pt x="373672" y="1934685"/>
                </a:lnTo>
                <a:lnTo>
                  <a:pt x="356597" y="1916028"/>
                </a:lnTo>
                <a:lnTo>
                  <a:pt x="340316" y="1897371"/>
                </a:lnTo>
                <a:lnTo>
                  <a:pt x="324432" y="1878715"/>
                </a:lnTo>
                <a:lnTo>
                  <a:pt x="308548" y="1858867"/>
                </a:lnTo>
                <a:lnTo>
                  <a:pt x="293855" y="1839020"/>
                </a:lnTo>
                <a:lnTo>
                  <a:pt x="279559" y="1818775"/>
                </a:lnTo>
                <a:lnTo>
                  <a:pt x="265661" y="1797737"/>
                </a:lnTo>
                <a:lnTo>
                  <a:pt x="252556" y="1776301"/>
                </a:lnTo>
                <a:lnTo>
                  <a:pt x="91333" y="1811630"/>
                </a:lnTo>
                <a:lnTo>
                  <a:pt x="0" y="1562345"/>
                </a:lnTo>
                <a:lnTo>
                  <a:pt x="138191" y="1488512"/>
                </a:lnTo>
                <a:lnTo>
                  <a:pt x="133426" y="1465092"/>
                </a:lnTo>
                <a:lnTo>
                  <a:pt x="129852" y="1441672"/>
                </a:lnTo>
                <a:lnTo>
                  <a:pt x="126278" y="1418251"/>
                </a:lnTo>
                <a:lnTo>
                  <a:pt x="123498" y="1394434"/>
                </a:lnTo>
                <a:lnTo>
                  <a:pt x="121513" y="1370220"/>
                </a:lnTo>
                <a:lnTo>
                  <a:pt x="119527" y="1346403"/>
                </a:lnTo>
                <a:lnTo>
                  <a:pt x="118733" y="1322189"/>
                </a:lnTo>
                <a:lnTo>
                  <a:pt x="118336" y="1297975"/>
                </a:lnTo>
                <a:lnTo>
                  <a:pt x="118733" y="1269395"/>
                </a:lnTo>
                <a:lnTo>
                  <a:pt x="119924" y="1240418"/>
                </a:lnTo>
                <a:lnTo>
                  <a:pt x="122704" y="1211837"/>
                </a:lnTo>
                <a:lnTo>
                  <a:pt x="125484" y="1184051"/>
                </a:lnTo>
                <a:lnTo>
                  <a:pt x="129455" y="1155867"/>
                </a:lnTo>
                <a:lnTo>
                  <a:pt x="134220" y="1128478"/>
                </a:lnTo>
                <a:lnTo>
                  <a:pt x="139780" y="1101088"/>
                </a:lnTo>
                <a:lnTo>
                  <a:pt x="146133" y="1074095"/>
                </a:lnTo>
                <a:lnTo>
                  <a:pt x="24223" y="995896"/>
                </a:lnTo>
                <a:lnTo>
                  <a:pt x="136603" y="755344"/>
                </a:lnTo>
                <a:lnTo>
                  <a:pt x="268043" y="794642"/>
                </a:lnTo>
                <a:lnTo>
                  <a:pt x="283530" y="772016"/>
                </a:lnTo>
                <a:lnTo>
                  <a:pt x="299017" y="750184"/>
                </a:lnTo>
                <a:lnTo>
                  <a:pt x="315696" y="728351"/>
                </a:lnTo>
                <a:lnTo>
                  <a:pt x="332771" y="707313"/>
                </a:lnTo>
                <a:lnTo>
                  <a:pt x="350243" y="686274"/>
                </a:lnTo>
                <a:lnTo>
                  <a:pt x="368907" y="666824"/>
                </a:lnTo>
                <a:lnTo>
                  <a:pt x="387571" y="646976"/>
                </a:lnTo>
                <a:lnTo>
                  <a:pt x="407426" y="627923"/>
                </a:lnTo>
                <a:lnTo>
                  <a:pt x="427281" y="609266"/>
                </a:lnTo>
                <a:lnTo>
                  <a:pt x="447930" y="591403"/>
                </a:lnTo>
                <a:lnTo>
                  <a:pt x="468977" y="574334"/>
                </a:lnTo>
                <a:lnTo>
                  <a:pt x="490420" y="557662"/>
                </a:lnTo>
                <a:lnTo>
                  <a:pt x="512261" y="541784"/>
                </a:lnTo>
                <a:lnTo>
                  <a:pt x="535293" y="526303"/>
                </a:lnTo>
                <a:lnTo>
                  <a:pt x="557928" y="511616"/>
                </a:lnTo>
                <a:lnTo>
                  <a:pt x="581754" y="497723"/>
                </a:lnTo>
                <a:lnTo>
                  <a:pt x="554354" y="371890"/>
                </a:lnTo>
                <a:lnTo>
                  <a:pt x="803734" y="280988"/>
                </a:lnTo>
                <a:close/>
                <a:moveTo>
                  <a:pt x="2013752" y="186531"/>
                </a:moveTo>
                <a:lnTo>
                  <a:pt x="2001871" y="186928"/>
                </a:lnTo>
                <a:lnTo>
                  <a:pt x="1989594" y="188119"/>
                </a:lnTo>
                <a:lnTo>
                  <a:pt x="1978109" y="190103"/>
                </a:lnTo>
                <a:lnTo>
                  <a:pt x="1966624" y="192881"/>
                </a:lnTo>
                <a:lnTo>
                  <a:pt x="1955139" y="196453"/>
                </a:lnTo>
                <a:lnTo>
                  <a:pt x="1944050" y="200819"/>
                </a:lnTo>
                <a:lnTo>
                  <a:pt x="1932962" y="205978"/>
                </a:lnTo>
                <a:lnTo>
                  <a:pt x="1922269" y="211534"/>
                </a:lnTo>
                <a:lnTo>
                  <a:pt x="1914348" y="216297"/>
                </a:lnTo>
                <a:lnTo>
                  <a:pt x="1906823" y="221853"/>
                </a:lnTo>
                <a:lnTo>
                  <a:pt x="1899695" y="227409"/>
                </a:lnTo>
                <a:lnTo>
                  <a:pt x="1892962" y="233363"/>
                </a:lnTo>
                <a:lnTo>
                  <a:pt x="1886230" y="239713"/>
                </a:lnTo>
                <a:lnTo>
                  <a:pt x="1880289" y="246063"/>
                </a:lnTo>
                <a:lnTo>
                  <a:pt x="1874349" y="252809"/>
                </a:lnTo>
                <a:lnTo>
                  <a:pt x="1869200" y="259953"/>
                </a:lnTo>
                <a:lnTo>
                  <a:pt x="1864052" y="267097"/>
                </a:lnTo>
                <a:lnTo>
                  <a:pt x="1859300" y="274241"/>
                </a:lnTo>
                <a:lnTo>
                  <a:pt x="1855339" y="281781"/>
                </a:lnTo>
                <a:lnTo>
                  <a:pt x="1850983" y="289719"/>
                </a:lnTo>
                <a:lnTo>
                  <a:pt x="1847419" y="297656"/>
                </a:lnTo>
                <a:lnTo>
                  <a:pt x="1844646" y="305594"/>
                </a:lnTo>
                <a:lnTo>
                  <a:pt x="1841874" y="313928"/>
                </a:lnTo>
                <a:lnTo>
                  <a:pt x="1839102" y="322263"/>
                </a:lnTo>
                <a:lnTo>
                  <a:pt x="1837518" y="330597"/>
                </a:lnTo>
                <a:lnTo>
                  <a:pt x="1835934" y="339328"/>
                </a:lnTo>
                <a:lnTo>
                  <a:pt x="1834350" y="348059"/>
                </a:lnTo>
                <a:lnTo>
                  <a:pt x="1833557" y="356791"/>
                </a:lnTo>
                <a:lnTo>
                  <a:pt x="1833557" y="365125"/>
                </a:lnTo>
                <a:lnTo>
                  <a:pt x="1833557" y="373856"/>
                </a:lnTo>
                <a:lnTo>
                  <a:pt x="1833953" y="382984"/>
                </a:lnTo>
                <a:lnTo>
                  <a:pt x="1835142" y="391716"/>
                </a:lnTo>
                <a:lnTo>
                  <a:pt x="1836726" y="400050"/>
                </a:lnTo>
                <a:lnTo>
                  <a:pt x="1838310" y="409178"/>
                </a:lnTo>
                <a:lnTo>
                  <a:pt x="1840290" y="417513"/>
                </a:lnTo>
                <a:lnTo>
                  <a:pt x="1843458" y="426244"/>
                </a:lnTo>
                <a:lnTo>
                  <a:pt x="1846230" y="434578"/>
                </a:lnTo>
                <a:lnTo>
                  <a:pt x="1850191" y="443310"/>
                </a:lnTo>
                <a:lnTo>
                  <a:pt x="1853755" y="451247"/>
                </a:lnTo>
                <a:lnTo>
                  <a:pt x="1858507" y="459581"/>
                </a:lnTo>
                <a:lnTo>
                  <a:pt x="1864844" y="469503"/>
                </a:lnTo>
                <a:lnTo>
                  <a:pt x="1871973" y="479028"/>
                </a:lnTo>
                <a:lnTo>
                  <a:pt x="1879497" y="488156"/>
                </a:lnTo>
                <a:lnTo>
                  <a:pt x="1887418" y="496888"/>
                </a:lnTo>
                <a:lnTo>
                  <a:pt x="1896527" y="504428"/>
                </a:lnTo>
                <a:lnTo>
                  <a:pt x="1905239" y="511969"/>
                </a:lnTo>
                <a:lnTo>
                  <a:pt x="1914744" y="518716"/>
                </a:lnTo>
                <a:lnTo>
                  <a:pt x="1924645" y="524669"/>
                </a:lnTo>
                <a:lnTo>
                  <a:pt x="1934942" y="529828"/>
                </a:lnTo>
                <a:lnTo>
                  <a:pt x="1945635" y="534988"/>
                </a:lnTo>
                <a:lnTo>
                  <a:pt x="1956723" y="538956"/>
                </a:lnTo>
                <a:lnTo>
                  <a:pt x="1967812" y="542131"/>
                </a:lnTo>
                <a:lnTo>
                  <a:pt x="1979297" y="545306"/>
                </a:lnTo>
                <a:lnTo>
                  <a:pt x="1990782" y="546894"/>
                </a:lnTo>
                <a:lnTo>
                  <a:pt x="2002267" y="548085"/>
                </a:lnTo>
                <a:lnTo>
                  <a:pt x="2014544" y="548481"/>
                </a:lnTo>
                <a:lnTo>
                  <a:pt x="2026425" y="548085"/>
                </a:lnTo>
                <a:lnTo>
                  <a:pt x="2038306" y="546894"/>
                </a:lnTo>
                <a:lnTo>
                  <a:pt x="2049791" y="544910"/>
                </a:lnTo>
                <a:lnTo>
                  <a:pt x="2061672" y="542131"/>
                </a:lnTo>
                <a:lnTo>
                  <a:pt x="2073157" y="538560"/>
                </a:lnTo>
                <a:lnTo>
                  <a:pt x="2084246" y="534194"/>
                </a:lnTo>
                <a:lnTo>
                  <a:pt x="2095335" y="529035"/>
                </a:lnTo>
                <a:lnTo>
                  <a:pt x="2106028" y="523081"/>
                </a:lnTo>
                <a:lnTo>
                  <a:pt x="2113552" y="518716"/>
                </a:lnTo>
                <a:lnTo>
                  <a:pt x="2121077" y="513556"/>
                </a:lnTo>
                <a:lnTo>
                  <a:pt x="2128206" y="508000"/>
                </a:lnTo>
                <a:lnTo>
                  <a:pt x="2134938" y="502047"/>
                </a:lnTo>
                <a:lnTo>
                  <a:pt x="2141275" y="496491"/>
                </a:lnTo>
                <a:lnTo>
                  <a:pt x="2147215" y="490141"/>
                </a:lnTo>
                <a:lnTo>
                  <a:pt x="2153156" y="483394"/>
                </a:lnTo>
                <a:lnTo>
                  <a:pt x="2158304" y="476647"/>
                </a:lnTo>
                <a:lnTo>
                  <a:pt x="2163452" y="469503"/>
                </a:lnTo>
                <a:lnTo>
                  <a:pt x="2168601" y="461566"/>
                </a:lnTo>
                <a:lnTo>
                  <a:pt x="2172957" y="454025"/>
                </a:lnTo>
                <a:lnTo>
                  <a:pt x="2176917" y="446485"/>
                </a:lnTo>
                <a:lnTo>
                  <a:pt x="2180482" y="438150"/>
                </a:lnTo>
                <a:lnTo>
                  <a:pt x="2183650" y="430213"/>
                </a:lnTo>
                <a:lnTo>
                  <a:pt x="2186818" y="421481"/>
                </a:lnTo>
                <a:lnTo>
                  <a:pt x="2189195" y="412750"/>
                </a:lnTo>
                <a:lnTo>
                  <a:pt x="2191175" y="404019"/>
                </a:lnTo>
                <a:lnTo>
                  <a:pt x="2192363" y="395288"/>
                </a:lnTo>
                <a:lnTo>
                  <a:pt x="2193947" y="386159"/>
                </a:lnTo>
                <a:lnTo>
                  <a:pt x="2194739" y="377428"/>
                </a:lnTo>
                <a:lnTo>
                  <a:pt x="2194739" y="368697"/>
                </a:lnTo>
                <a:lnTo>
                  <a:pt x="2194739" y="359569"/>
                </a:lnTo>
                <a:lnTo>
                  <a:pt x="2194343" y="351234"/>
                </a:lnTo>
                <a:lnTo>
                  <a:pt x="2192759" y="342503"/>
                </a:lnTo>
                <a:lnTo>
                  <a:pt x="2191571" y="333375"/>
                </a:lnTo>
                <a:lnTo>
                  <a:pt x="2189591" y="325041"/>
                </a:lnTo>
                <a:lnTo>
                  <a:pt x="2187610" y="316706"/>
                </a:lnTo>
                <a:lnTo>
                  <a:pt x="2184838" y="308372"/>
                </a:lnTo>
                <a:lnTo>
                  <a:pt x="2181670" y="299641"/>
                </a:lnTo>
                <a:lnTo>
                  <a:pt x="2178106" y="291703"/>
                </a:lnTo>
                <a:lnTo>
                  <a:pt x="2174145" y="283766"/>
                </a:lnTo>
                <a:lnTo>
                  <a:pt x="2169789" y="275828"/>
                </a:lnTo>
                <a:lnTo>
                  <a:pt x="2163452" y="265509"/>
                </a:lnTo>
                <a:lnTo>
                  <a:pt x="2156324" y="255984"/>
                </a:lnTo>
                <a:lnTo>
                  <a:pt x="2148799" y="247253"/>
                </a:lnTo>
                <a:lnTo>
                  <a:pt x="2140879" y="238522"/>
                </a:lnTo>
                <a:lnTo>
                  <a:pt x="2131770" y="230584"/>
                </a:lnTo>
                <a:lnTo>
                  <a:pt x="2123057" y="223441"/>
                </a:lnTo>
                <a:lnTo>
                  <a:pt x="2113552" y="216694"/>
                </a:lnTo>
                <a:lnTo>
                  <a:pt x="2103255" y="210344"/>
                </a:lnTo>
                <a:lnTo>
                  <a:pt x="2093355" y="204788"/>
                </a:lnTo>
                <a:lnTo>
                  <a:pt x="2082662" y="200422"/>
                </a:lnTo>
                <a:lnTo>
                  <a:pt x="2071969" y="196056"/>
                </a:lnTo>
                <a:lnTo>
                  <a:pt x="2060484" y="192881"/>
                </a:lnTo>
                <a:lnTo>
                  <a:pt x="2048999" y="190103"/>
                </a:lnTo>
                <a:lnTo>
                  <a:pt x="2037118" y="188119"/>
                </a:lnTo>
                <a:lnTo>
                  <a:pt x="2025633" y="186928"/>
                </a:lnTo>
                <a:lnTo>
                  <a:pt x="2013752" y="186531"/>
                </a:lnTo>
                <a:close/>
                <a:moveTo>
                  <a:pt x="2066028" y="0"/>
                </a:moveTo>
                <a:lnTo>
                  <a:pt x="2156324" y="23812"/>
                </a:lnTo>
                <a:lnTo>
                  <a:pt x="2146027" y="100013"/>
                </a:lnTo>
                <a:lnTo>
                  <a:pt x="2140916" y="118533"/>
                </a:lnTo>
                <a:lnTo>
                  <a:pt x="2134542" y="115094"/>
                </a:lnTo>
                <a:lnTo>
                  <a:pt x="2132671" y="114357"/>
                </a:lnTo>
                <a:lnTo>
                  <a:pt x="2132562" y="114300"/>
                </a:lnTo>
                <a:lnTo>
                  <a:pt x="2123453" y="110728"/>
                </a:lnTo>
                <a:lnTo>
                  <a:pt x="2132671" y="114357"/>
                </a:lnTo>
                <a:lnTo>
                  <a:pt x="2140879" y="118666"/>
                </a:lnTo>
                <a:lnTo>
                  <a:pt x="2140916" y="118533"/>
                </a:lnTo>
                <a:lnTo>
                  <a:pt x="2144839" y="120650"/>
                </a:lnTo>
                <a:lnTo>
                  <a:pt x="2153552" y="125413"/>
                </a:lnTo>
                <a:lnTo>
                  <a:pt x="2167413" y="133747"/>
                </a:lnTo>
                <a:lnTo>
                  <a:pt x="2174145" y="138113"/>
                </a:lnTo>
                <a:lnTo>
                  <a:pt x="2180878" y="142875"/>
                </a:lnTo>
                <a:lnTo>
                  <a:pt x="2181274" y="143272"/>
                </a:lnTo>
                <a:lnTo>
                  <a:pt x="2187610" y="148034"/>
                </a:lnTo>
                <a:lnTo>
                  <a:pt x="2193947" y="153194"/>
                </a:lnTo>
                <a:lnTo>
                  <a:pt x="2205432" y="163909"/>
                </a:lnTo>
                <a:lnTo>
                  <a:pt x="2212560" y="170656"/>
                </a:lnTo>
                <a:lnTo>
                  <a:pt x="2221273" y="180181"/>
                </a:lnTo>
                <a:lnTo>
                  <a:pt x="2226433" y="186128"/>
                </a:lnTo>
                <a:lnTo>
                  <a:pt x="2226422" y="186134"/>
                </a:lnTo>
                <a:lnTo>
                  <a:pt x="2229194" y="189309"/>
                </a:lnTo>
                <a:lnTo>
                  <a:pt x="2226433" y="186128"/>
                </a:lnTo>
                <a:lnTo>
                  <a:pt x="2244639" y="175419"/>
                </a:lnTo>
                <a:lnTo>
                  <a:pt x="2315925" y="143669"/>
                </a:lnTo>
                <a:lnTo>
                  <a:pt x="2363053" y="224234"/>
                </a:lnTo>
                <a:lnTo>
                  <a:pt x="2302064" y="270669"/>
                </a:lnTo>
                <a:lnTo>
                  <a:pt x="2280282" y="283369"/>
                </a:lnTo>
                <a:lnTo>
                  <a:pt x="2284242" y="296466"/>
                </a:lnTo>
                <a:lnTo>
                  <a:pt x="2287015" y="309166"/>
                </a:lnTo>
                <a:lnTo>
                  <a:pt x="2289787" y="322263"/>
                </a:lnTo>
                <a:lnTo>
                  <a:pt x="2291371" y="335359"/>
                </a:lnTo>
                <a:lnTo>
                  <a:pt x="2292559" y="348456"/>
                </a:lnTo>
                <a:lnTo>
                  <a:pt x="2293351" y="361553"/>
                </a:lnTo>
                <a:lnTo>
                  <a:pt x="2293351" y="374650"/>
                </a:lnTo>
                <a:lnTo>
                  <a:pt x="2292559" y="387350"/>
                </a:lnTo>
                <a:lnTo>
                  <a:pt x="2318301" y="394097"/>
                </a:lnTo>
                <a:lnTo>
                  <a:pt x="2390775" y="422275"/>
                </a:lnTo>
                <a:lnTo>
                  <a:pt x="2367409" y="512763"/>
                </a:lnTo>
                <a:lnTo>
                  <a:pt x="2291371" y="502047"/>
                </a:lnTo>
                <a:lnTo>
                  <a:pt x="2262857" y="494506"/>
                </a:lnTo>
                <a:lnTo>
                  <a:pt x="2256916" y="506016"/>
                </a:lnTo>
                <a:lnTo>
                  <a:pt x="2250183" y="517128"/>
                </a:lnTo>
                <a:lnTo>
                  <a:pt x="2243451" y="527447"/>
                </a:lnTo>
                <a:lnTo>
                  <a:pt x="2235926" y="537766"/>
                </a:lnTo>
                <a:lnTo>
                  <a:pt x="2228006" y="547688"/>
                </a:lnTo>
                <a:lnTo>
                  <a:pt x="2219293" y="557610"/>
                </a:lnTo>
                <a:lnTo>
                  <a:pt x="2210580" y="566738"/>
                </a:lnTo>
                <a:lnTo>
                  <a:pt x="2201075" y="575469"/>
                </a:lnTo>
                <a:lnTo>
                  <a:pt x="2216125" y="601266"/>
                </a:lnTo>
                <a:lnTo>
                  <a:pt x="2247807" y="671910"/>
                </a:lnTo>
                <a:lnTo>
                  <a:pt x="2167413" y="719932"/>
                </a:lnTo>
                <a:lnTo>
                  <a:pt x="2121077" y="658416"/>
                </a:lnTo>
                <a:lnTo>
                  <a:pt x="2105632" y="632222"/>
                </a:lnTo>
                <a:lnTo>
                  <a:pt x="2110780" y="629841"/>
                </a:lnTo>
                <a:lnTo>
                  <a:pt x="2115929" y="627857"/>
                </a:lnTo>
                <a:lnTo>
                  <a:pt x="2104048" y="632222"/>
                </a:lnTo>
                <a:lnTo>
                  <a:pt x="2092563" y="635794"/>
                </a:lnTo>
                <a:lnTo>
                  <a:pt x="2083058" y="638969"/>
                </a:lnTo>
                <a:lnTo>
                  <a:pt x="2067217" y="642541"/>
                </a:lnTo>
                <a:lnTo>
                  <a:pt x="2059296" y="643732"/>
                </a:lnTo>
                <a:lnTo>
                  <a:pt x="2050583" y="644922"/>
                </a:lnTo>
                <a:lnTo>
                  <a:pt x="2048999" y="644922"/>
                </a:lnTo>
                <a:lnTo>
                  <a:pt x="2033554" y="646907"/>
                </a:lnTo>
                <a:lnTo>
                  <a:pt x="2018505" y="647303"/>
                </a:lnTo>
                <a:lnTo>
                  <a:pt x="2014544" y="647700"/>
                </a:lnTo>
                <a:lnTo>
                  <a:pt x="2008208" y="647303"/>
                </a:lnTo>
                <a:lnTo>
                  <a:pt x="2002617" y="647117"/>
                </a:lnTo>
                <a:lnTo>
                  <a:pt x="1994743" y="646510"/>
                </a:lnTo>
                <a:lnTo>
                  <a:pt x="1984842" y="645716"/>
                </a:lnTo>
                <a:lnTo>
                  <a:pt x="1996327" y="646907"/>
                </a:lnTo>
                <a:lnTo>
                  <a:pt x="2002617" y="647117"/>
                </a:lnTo>
                <a:lnTo>
                  <a:pt x="2005039" y="647303"/>
                </a:lnTo>
                <a:lnTo>
                  <a:pt x="1994347" y="687785"/>
                </a:lnTo>
                <a:lnTo>
                  <a:pt x="1970189" y="747713"/>
                </a:lnTo>
                <a:lnTo>
                  <a:pt x="1879497" y="724297"/>
                </a:lnTo>
                <a:lnTo>
                  <a:pt x="1886230" y="662385"/>
                </a:lnTo>
                <a:lnTo>
                  <a:pt x="1896923" y="621507"/>
                </a:lnTo>
                <a:lnTo>
                  <a:pt x="1904447" y="625078"/>
                </a:lnTo>
                <a:lnTo>
                  <a:pt x="1893754" y="619919"/>
                </a:lnTo>
                <a:lnTo>
                  <a:pt x="1883061" y="614363"/>
                </a:lnTo>
                <a:lnTo>
                  <a:pt x="1874745" y="609997"/>
                </a:lnTo>
                <a:lnTo>
                  <a:pt x="1860884" y="601663"/>
                </a:lnTo>
                <a:lnTo>
                  <a:pt x="1854151" y="596900"/>
                </a:lnTo>
                <a:lnTo>
                  <a:pt x="1847419" y="592535"/>
                </a:lnTo>
                <a:lnTo>
                  <a:pt x="1846627" y="592138"/>
                </a:lnTo>
                <a:lnTo>
                  <a:pt x="1840290" y="586978"/>
                </a:lnTo>
                <a:lnTo>
                  <a:pt x="1834350" y="581819"/>
                </a:lnTo>
                <a:lnTo>
                  <a:pt x="1822469" y="571103"/>
                </a:lnTo>
                <a:lnTo>
                  <a:pt x="1815736" y="564356"/>
                </a:lnTo>
                <a:lnTo>
                  <a:pt x="1809516" y="557841"/>
                </a:lnTo>
                <a:lnTo>
                  <a:pt x="1805439" y="553244"/>
                </a:lnTo>
                <a:lnTo>
                  <a:pt x="1799103" y="545703"/>
                </a:lnTo>
                <a:lnTo>
                  <a:pt x="1807023" y="555228"/>
                </a:lnTo>
                <a:lnTo>
                  <a:pt x="1809516" y="557841"/>
                </a:lnTo>
                <a:lnTo>
                  <a:pt x="1811776" y="560388"/>
                </a:lnTo>
                <a:lnTo>
                  <a:pt x="1779697" y="579438"/>
                </a:lnTo>
                <a:lnTo>
                  <a:pt x="1720292" y="604044"/>
                </a:lnTo>
                <a:lnTo>
                  <a:pt x="1673164" y="523875"/>
                </a:lnTo>
                <a:lnTo>
                  <a:pt x="1721480" y="484585"/>
                </a:lnTo>
                <a:lnTo>
                  <a:pt x="1752767" y="465931"/>
                </a:lnTo>
                <a:lnTo>
                  <a:pt x="1748410" y="452835"/>
                </a:lnTo>
                <a:lnTo>
                  <a:pt x="1744450" y="439341"/>
                </a:lnTo>
                <a:lnTo>
                  <a:pt x="1741282" y="425847"/>
                </a:lnTo>
                <a:lnTo>
                  <a:pt x="1738510" y="412353"/>
                </a:lnTo>
                <a:lnTo>
                  <a:pt x="1736530" y="398860"/>
                </a:lnTo>
                <a:lnTo>
                  <a:pt x="1735737" y="385366"/>
                </a:lnTo>
                <a:lnTo>
                  <a:pt x="1734945" y="371475"/>
                </a:lnTo>
                <a:lnTo>
                  <a:pt x="1735341" y="357981"/>
                </a:lnTo>
                <a:lnTo>
                  <a:pt x="1704451" y="350441"/>
                </a:lnTo>
                <a:lnTo>
                  <a:pt x="1644650" y="325438"/>
                </a:lnTo>
                <a:lnTo>
                  <a:pt x="1668412" y="235347"/>
                </a:lnTo>
                <a:lnTo>
                  <a:pt x="1730193" y="242094"/>
                </a:lnTo>
                <a:lnTo>
                  <a:pt x="1760687" y="250031"/>
                </a:lnTo>
                <a:lnTo>
                  <a:pt x="1766628" y="237331"/>
                </a:lnTo>
                <a:lnTo>
                  <a:pt x="1773361" y="225028"/>
                </a:lnTo>
                <a:lnTo>
                  <a:pt x="1781281" y="213519"/>
                </a:lnTo>
                <a:lnTo>
                  <a:pt x="1789202" y="201613"/>
                </a:lnTo>
                <a:lnTo>
                  <a:pt x="1797915" y="190500"/>
                </a:lnTo>
                <a:lnTo>
                  <a:pt x="1807023" y="179784"/>
                </a:lnTo>
                <a:lnTo>
                  <a:pt x="1816924" y="169069"/>
                </a:lnTo>
                <a:lnTo>
                  <a:pt x="1827221" y="159544"/>
                </a:lnTo>
                <a:lnTo>
                  <a:pt x="1812964" y="135334"/>
                </a:lnTo>
                <a:lnTo>
                  <a:pt x="1788410" y="75406"/>
                </a:lnTo>
                <a:lnTo>
                  <a:pt x="1868804" y="27781"/>
                </a:lnTo>
                <a:lnTo>
                  <a:pt x="1907219" y="76994"/>
                </a:lnTo>
                <a:lnTo>
                  <a:pt x="1923061" y="102791"/>
                </a:lnTo>
                <a:lnTo>
                  <a:pt x="1917516" y="105172"/>
                </a:lnTo>
                <a:lnTo>
                  <a:pt x="1912368" y="107156"/>
                </a:lnTo>
                <a:lnTo>
                  <a:pt x="1924249" y="102791"/>
                </a:lnTo>
                <a:lnTo>
                  <a:pt x="1935734" y="99219"/>
                </a:lnTo>
                <a:lnTo>
                  <a:pt x="1945239" y="96044"/>
                </a:lnTo>
                <a:lnTo>
                  <a:pt x="1961080" y="92869"/>
                </a:lnTo>
                <a:lnTo>
                  <a:pt x="1969001" y="91281"/>
                </a:lnTo>
                <a:lnTo>
                  <a:pt x="1977317" y="89694"/>
                </a:lnTo>
                <a:lnTo>
                  <a:pt x="1979297" y="89694"/>
                </a:lnTo>
                <a:lnTo>
                  <a:pt x="1994347" y="88106"/>
                </a:lnTo>
                <a:lnTo>
                  <a:pt x="2009792" y="87709"/>
                </a:lnTo>
                <a:lnTo>
                  <a:pt x="2013752" y="87709"/>
                </a:lnTo>
                <a:lnTo>
                  <a:pt x="2019693" y="87709"/>
                </a:lnTo>
                <a:lnTo>
                  <a:pt x="2031970" y="88503"/>
                </a:lnTo>
                <a:lnTo>
                  <a:pt x="2043455" y="89297"/>
                </a:lnTo>
                <a:lnTo>
                  <a:pt x="2034346" y="88503"/>
                </a:lnTo>
                <a:lnTo>
                  <a:pt x="2038306" y="72628"/>
                </a:lnTo>
                <a:lnTo>
                  <a:pt x="2066028" y="0"/>
                </a:lnTo>
                <a:close/>
              </a:path>
            </a:pathLst>
          </a:custGeom>
          <a:solidFill>
            <a:schemeClr val="bg1"/>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a typeface="宋体" panose="02010600030101010101" pitchFamily="2" charset="-122"/>
            </a:endParaRPr>
          </a:p>
        </p:txBody>
      </p:sp>
      <p:sp>
        <p:nvSpPr>
          <p:cNvPr id="18" name="文本框 9"/>
          <p:cNvSpPr txBox="1"/>
          <p:nvPr/>
        </p:nvSpPr>
        <p:spPr>
          <a:xfrm>
            <a:off x="4139952" y="4659983"/>
            <a:ext cx="1368152" cy="153888"/>
          </a:xfrm>
          <a:prstGeom prst="rect">
            <a:avLst/>
          </a:prstGeom>
          <a:noFill/>
        </p:spPr>
        <p:txBody>
          <a:bodyPr wrap="square" lIns="0" tIns="0" rIns="0" bIns="0" rtlCol="0">
            <a:spAutoFit/>
          </a:bodyPr>
          <a:lstStyle/>
          <a:p>
            <a:pPr marL="171450" lvl="1" indent="-171450">
              <a:buFont typeface="Wingdings" pitchFamily="2" charset="2"/>
              <a:buChar char="l"/>
            </a:pPr>
            <a:r>
              <a:rPr lang="zh-CN" altLang="en-US" sz="1000" dirty="0">
                <a:solidFill>
                  <a:schemeClr val="bg1"/>
                </a:solidFill>
                <a:latin typeface="微软雅黑" pitchFamily="34" charset="-122"/>
                <a:ea typeface="微软雅黑" pitchFamily="34" charset="-122"/>
              </a:rPr>
              <a:t> 虚拟化管理核心技术</a:t>
            </a:r>
          </a:p>
        </p:txBody>
      </p:sp>
    </p:spTree>
    <p:extLst>
      <p:ext uri="{BB962C8B-B14F-4D97-AF65-F5344CB8AC3E}">
        <p14:creationId xmlns:p14="http://schemas.microsoft.com/office/powerpoint/2010/main" val="2160579628"/>
      </p:ext>
    </p:extLst>
  </p:cSld>
  <p:clrMapOvr>
    <a:masterClrMapping/>
  </p:clrMapOvr>
  <mc:AlternateContent xmlns:mc="http://schemas.openxmlformats.org/markup-compatibility/2006" xmlns:p14="http://schemas.microsoft.com/office/powerpoint/2010/main">
    <mc:Choice Requires="p14">
      <p:transition spd="slow" p14:dur="1600" advClick="0" advTm="0">
        <p14:prism dir="u" isInverted="1"/>
      </p:transition>
    </mc:Choice>
    <mc:Fallback xmlns="">
      <p:transition spd="slow" advClick="0" advTm="0">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600"/>
                                  </p:stCondLst>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fltVal val="0"/>
                                          </p:val>
                                        </p:tav>
                                        <p:tav tm="100000">
                                          <p:val>
                                            <p:strVal val="#ppt_w"/>
                                          </p:val>
                                        </p:tav>
                                      </p:tavLst>
                                    </p:anim>
                                    <p:anim calcmode="lin" valueType="num">
                                      <p:cBhvr>
                                        <p:cTn id="8" dur="500" fill="hold"/>
                                        <p:tgtEl>
                                          <p:spTgt spid="13"/>
                                        </p:tgtEl>
                                        <p:attrNameLst>
                                          <p:attrName>ppt_h</p:attrName>
                                        </p:attrNameLst>
                                      </p:cBhvr>
                                      <p:tavLst>
                                        <p:tav tm="0">
                                          <p:val>
                                            <p:fltVal val="0"/>
                                          </p:val>
                                        </p:tav>
                                        <p:tav tm="100000">
                                          <p:val>
                                            <p:strVal val="#ppt_h"/>
                                          </p:val>
                                        </p:tav>
                                      </p:tavLst>
                                    </p:anim>
                                    <p:animEffect transition="in" filter="fade">
                                      <p:cBhvr>
                                        <p:cTn id="9" dur="500"/>
                                        <p:tgtEl>
                                          <p:spTgt spid="13"/>
                                        </p:tgtEl>
                                      </p:cBhvr>
                                    </p:animEffect>
                                    <p:anim calcmode="lin" valueType="num">
                                      <p:cBhvr>
                                        <p:cTn id="10" dur="500" fill="hold"/>
                                        <p:tgtEl>
                                          <p:spTgt spid="13"/>
                                        </p:tgtEl>
                                        <p:attrNameLst>
                                          <p:attrName>ppt_x</p:attrName>
                                        </p:attrNameLst>
                                      </p:cBhvr>
                                      <p:tavLst>
                                        <p:tav tm="0">
                                          <p:val>
                                            <p:fltVal val="0.5"/>
                                          </p:val>
                                        </p:tav>
                                        <p:tav tm="100000">
                                          <p:val>
                                            <p:strVal val="#ppt_x"/>
                                          </p:val>
                                        </p:tav>
                                      </p:tavLst>
                                    </p:anim>
                                    <p:anim calcmode="lin" valueType="num">
                                      <p:cBhvr>
                                        <p:cTn id="11" dur="500" fill="hold"/>
                                        <p:tgtEl>
                                          <p:spTgt spid="13"/>
                                        </p:tgtEl>
                                        <p:attrNameLst>
                                          <p:attrName>ppt_y</p:attrName>
                                        </p:attrNameLst>
                                      </p:cBhvr>
                                      <p:tavLst>
                                        <p:tav tm="0">
                                          <p:val>
                                            <p:fltVal val="0.5"/>
                                          </p:val>
                                        </p:tav>
                                        <p:tav tm="100000">
                                          <p:val>
                                            <p:strVal val="#ppt_y"/>
                                          </p:val>
                                        </p:tav>
                                      </p:tavLst>
                                    </p:anim>
                                  </p:childTnLst>
                                </p:cTn>
                              </p:par>
                            </p:childTnLst>
                          </p:cTn>
                        </p:par>
                        <p:par>
                          <p:cTn id="12" fill="hold">
                            <p:stCondLst>
                              <p:cond delay="1100"/>
                            </p:stCondLst>
                            <p:childTnLst>
                              <p:par>
                                <p:cTn id="13" presetID="16" presetClass="entr" presetSubtype="21" fill="hold" grpId="0"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barn(inVertical)">
                                      <p:cBhvr>
                                        <p:cTn id="15" dur="500"/>
                                        <p:tgtEl>
                                          <p:spTgt spid="12"/>
                                        </p:tgtEl>
                                      </p:cBhvr>
                                    </p:animEffect>
                                  </p:childTnLst>
                                </p:cTn>
                              </p:par>
                            </p:childTnLst>
                          </p:cTn>
                        </p:par>
                        <p:par>
                          <p:cTn id="16" fill="hold">
                            <p:stCondLst>
                              <p:cond delay="1600"/>
                            </p:stCondLst>
                            <p:childTnLst>
                              <p:par>
                                <p:cTn id="17" presetID="2" presetClass="entr" presetSubtype="4" fill="hold" grpId="0" nodeType="afterEffect">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500" fill="hold"/>
                                        <p:tgtEl>
                                          <p:spTgt spid="15"/>
                                        </p:tgtEl>
                                        <p:attrNameLst>
                                          <p:attrName>ppt_x</p:attrName>
                                        </p:attrNameLst>
                                      </p:cBhvr>
                                      <p:tavLst>
                                        <p:tav tm="0">
                                          <p:val>
                                            <p:strVal val="#ppt_x"/>
                                          </p:val>
                                        </p:tav>
                                        <p:tav tm="100000">
                                          <p:val>
                                            <p:strVal val="#ppt_x"/>
                                          </p:val>
                                        </p:tav>
                                      </p:tavLst>
                                    </p:anim>
                                    <p:anim calcmode="lin" valueType="num">
                                      <p:cBhvr additive="base">
                                        <p:cTn id="20" dur="500" fill="hold"/>
                                        <p:tgtEl>
                                          <p:spTgt spid="15"/>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200"/>
                                  </p:stCondLst>
                                  <p:childTnLst>
                                    <p:set>
                                      <p:cBhvr>
                                        <p:cTn id="22" dur="1" fill="hold">
                                          <p:stCondLst>
                                            <p:cond delay="0"/>
                                          </p:stCondLst>
                                        </p:cTn>
                                        <p:tgtEl>
                                          <p:spTgt spid="20"/>
                                        </p:tgtEl>
                                        <p:attrNameLst>
                                          <p:attrName>style.visibility</p:attrName>
                                        </p:attrNameLst>
                                      </p:cBhvr>
                                      <p:to>
                                        <p:strVal val="visible"/>
                                      </p:to>
                                    </p:set>
                                    <p:anim calcmode="lin" valueType="num">
                                      <p:cBhvr additive="base">
                                        <p:cTn id="23" dur="500" fill="hold"/>
                                        <p:tgtEl>
                                          <p:spTgt spid="20"/>
                                        </p:tgtEl>
                                        <p:attrNameLst>
                                          <p:attrName>ppt_x</p:attrName>
                                        </p:attrNameLst>
                                      </p:cBhvr>
                                      <p:tavLst>
                                        <p:tav tm="0">
                                          <p:val>
                                            <p:strVal val="#ppt_x"/>
                                          </p:val>
                                        </p:tav>
                                        <p:tav tm="100000">
                                          <p:val>
                                            <p:strVal val="#ppt_x"/>
                                          </p:val>
                                        </p:tav>
                                      </p:tavLst>
                                    </p:anim>
                                    <p:anim calcmode="lin" valueType="num">
                                      <p:cBhvr additive="base">
                                        <p:cTn id="24" dur="500" fill="hold"/>
                                        <p:tgtEl>
                                          <p:spTgt spid="20"/>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400"/>
                                  </p:stCondLst>
                                  <p:childTnLst>
                                    <p:set>
                                      <p:cBhvr>
                                        <p:cTn id="26" dur="1" fill="hold">
                                          <p:stCondLst>
                                            <p:cond delay="0"/>
                                          </p:stCondLst>
                                        </p:cTn>
                                        <p:tgtEl>
                                          <p:spTgt spid="22"/>
                                        </p:tgtEl>
                                        <p:attrNameLst>
                                          <p:attrName>style.visibility</p:attrName>
                                        </p:attrNameLst>
                                      </p:cBhvr>
                                      <p:to>
                                        <p:strVal val="visible"/>
                                      </p:to>
                                    </p:set>
                                    <p:anim calcmode="lin" valueType="num">
                                      <p:cBhvr additive="base">
                                        <p:cTn id="27" dur="500" fill="hold"/>
                                        <p:tgtEl>
                                          <p:spTgt spid="22"/>
                                        </p:tgtEl>
                                        <p:attrNameLst>
                                          <p:attrName>ppt_x</p:attrName>
                                        </p:attrNameLst>
                                      </p:cBhvr>
                                      <p:tavLst>
                                        <p:tav tm="0">
                                          <p:val>
                                            <p:strVal val="#ppt_x"/>
                                          </p:val>
                                        </p:tav>
                                        <p:tav tm="100000">
                                          <p:val>
                                            <p:strVal val="#ppt_x"/>
                                          </p:val>
                                        </p:tav>
                                      </p:tavLst>
                                    </p:anim>
                                    <p:anim calcmode="lin" valueType="num">
                                      <p:cBhvr additive="base">
                                        <p:cTn id="28" dur="500" fill="hold"/>
                                        <p:tgtEl>
                                          <p:spTgt spid="22"/>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600"/>
                                  </p:stCondLst>
                                  <p:childTnLst>
                                    <p:set>
                                      <p:cBhvr>
                                        <p:cTn id="30" dur="1" fill="hold">
                                          <p:stCondLst>
                                            <p:cond delay="0"/>
                                          </p:stCondLst>
                                        </p:cTn>
                                        <p:tgtEl>
                                          <p:spTgt spid="23"/>
                                        </p:tgtEl>
                                        <p:attrNameLst>
                                          <p:attrName>style.visibility</p:attrName>
                                        </p:attrNameLst>
                                      </p:cBhvr>
                                      <p:to>
                                        <p:strVal val="visible"/>
                                      </p:to>
                                    </p:set>
                                    <p:anim calcmode="lin" valueType="num">
                                      <p:cBhvr additive="base">
                                        <p:cTn id="31" dur="500" fill="hold"/>
                                        <p:tgtEl>
                                          <p:spTgt spid="23"/>
                                        </p:tgtEl>
                                        <p:attrNameLst>
                                          <p:attrName>ppt_x</p:attrName>
                                        </p:attrNameLst>
                                      </p:cBhvr>
                                      <p:tavLst>
                                        <p:tav tm="0">
                                          <p:val>
                                            <p:strVal val="#ppt_x"/>
                                          </p:val>
                                        </p:tav>
                                        <p:tav tm="100000">
                                          <p:val>
                                            <p:strVal val="#ppt_x"/>
                                          </p:val>
                                        </p:tav>
                                      </p:tavLst>
                                    </p:anim>
                                    <p:anim calcmode="lin" valueType="num">
                                      <p:cBhvr additive="base">
                                        <p:cTn id="32" dur="500" fill="hold"/>
                                        <p:tgtEl>
                                          <p:spTgt spid="23"/>
                                        </p:tgtEl>
                                        <p:attrNameLst>
                                          <p:attrName>ppt_y</p:attrName>
                                        </p:attrNameLst>
                                      </p:cBhvr>
                                      <p:tavLst>
                                        <p:tav tm="0">
                                          <p:val>
                                            <p:strVal val="1+#ppt_h/2"/>
                                          </p:val>
                                        </p:tav>
                                        <p:tav tm="100000">
                                          <p:val>
                                            <p:strVal val="#ppt_y"/>
                                          </p:val>
                                        </p:tav>
                                      </p:tavLst>
                                    </p:anim>
                                  </p:childTnLst>
                                </p:cTn>
                              </p:par>
                              <p:par>
                                <p:cTn id="33" presetID="53" presetClass="entr" presetSubtype="528" fill="hold" grpId="0" nodeType="withEffect">
                                  <p:stCondLst>
                                    <p:cond delay="0"/>
                                  </p:stCondLst>
                                  <p:childTnLst>
                                    <p:set>
                                      <p:cBhvr>
                                        <p:cTn id="34" dur="1" fill="hold">
                                          <p:stCondLst>
                                            <p:cond delay="0"/>
                                          </p:stCondLst>
                                        </p:cTn>
                                        <p:tgtEl>
                                          <p:spTgt spid="17"/>
                                        </p:tgtEl>
                                        <p:attrNameLst>
                                          <p:attrName>style.visibility</p:attrName>
                                        </p:attrNameLst>
                                      </p:cBhvr>
                                      <p:to>
                                        <p:strVal val="visible"/>
                                      </p:to>
                                    </p:set>
                                    <p:anim calcmode="lin" valueType="num">
                                      <p:cBhvr>
                                        <p:cTn id="35" dur="500" fill="hold"/>
                                        <p:tgtEl>
                                          <p:spTgt spid="17"/>
                                        </p:tgtEl>
                                        <p:attrNameLst>
                                          <p:attrName>ppt_w</p:attrName>
                                        </p:attrNameLst>
                                      </p:cBhvr>
                                      <p:tavLst>
                                        <p:tav tm="0">
                                          <p:val>
                                            <p:fltVal val="0"/>
                                          </p:val>
                                        </p:tav>
                                        <p:tav tm="100000">
                                          <p:val>
                                            <p:strVal val="#ppt_w"/>
                                          </p:val>
                                        </p:tav>
                                      </p:tavLst>
                                    </p:anim>
                                    <p:anim calcmode="lin" valueType="num">
                                      <p:cBhvr>
                                        <p:cTn id="36" dur="500" fill="hold"/>
                                        <p:tgtEl>
                                          <p:spTgt spid="17"/>
                                        </p:tgtEl>
                                        <p:attrNameLst>
                                          <p:attrName>ppt_h</p:attrName>
                                        </p:attrNameLst>
                                      </p:cBhvr>
                                      <p:tavLst>
                                        <p:tav tm="0">
                                          <p:val>
                                            <p:fltVal val="0"/>
                                          </p:val>
                                        </p:tav>
                                        <p:tav tm="100000">
                                          <p:val>
                                            <p:strVal val="#ppt_h"/>
                                          </p:val>
                                        </p:tav>
                                      </p:tavLst>
                                    </p:anim>
                                    <p:animEffect transition="in" filter="fade">
                                      <p:cBhvr>
                                        <p:cTn id="37" dur="500"/>
                                        <p:tgtEl>
                                          <p:spTgt spid="17"/>
                                        </p:tgtEl>
                                      </p:cBhvr>
                                    </p:animEffect>
                                    <p:anim calcmode="lin" valueType="num">
                                      <p:cBhvr>
                                        <p:cTn id="38" dur="500" fill="hold"/>
                                        <p:tgtEl>
                                          <p:spTgt spid="17"/>
                                        </p:tgtEl>
                                        <p:attrNameLst>
                                          <p:attrName>ppt_x</p:attrName>
                                        </p:attrNameLst>
                                      </p:cBhvr>
                                      <p:tavLst>
                                        <p:tav tm="0">
                                          <p:val>
                                            <p:fltVal val="0.5"/>
                                          </p:val>
                                        </p:tav>
                                        <p:tav tm="100000">
                                          <p:val>
                                            <p:strVal val="#ppt_x"/>
                                          </p:val>
                                        </p:tav>
                                      </p:tavLst>
                                    </p:anim>
                                    <p:anim calcmode="lin" valueType="num">
                                      <p:cBhvr>
                                        <p:cTn id="39" dur="500" fill="hold"/>
                                        <p:tgtEl>
                                          <p:spTgt spid="17"/>
                                        </p:tgtEl>
                                        <p:attrNameLst>
                                          <p:attrName>ppt_y</p:attrName>
                                        </p:attrNameLst>
                                      </p:cBhvr>
                                      <p:tavLst>
                                        <p:tav tm="0">
                                          <p:val>
                                            <p:fltVal val="0.5"/>
                                          </p:val>
                                        </p:tav>
                                        <p:tav tm="100000">
                                          <p:val>
                                            <p:strVal val="#ppt_y"/>
                                          </p:val>
                                        </p:tav>
                                      </p:tavLst>
                                    </p:anim>
                                  </p:childTnLst>
                                </p:cTn>
                              </p:par>
                            </p:childTnLst>
                          </p:cTn>
                        </p:par>
                        <p:par>
                          <p:cTn id="40" fill="hold">
                            <p:stCondLst>
                              <p:cond delay="2700"/>
                            </p:stCondLst>
                            <p:childTnLst>
                              <p:par>
                                <p:cTn id="41" presetID="2" presetClass="entr" presetSubtype="4" fill="hold" grpId="0" nodeType="afterEffect">
                                  <p:stCondLst>
                                    <p:cond delay="0"/>
                                  </p:stCondLst>
                                  <p:childTnLst>
                                    <p:set>
                                      <p:cBhvr>
                                        <p:cTn id="42" dur="1" fill="hold">
                                          <p:stCondLst>
                                            <p:cond delay="0"/>
                                          </p:stCondLst>
                                        </p:cTn>
                                        <p:tgtEl>
                                          <p:spTgt spid="18"/>
                                        </p:tgtEl>
                                        <p:attrNameLst>
                                          <p:attrName>style.visibility</p:attrName>
                                        </p:attrNameLst>
                                      </p:cBhvr>
                                      <p:to>
                                        <p:strVal val="visible"/>
                                      </p:to>
                                    </p:set>
                                    <p:anim calcmode="lin" valueType="num">
                                      <p:cBhvr additive="base">
                                        <p:cTn id="43" dur="500" fill="hold"/>
                                        <p:tgtEl>
                                          <p:spTgt spid="18"/>
                                        </p:tgtEl>
                                        <p:attrNameLst>
                                          <p:attrName>ppt_x</p:attrName>
                                        </p:attrNameLst>
                                      </p:cBhvr>
                                      <p:tavLst>
                                        <p:tav tm="0">
                                          <p:val>
                                            <p:strVal val="#ppt_x"/>
                                          </p:val>
                                        </p:tav>
                                        <p:tav tm="100000">
                                          <p:val>
                                            <p:strVal val="#ppt_x"/>
                                          </p:val>
                                        </p:tav>
                                      </p:tavLst>
                                    </p:anim>
                                    <p:anim calcmode="lin" valueType="num">
                                      <p:cBhvr additive="base">
                                        <p:cTn id="44"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animBg="1"/>
      <p:bldP spid="15" grpId="0"/>
      <p:bldP spid="20" grpId="0"/>
      <p:bldP spid="22" grpId="0"/>
      <p:bldP spid="23" grpId="0"/>
      <p:bldP spid="17" grpId="0" animBg="1"/>
      <p:bldP spid="18"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
          <p:cNvGrpSpPr>
            <a:grpSpLocks/>
          </p:cNvGrpSpPr>
          <p:nvPr/>
        </p:nvGrpSpPr>
        <p:grpSpPr bwMode="auto">
          <a:xfrm>
            <a:off x="469901" y="1210866"/>
            <a:ext cx="2733675" cy="3251597"/>
            <a:chOff x="296" y="1248"/>
            <a:chExt cx="1672" cy="2398"/>
          </a:xfrm>
        </p:grpSpPr>
        <p:sp>
          <p:nvSpPr>
            <p:cNvPr id="3" name="矩形 104451"/>
            <p:cNvSpPr>
              <a:spLocks noChangeArrowheads="1"/>
            </p:cNvSpPr>
            <p:nvPr/>
          </p:nvSpPr>
          <p:spPr bwMode="auto">
            <a:xfrm>
              <a:off x="296" y="2592"/>
              <a:ext cx="1672" cy="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fontAlgn="auto">
                <a:spcBef>
                  <a:spcPct val="20000"/>
                </a:spcBef>
                <a:spcAft>
                  <a:spcPts val="0"/>
                </a:spcAft>
                <a:buClr>
                  <a:srgbClr val="99CCFF"/>
                </a:buClr>
                <a:buFont typeface="Wingdings" pitchFamily="2" charset="2"/>
                <a:buNone/>
                <a:defRPr/>
              </a:pPr>
              <a:r>
                <a:rPr lang="zh-CN" altLang="en-US" sz="1600" kern="0" dirty="0">
                  <a:solidFill>
                    <a:srgbClr val="000000"/>
                  </a:solidFill>
                  <a:latin typeface="微软雅黑" pitchFamily="34" charset="-122"/>
                  <a:ea typeface="微软雅黑" pitchFamily="34" charset="-122"/>
                </a:rPr>
                <a:t>分区</a:t>
              </a:r>
            </a:p>
            <a:p>
              <a:pPr marL="342900" indent="-342900" fontAlgn="auto">
                <a:spcBef>
                  <a:spcPct val="20000"/>
                </a:spcBef>
                <a:spcAft>
                  <a:spcPts val="0"/>
                </a:spcAft>
                <a:buClr>
                  <a:srgbClr val="99CCFF"/>
                </a:buClr>
                <a:buFont typeface="Wingdings" pitchFamily="2" charset="2"/>
                <a:buChar char="v"/>
                <a:defRPr/>
              </a:pPr>
              <a:r>
                <a:rPr lang="zh-CN" altLang="en-US" sz="1600" kern="0" dirty="0">
                  <a:solidFill>
                    <a:srgbClr val="000000"/>
                  </a:solidFill>
                  <a:latin typeface="微软雅黑" pitchFamily="34" charset="-122"/>
                  <a:ea typeface="微软雅黑" pitchFamily="34" charset="-122"/>
                </a:rPr>
                <a:t>在一个物理机上运行多个</a:t>
              </a:r>
              <a:r>
                <a:rPr lang="en-US" altLang="zh-CN" sz="1600" kern="0" dirty="0">
                  <a:solidFill>
                    <a:srgbClr val="000000"/>
                  </a:solidFill>
                  <a:latin typeface="微软雅黑" pitchFamily="34" charset="-122"/>
                  <a:ea typeface="微软雅黑" pitchFamily="34" charset="-122"/>
                </a:rPr>
                <a:t>OS</a:t>
              </a:r>
            </a:p>
            <a:p>
              <a:pPr marL="342900" indent="-342900" fontAlgn="auto">
                <a:spcBef>
                  <a:spcPct val="20000"/>
                </a:spcBef>
                <a:spcAft>
                  <a:spcPts val="0"/>
                </a:spcAft>
                <a:buClr>
                  <a:srgbClr val="99CCFF"/>
                </a:buClr>
                <a:buFont typeface="Wingdings" pitchFamily="2" charset="2"/>
                <a:buChar char="v"/>
                <a:defRPr/>
              </a:pPr>
              <a:r>
                <a:rPr lang="zh-CN" altLang="en-US" sz="1600" kern="0" dirty="0">
                  <a:solidFill>
                    <a:srgbClr val="000000"/>
                  </a:solidFill>
                  <a:latin typeface="微软雅黑" pitchFamily="34" charset="-122"/>
                  <a:ea typeface="微软雅黑" pitchFamily="34" charset="-122"/>
                </a:rPr>
                <a:t>更充分利用服务器资源</a:t>
              </a:r>
            </a:p>
            <a:p>
              <a:pPr marL="342900" indent="-342900" fontAlgn="auto">
                <a:spcBef>
                  <a:spcPct val="20000"/>
                </a:spcBef>
                <a:spcAft>
                  <a:spcPts val="0"/>
                </a:spcAft>
                <a:buClr>
                  <a:srgbClr val="99CCFF"/>
                </a:buClr>
                <a:buFont typeface="Wingdings" pitchFamily="2" charset="2"/>
                <a:buChar char="v"/>
                <a:defRPr/>
              </a:pPr>
              <a:r>
                <a:rPr lang="zh-CN" altLang="en-US" sz="1600" kern="0" dirty="0">
                  <a:solidFill>
                    <a:srgbClr val="000000"/>
                  </a:solidFill>
                  <a:latin typeface="微软雅黑" pitchFamily="34" charset="-122"/>
                  <a:ea typeface="微软雅黑" pitchFamily="34" charset="-122"/>
                </a:rPr>
                <a:t>支持高可用</a:t>
              </a:r>
              <a:r>
                <a:rPr lang="en-US" altLang="zh-CN" sz="1600" kern="0" dirty="0">
                  <a:solidFill>
                    <a:srgbClr val="000000"/>
                  </a:solidFill>
                  <a:latin typeface="微软雅黑" pitchFamily="34" charset="-122"/>
                  <a:ea typeface="微软雅黑" pitchFamily="34" charset="-122"/>
                </a:rPr>
                <a:t>——</a:t>
              </a:r>
              <a:r>
                <a:rPr lang="zh-CN" altLang="en-US" sz="1600" kern="0" dirty="0">
                  <a:solidFill>
                    <a:srgbClr val="000000"/>
                  </a:solidFill>
                  <a:latin typeface="微软雅黑" pitchFamily="34" charset="-122"/>
                  <a:ea typeface="微软雅黑" pitchFamily="34" charset="-122"/>
                </a:rPr>
                <a:t>分区之间可以组建集群（负载均衡、双机容错）</a:t>
              </a:r>
            </a:p>
          </p:txBody>
        </p:sp>
        <p:pic>
          <p:nvPicPr>
            <p:cNvPr id="11275" name="矩形 104452"/>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 y="1248"/>
              <a:ext cx="1614" cy="12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 name="Group 6"/>
          <p:cNvGrpSpPr>
            <a:grpSpLocks/>
          </p:cNvGrpSpPr>
          <p:nvPr/>
        </p:nvGrpSpPr>
        <p:grpSpPr bwMode="auto">
          <a:xfrm>
            <a:off x="6013450" y="1059656"/>
            <a:ext cx="2978150" cy="3509963"/>
            <a:chOff x="3788" y="957"/>
            <a:chExt cx="1876" cy="2525"/>
          </a:xfrm>
        </p:grpSpPr>
        <p:sp>
          <p:nvSpPr>
            <p:cNvPr id="6" name="矩形 104454"/>
            <p:cNvSpPr>
              <a:spLocks noChangeArrowheads="1"/>
            </p:cNvSpPr>
            <p:nvPr/>
          </p:nvSpPr>
          <p:spPr bwMode="auto">
            <a:xfrm>
              <a:off x="3788" y="2428"/>
              <a:ext cx="1876" cy="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fontAlgn="auto">
                <a:spcBef>
                  <a:spcPct val="20000"/>
                </a:spcBef>
                <a:spcAft>
                  <a:spcPts val="0"/>
                </a:spcAft>
                <a:buClr>
                  <a:srgbClr val="99CCFF"/>
                </a:buClr>
                <a:buFont typeface="Wingdings" pitchFamily="2" charset="2"/>
                <a:buNone/>
                <a:defRPr/>
              </a:pPr>
              <a:r>
                <a:rPr lang="zh-CN" altLang="en-US" sz="1600" kern="0" dirty="0">
                  <a:solidFill>
                    <a:srgbClr val="000000"/>
                  </a:solidFill>
                  <a:latin typeface="Arial" charset="0"/>
                  <a:ea typeface="微软雅黑" pitchFamily="34" charset="-122"/>
                </a:rPr>
                <a:t>封装</a:t>
              </a:r>
            </a:p>
            <a:p>
              <a:pPr marL="342900" indent="-342900" fontAlgn="auto">
                <a:spcBef>
                  <a:spcPct val="20000"/>
                </a:spcBef>
                <a:spcAft>
                  <a:spcPts val="0"/>
                </a:spcAft>
                <a:buClr>
                  <a:srgbClr val="99CCFF"/>
                </a:buClr>
                <a:buFont typeface="Wingdings" pitchFamily="2" charset="2"/>
                <a:buChar char="v"/>
                <a:defRPr/>
              </a:pPr>
              <a:r>
                <a:rPr lang="zh-CN" altLang="en-US" sz="1600" kern="0" dirty="0">
                  <a:solidFill>
                    <a:srgbClr val="000000"/>
                  </a:solidFill>
                  <a:latin typeface="Arial" charset="0"/>
                  <a:ea typeface="微软雅黑" pitchFamily="34" charset="-122"/>
                </a:rPr>
                <a:t>将虚拟机封装成与硬件配置无关的文件</a:t>
              </a:r>
            </a:p>
            <a:p>
              <a:pPr marL="342900" indent="-342900" fontAlgn="auto">
                <a:spcBef>
                  <a:spcPct val="20000"/>
                </a:spcBef>
                <a:spcAft>
                  <a:spcPts val="0"/>
                </a:spcAft>
                <a:buClr>
                  <a:srgbClr val="99CCFF"/>
                </a:buClr>
                <a:buFont typeface="Wingdings" pitchFamily="2" charset="2"/>
                <a:buChar char="v"/>
                <a:defRPr/>
              </a:pPr>
              <a:r>
                <a:rPr lang="zh-CN" altLang="en-US" sz="1600" kern="0" dirty="0">
                  <a:solidFill>
                    <a:srgbClr val="000000"/>
                  </a:solidFill>
                  <a:latin typeface="Arial" charset="0"/>
                  <a:ea typeface="微软雅黑" pitchFamily="34" charset="-122"/>
                </a:rPr>
                <a:t>随时对虚拟机进行快照</a:t>
              </a:r>
            </a:p>
            <a:p>
              <a:pPr marL="342900" indent="-342900" fontAlgn="auto">
                <a:spcBef>
                  <a:spcPct val="20000"/>
                </a:spcBef>
                <a:spcAft>
                  <a:spcPts val="0"/>
                </a:spcAft>
                <a:buClr>
                  <a:srgbClr val="99CCFF"/>
                </a:buClr>
                <a:buFont typeface="Wingdings" pitchFamily="2" charset="2"/>
                <a:buChar char="v"/>
                <a:defRPr/>
              </a:pPr>
              <a:r>
                <a:rPr lang="zh-CN" altLang="en-US" sz="1600" kern="0" dirty="0">
                  <a:solidFill>
                    <a:srgbClr val="000000"/>
                  </a:solidFill>
                  <a:latin typeface="Arial" charset="0"/>
                  <a:ea typeface="微软雅黑" pitchFamily="34" charset="-122"/>
                </a:rPr>
                <a:t>通过简单的文件拷贝对虚拟机进行迁徙</a:t>
              </a:r>
            </a:p>
          </p:txBody>
        </p:sp>
        <p:pic>
          <p:nvPicPr>
            <p:cNvPr id="11273" name="矩形 104455"/>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32" y="957"/>
              <a:ext cx="1734" cy="1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 name="Group 9"/>
          <p:cNvGrpSpPr>
            <a:grpSpLocks/>
          </p:cNvGrpSpPr>
          <p:nvPr/>
        </p:nvGrpSpPr>
        <p:grpSpPr bwMode="auto">
          <a:xfrm>
            <a:off x="3276600" y="1210866"/>
            <a:ext cx="2598738" cy="3332559"/>
            <a:chOff x="2064" y="1248"/>
            <a:chExt cx="1637" cy="2398"/>
          </a:xfrm>
        </p:grpSpPr>
        <p:sp>
          <p:nvSpPr>
            <p:cNvPr id="9" name="矩形 104457"/>
            <p:cNvSpPr>
              <a:spLocks noChangeArrowheads="1"/>
            </p:cNvSpPr>
            <p:nvPr/>
          </p:nvSpPr>
          <p:spPr bwMode="auto">
            <a:xfrm>
              <a:off x="2064" y="2592"/>
              <a:ext cx="1637" cy="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fontAlgn="auto">
                <a:spcBef>
                  <a:spcPct val="20000"/>
                </a:spcBef>
                <a:spcAft>
                  <a:spcPts val="0"/>
                </a:spcAft>
                <a:buClr>
                  <a:srgbClr val="99CCFF"/>
                </a:buClr>
                <a:buFont typeface="Wingdings" pitchFamily="2" charset="2"/>
                <a:buNone/>
                <a:defRPr/>
              </a:pPr>
              <a:r>
                <a:rPr lang="zh-CN" altLang="en-US" sz="1600" kern="0" dirty="0">
                  <a:solidFill>
                    <a:srgbClr val="000000"/>
                  </a:solidFill>
                  <a:latin typeface="微软雅黑" pitchFamily="34" charset="-122"/>
                  <a:ea typeface="微软雅黑" pitchFamily="34" charset="-122"/>
                </a:rPr>
                <a:t>隔离</a:t>
              </a:r>
            </a:p>
            <a:p>
              <a:pPr marL="342900" indent="-342900" fontAlgn="auto">
                <a:spcBef>
                  <a:spcPct val="20000"/>
                </a:spcBef>
                <a:spcAft>
                  <a:spcPts val="0"/>
                </a:spcAft>
                <a:buClr>
                  <a:srgbClr val="99CCFF"/>
                </a:buClr>
                <a:buFont typeface="Wingdings" pitchFamily="2" charset="2"/>
                <a:buChar char="v"/>
                <a:defRPr/>
              </a:pPr>
              <a:r>
                <a:rPr lang="zh-CN" altLang="en-US" sz="1600" kern="0" dirty="0">
                  <a:solidFill>
                    <a:srgbClr val="000000"/>
                  </a:solidFill>
                  <a:latin typeface="微软雅黑" pitchFamily="34" charset="-122"/>
                  <a:ea typeface="微软雅黑" pitchFamily="34" charset="-122"/>
                </a:rPr>
                <a:t>从硬件层面隔离系统故障和安全威胁</a:t>
              </a:r>
            </a:p>
            <a:p>
              <a:pPr marL="342900" indent="-342900" fontAlgn="auto">
                <a:spcBef>
                  <a:spcPct val="20000"/>
                </a:spcBef>
                <a:spcAft>
                  <a:spcPts val="0"/>
                </a:spcAft>
                <a:buClr>
                  <a:srgbClr val="99CCFF"/>
                </a:buClr>
                <a:buFont typeface="Wingdings" pitchFamily="2" charset="2"/>
                <a:buChar char="v"/>
                <a:defRPr/>
              </a:pPr>
              <a:r>
                <a:rPr lang="zh-CN" altLang="en-US" sz="1600" kern="0" dirty="0">
                  <a:solidFill>
                    <a:srgbClr val="000000"/>
                  </a:solidFill>
                  <a:latin typeface="微软雅黑" pitchFamily="34" charset="-122"/>
                  <a:ea typeface="微软雅黑" pitchFamily="34" charset="-122"/>
                </a:rPr>
                <a:t>在虚拟机之间动态的分配</a:t>
              </a:r>
              <a:r>
                <a:rPr lang="en-US" altLang="zh-CN" sz="1600" kern="0" dirty="0">
                  <a:solidFill>
                    <a:srgbClr val="000000"/>
                  </a:solidFill>
                  <a:latin typeface="微软雅黑" pitchFamily="34" charset="-122"/>
                  <a:ea typeface="微软雅黑" pitchFamily="34" charset="-122"/>
                </a:rPr>
                <a:t>CPU</a:t>
              </a:r>
              <a:r>
                <a:rPr lang="zh-CN" altLang="en-US" sz="1600" kern="0" dirty="0">
                  <a:solidFill>
                    <a:srgbClr val="000000"/>
                  </a:solidFill>
                  <a:latin typeface="微软雅黑" pitchFamily="34" charset="-122"/>
                  <a:ea typeface="微软雅黑" pitchFamily="34" charset="-122"/>
                </a:rPr>
                <a:t>、内存等系统资源</a:t>
              </a:r>
            </a:p>
            <a:p>
              <a:pPr marL="342900" indent="-342900" fontAlgn="auto">
                <a:spcBef>
                  <a:spcPct val="20000"/>
                </a:spcBef>
                <a:spcAft>
                  <a:spcPts val="0"/>
                </a:spcAft>
                <a:buClr>
                  <a:srgbClr val="99CCFF"/>
                </a:buClr>
                <a:buFont typeface="Wingdings" pitchFamily="2" charset="2"/>
                <a:buChar char="v"/>
                <a:defRPr/>
              </a:pPr>
              <a:r>
                <a:rPr lang="zh-CN" altLang="en-US" sz="1600" kern="0" dirty="0">
                  <a:solidFill>
                    <a:srgbClr val="000000"/>
                  </a:solidFill>
                  <a:latin typeface="微软雅黑" pitchFamily="34" charset="-122"/>
                  <a:ea typeface="微软雅黑" pitchFamily="34" charset="-122"/>
                </a:rPr>
                <a:t>保证服务可用</a:t>
              </a:r>
            </a:p>
          </p:txBody>
        </p:sp>
        <p:pic>
          <p:nvPicPr>
            <p:cNvPr id="11271" name="矩形 104458"/>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112" y="1248"/>
              <a:ext cx="1440" cy="1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1269" name="Rectangle 143"/>
          <p:cNvSpPr txBox="1">
            <a:spLocks noChangeArrowheads="1"/>
          </p:cNvSpPr>
          <p:nvPr/>
        </p:nvSpPr>
        <p:spPr bwMode="auto">
          <a:xfrm>
            <a:off x="787400" y="356434"/>
            <a:ext cx="6088856" cy="48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b="1">
                <a:solidFill>
                  <a:schemeClr val="accent2"/>
                </a:solidFill>
                <a:latin typeface="Arial" panose="020B0604020202020204" pitchFamily="34" charset="0"/>
                <a:ea typeface="宋体" panose="02010600030101010101" pitchFamily="2" charset="-122"/>
              </a:defRPr>
            </a:lvl1pPr>
            <a:lvl2pPr marL="742950" indent="-285750" eaLnBrk="0" hangingPunct="0">
              <a:defRPr sz="3200" b="1">
                <a:solidFill>
                  <a:schemeClr val="accent2"/>
                </a:solidFill>
                <a:latin typeface="Arial" panose="020B0604020202020204" pitchFamily="34" charset="0"/>
                <a:ea typeface="宋体" panose="02010600030101010101" pitchFamily="2" charset="-122"/>
              </a:defRPr>
            </a:lvl2pPr>
            <a:lvl3pPr marL="1143000" indent="-228600" eaLnBrk="0" hangingPunct="0">
              <a:defRPr sz="3200" b="1">
                <a:solidFill>
                  <a:schemeClr val="accent2"/>
                </a:solidFill>
                <a:latin typeface="Arial" panose="020B0604020202020204" pitchFamily="34" charset="0"/>
                <a:ea typeface="宋体" panose="02010600030101010101" pitchFamily="2" charset="-122"/>
              </a:defRPr>
            </a:lvl3pPr>
            <a:lvl4pPr marL="1600200" indent="-228600" eaLnBrk="0" hangingPunct="0">
              <a:defRPr sz="3200" b="1">
                <a:solidFill>
                  <a:schemeClr val="accent2"/>
                </a:solidFill>
                <a:latin typeface="Arial" panose="020B0604020202020204" pitchFamily="34" charset="0"/>
                <a:ea typeface="宋体" panose="02010600030101010101" pitchFamily="2" charset="-122"/>
              </a:defRPr>
            </a:lvl4pPr>
            <a:lvl5pPr marL="2057400" indent="-228600" eaLnBrk="0" hangingPunct="0">
              <a:defRPr sz="3200" b="1">
                <a:solidFill>
                  <a:schemeClr val="accent2"/>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sz="3200" b="1">
                <a:solidFill>
                  <a:schemeClr val="accent2"/>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sz="3200" b="1">
                <a:solidFill>
                  <a:schemeClr val="accent2"/>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sz="3200" b="1">
                <a:solidFill>
                  <a:schemeClr val="accent2"/>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sz="3200" b="1">
                <a:solidFill>
                  <a:schemeClr val="accent2"/>
                </a:solidFill>
                <a:latin typeface="Arial" panose="020B0604020202020204" pitchFamily="34" charset="0"/>
                <a:ea typeface="宋体" panose="02010600030101010101" pitchFamily="2" charset="-122"/>
              </a:defRPr>
            </a:lvl9pPr>
          </a:lstStyle>
          <a:p>
            <a:pPr eaLnBrk="1" hangingPunct="1">
              <a:spcBef>
                <a:spcPct val="0"/>
              </a:spcBef>
            </a:pPr>
            <a:endParaRPr lang="en-US" altLang="zh-CN" b="0" dirty="0">
              <a:solidFill>
                <a:schemeClr val="tx2"/>
              </a:solidFill>
              <a:latin typeface="+mj-lt"/>
              <a:ea typeface="+mj-ea"/>
              <a:cs typeface="+mj-cs"/>
            </a:endParaRPr>
          </a:p>
        </p:txBody>
      </p:sp>
      <p:sp>
        <p:nvSpPr>
          <p:cNvPr id="12" name="标题 11"/>
          <p:cNvSpPr>
            <a:spLocks noGrp="1"/>
          </p:cNvSpPr>
          <p:nvPr>
            <p:ph type="title"/>
          </p:nvPr>
        </p:nvSpPr>
        <p:spPr>
          <a:xfrm>
            <a:off x="611560" y="195486"/>
            <a:ext cx="2741856" cy="277143"/>
          </a:xfrm>
        </p:spPr>
        <p:txBody>
          <a:bodyPr>
            <a:normAutofit fontScale="90000"/>
          </a:bodyPr>
          <a:lstStyle/>
          <a:p>
            <a:r>
              <a:rPr lang="zh-CN" altLang="en-US" sz="1400" dirty="0">
                <a:solidFill>
                  <a:schemeClr val="tx2"/>
                </a:solidFill>
              </a:rPr>
              <a:t>虚拟化的关键特征</a:t>
            </a:r>
            <a:r>
              <a:rPr lang="en-US" altLang="zh-CN" sz="1400" dirty="0">
                <a:solidFill>
                  <a:schemeClr val="tx2"/>
                </a:solidFill>
              </a:rPr>
              <a:t/>
            </a:r>
            <a:br>
              <a:rPr lang="en-US" altLang="zh-CN" sz="1400" dirty="0">
                <a:solidFill>
                  <a:schemeClr val="tx2"/>
                </a:solidFill>
              </a:rPr>
            </a:br>
            <a:endParaRPr lang="zh-CN" altLang="en-US" dirty="0"/>
          </a:p>
        </p:txBody>
      </p:sp>
    </p:spTree>
    <p:extLst>
      <p:ext uri="{BB962C8B-B14F-4D97-AF65-F5344CB8AC3E}">
        <p14:creationId xmlns:p14="http://schemas.microsoft.com/office/powerpoint/2010/main" val="224757614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2"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1+#ppt_w/2"/>
                                          </p:val>
                                        </p:tav>
                                        <p:tav tm="100000">
                                          <p:val>
                                            <p:strVal val="#ppt_x"/>
                                          </p:val>
                                        </p:tav>
                                      </p:tavLst>
                                    </p:anim>
                                    <p:anim calcmode="lin" valueType="num">
                                      <p:cBhvr additive="base">
                                        <p:cTn id="20"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196464" y="1615712"/>
            <a:ext cx="775136" cy="230832"/>
          </a:xfrm>
          <a:prstGeom prst="rect">
            <a:avLst/>
          </a:prstGeom>
        </p:spPr>
        <p:txBody>
          <a:bodyPr wrap="square">
            <a:spAutoFit/>
          </a:bodyPr>
          <a:lstStyle/>
          <a:p>
            <a:pPr lvl="0"/>
            <a:r>
              <a:rPr lang="en-US" altLang="zh-CN" sz="100" dirty="0">
                <a:solidFill>
                  <a:schemeClr val="bg1"/>
                </a:solidFill>
              </a:rPr>
              <a:t>PPT</a:t>
            </a:r>
            <a:r>
              <a:rPr lang="zh-CN" altLang="en-US" sz="100" dirty="0">
                <a:solidFill>
                  <a:schemeClr val="bg1"/>
                </a:solidFill>
              </a:rPr>
              <a:t>模板下载：</a:t>
            </a:r>
            <a:r>
              <a:rPr lang="en-US" altLang="zh-CN" sz="100" dirty="0">
                <a:solidFill>
                  <a:schemeClr val="bg1"/>
                </a:solidFill>
              </a:rPr>
              <a:t>www.1ppt.com/moban/     </a:t>
            </a:r>
            <a:r>
              <a:rPr lang="zh-CN" altLang="en-US" sz="100" dirty="0">
                <a:solidFill>
                  <a:schemeClr val="bg1"/>
                </a:solidFill>
              </a:rPr>
              <a:t>行业</a:t>
            </a:r>
            <a:r>
              <a:rPr lang="en-US" altLang="zh-CN" sz="100" dirty="0">
                <a:solidFill>
                  <a:schemeClr val="bg1"/>
                </a:solidFill>
              </a:rPr>
              <a:t>PPT</a:t>
            </a:r>
            <a:r>
              <a:rPr lang="zh-CN" altLang="en-US" sz="100" dirty="0">
                <a:solidFill>
                  <a:schemeClr val="bg1"/>
                </a:solidFill>
              </a:rPr>
              <a:t>模板：</a:t>
            </a:r>
            <a:r>
              <a:rPr lang="en-US" altLang="zh-CN" sz="100" dirty="0">
                <a:solidFill>
                  <a:schemeClr val="bg1"/>
                </a:solidFill>
              </a:rPr>
              <a:t>www.1ppt.com/hangye/ </a:t>
            </a:r>
          </a:p>
          <a:p>
            <a:pPr lvl="0"/>
            <a:r>
              <a:rPr lang="zh-CN" altLang="en-US" sz="100" dirty="0">
                <a:solidFill>
                  <a:schemeClr val="bg1"/>
                </a:solidFill>
              </a:rPr>
              <a:t>节日</a:t>
            </a:r>
            <a:r>
              <a:rPr lang="en-US" altLang="zh-CN" sz="100" dirty="0">
                <a:solidFill>
                  <a:schemeClr val="bg1"/>
                </a:solidFill>
              </a:rPr>
              <a:t>PPT</a:t>
            </a:r>
            <a:r>
              <a:rPr lang="zh-CN" altLang="en-US" sz="100" dirty="0">
                <a:solidFill>
                  <a:schemeClr val="bg1"/>
                </a:solidFill>
              </a:rPr>
              <a:t>模板：</a:t>
            </a:r>
            <a:r>
              <a:rPr lang="en-US" altLang="zh-CN" sz="100" dirty="0">
                <a:solidFill>
                  <a:schemeClr val="bg1"/>
                </a:solidFill>
              </a:rPr>
              <a:t>www.1ppt.com/jieri/           PPT</a:t>
            </a:r>
            <a:r>
              <a:rPr lang="zh-CN" altLang="en-US" sz="100" dirty="0">
                <a:solidFill>
                  <a:schemeClr val="bg1"/>
                </a:solidFill>
              </a:rPr>
              <a:t>素材下载：</a:t>
            </a:r>
            <a:r>
              <a:rPr lang="en-US" altLang="zh-CN" sz="100" dirty="0">
                <a:solidFill>
                  <a:schemeClr val="bg1"/>
                </a:solidFill>
              </a:rPr>
              <a:t>www.1ppt.com/sucai/</a:t>
            </a:r>
          </a:p>
          <a:p>
            <a:pPr lvl="0"/>
            <a:r>
              <a:rPr lang="en-US" altLang="zh-CN" sz="100" dirty="0">
                <a:solidFill>
                  <a:schemeClr val="bg1"/>
                </a:solidFill>
              </a:rPr>
              <a:t>PPT</a:t>
            </a:r>
            <a:r>
              <a:rPr lang="zh-CN" altLang="en-US" sz="100" dirty="0">
                <a:solidFill>
                  <a:schemeClr val="bg1"/>
                </a:solidFill>
              </a:rPr>
              <a:t>背景图片：</a:t>
            </a:r>
            <a:r>
              <a:rPr lang="en-US" altLang="zh-CN" sz="100" dirty="0">
                <a:solidFill>
                  <a:schemeClr val="bg1"/>
                </a:solidFill>
              </a:rPr>
              <a:t>www.1ppt.com/beijing/      PPT</a:t>
            </a:r>
            <a:r>
              <a:rPr lang="zh-CN" altLang="en-US" sz="100" dirty="0">
                <a:solidFill>
                  <a:schemeClr val="bg1"/>
                </a:solidFill>
              </a:rPr>
              <a:t>图表下载：</a:t>
            </a:r>
            <a:r>
              <a:rPr lang="en-US" altLang="zh-CN" sz="100" dirty="0">
                <a:solidFill>
                  <a:schemeClr val="bg1"/>
                </a:solidFill>
              </a:rPr>
              <a:t>www.1ppt.com/tubiao/      </a:t>
            </a:r>
          </a:p>
          <a:p>
            <a:pPr lvl="0"/>
            <a:r>
              <a:rPr lang="zh-CN" altLang="en-US" sz="100" dirty="0">
                <a:solidFill>
                  <a:schemeClr val="bg1"/>
                </a:solidFill>
              </a:rPr>
              <a:t>优秀</a:t>
            </a:r>
            <a:r>
              <a:rPr lang="en-US" altLang="zh-CN" sz="100" dirty="0">
                <a:solidFill>
                  <a:schemeClr val="bg1"/>
                </a:solidFill>
              </a:rPr>
              <a:t>PPT</a:t>
            </a:r>
            <a:r>
              <a:rPr lang="zh-CN" altLang="en-US" sz="100" dirty="0">
                <a:solidFill>
                  <a:schemeClr val="bg1"/>
                </a:solidFill>
              </a:rPr>
              <a:t>下载：</a:t>
            </a:r>
            <a:r>
              <a:rPr lang="en-US" altLang="zh-CN" sz="100" dirty="0">
                <a:solidFill>
                  <a:schemeClr val="bg1"/>
                </a:solidFill>
              </a:rPr>
              <a:t>www.1ppt.com/xiazai/        PPT</a:t>
            </a:r>
            <a:r>
              <a:rPr lang="zh-CN" altLang="en-US" sz="100" dirty="0">
                <a:solidFill>
                  <a:schemeClr val="bg1"/>
                </a:solidFill>
              </a:rPr>
              <a:t>教程： </a:t>
            </a:r>
            <a:r>
              <a:rPr lang="en-US" altLang="zh-CN" sz="100" dirty="0">
                <a:solidFill>
                  <a:schemeClr val="bg1"/>
                </a:solidFill>
              </a:rPr>
              <a:t>www.1ppt.com/powerpoint/      </a:t>
            </a:r>
          </a:p>
          <a:p>
            <a:pPr lvl="0"/>
            <a:r>
              <a:rPr lang="en-US" altLang="zh-CN" sz="100" dirty="0">
                <a:solidFill>
                  <a:schemeClr val="bg1"/>
                </a:solidFill>
              </a:rPr>
              <a:t>Word</a:t>
            </a:r>
            <a:r>
              <a:rPr lang="zh-CN" altLang="en-US" sz="100" dirty="0">
                <a:solidFill>
                  <a:schemeClr val="bg1"/>
                </a:solidFill>
              </a:rPr>
              <a:t>教程： </a:t>
            </a:r>
            <a:r>
              <a:rPr lang="en-US" altLang="zh-CN" sz="100" dirty="0">
                <a:solidFill>
                  <a:schemeClr val="bg1"/>
                </a:solidFill>
              </a:rPr>
              <a:t>www.1ppt.com/word/              Excel</a:t>
            </a:r>
            <a:r>
              <a:rPr lang="zh-CN" altLang="en-US" sz="100" dirty="0">
                <a:solidFill>
                  <a:schemeClr val="bg1"/>
                </a:solidFill>
              </a:rPr>
              <a:t>教程：</a:t>
            </a:r>
            <a:r>
              <a:rPr lang="en-US" altLang="zh-CN" sz="100" dirty="0">
                <a:solidFill>
                  <a:schemeClr val="bg1"/>
                </a:solidFill>
              </a:rPr>
              <a:t>www.1ppt.com/excel/  </a:t>
            </a:r>
          </a:p>
          <a:p>
            <a:pPr lvl="0"/>
            <a:r>
              <a:rPr lang="zh-CN" altLang="en-US" sz="100" dirty="0">
                <a:solidFill>
                  <a:schemeClr val="bg1"/>
                </a:solidFill>
              </a:rPr>
              <a:t>资料下载：</a:t>
            </a:r>
            <a:r>
              <a:rPr lang="en-US" altLang="zh-CN" sz="100" dirty="0">
                <a:solidFill>
                  <a:schemeClr val="bg1"/>
                </a:solidFill>
              </a:rPr>
              <a:t>www.1ppt.com/ziliao/                PPT</a:t>
            </a:r>
            <a:r>
              <a:rPr lang="zh-CN" altLang="en-US" sz="100" dirty="0">
                <a:solidFill>
                  <a:schemeClr val="bg1"/>
                </a:solidFill>
              </a:rPr>
              <a:t>课件下载：</a:t>
            </a:r>
            <a:r>
              <a:rPr lang="en-US" altLang="zh-CN" sz="100" dirty="0">
                <a:solidFill>
                  <a:schemeClr val="bg1"/>
                </a:solidFill>
              </a:rPr>
              <a:t>www.1ppt.com/kejian/ </a:t>
            </a:r>
          </a:p>
          <a:p>
            <a:pPr lvl="0"/>
            <a:r>
              <a:rPr lang="zh-CN" altLang="en-US" sz="100" dirty="0">
                <a:solidFill>
                  <a:schemeClr val="bg1"/>
                </a:solidFill>
              </a:rPr>
              <a:t>范文下载：</a:t>
            </a:r>
            <a:r>
              <a:rPr lang="en-US" altLang="zh-CN" sz="100" dirty="0">
                <a:solidFill>
                  <a:schemeClr val="bg1"/>
                </a:solidFill>
              </a:rPr>
              <a:t>www.1ppt.com/fanwen/             </a:t>
            </a:r>
            <a:r>
              <a:rPr lang="zh-CN" altLang="en-US" sz="100" dirty="0">
                <a:solidFill>
                  <a:schemeClr val="bg1"/>
                </a:solidFill>
              </a:rPr>
              <a:t>试卷下载：</a:t>
            </a:r>
            <a:r>
              <a:rPr lang="en-US" altLang="zh-CN" sz="100" dirty="0">
                <a:solidFill>
                  <a:schemeClr val="bg1"/>
                </a:solidFill>
              </a:rPr>
              <a:t>www.1ppt.com/shiti/  </a:t>
            </a:r>
          </a:p>
          <a:p>
            <a:pPr lvl="0"/>
            <a:r>
              <a:rPr lang="zh-CN" altLang="en-US" sz="100" dirty="0">
                <a:solidFill>
                  <a:schemeClr val="bg1"/>
                </a:solidFill>
              </a:rPr>
              <a:t>教案下载：</a:t>
            </a:r>
            <a:r>
              <a:rPr lang="en-US" altLang="zh-CN" sz="100" dirty="0">
                <a:solidFill>
                  <a:schemeClr val="bg1"/>
                </a:solidFill>
              </a:rPr>
              <a:t>www.1ppt.com/jiaoan/        PPT</a:t>
            </a:r>
            <a:r>
              <a:rPr lang="zh-CN" altLang="en-US" sz="100" dirty="0">
                <a:solidFill>
                  <a:schemeClr val="bg1"/>
                </a:solidFill>
              </a:rPr>
              <a:t>论坛：</a:t>
            </a:r>
            <a:r>
              <a:rPr lang="en-US" altLang="zh-CN" sz="100" dirty="0">
                <a:solidFill>
                  <a:schemeClr val="bg1"/>
                </a:solidFill>
              </a:rPr>
              <a:t>www.1ppt.cn</a:t>
            </a:r>
          </a:p>
          <a:p>
            <a:pPr lvl="0"/>
            <a:r>
              <a:rPr lang="en-US" altLang="zh-CN" sz="100" dirty="0">
                <a:solidFill>
                  <a:schemeClr val="bg1"/>
                </a:solidFill>
              </a:rPr>
              <a:t> </a:t>
            </a:r>
            <a:endParaRPr lang="zh-CN" altLang="en-US" sz="100" dirty="0">
              <a:solidFill>
                <a:schemeClr val="bg1"/>
              </a:solidFill>
            </a:endParaRPr>
          </a:p>
        </p:txBody>
      </p:sp>
      <p:pic>
        <p:nvPicPr>
          <p:cNvPr id="16" name="图片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4" y="0"/>
            <a:ext cx="9144000" cy="5143500"/>
          </a:xfrm>
          <a:prstGeom prst="rect">
            <a:avLst/>
          </a:prstGeom>
          <a:pattFill prst="pct5">
            <a:fgClr>
              <a:schemeClr val="accent1"/>
            </a:fgClr>
            <a:bgClr>
              <a:schemeClr val="bg1"/>
            </a:bgClr>
          </a:pattFill>
        </p:spPr>
      </p:pic>
      <p:sp>
        <p:nvSpPr>
          <p:cNvPr id="6" name="矩形 5"/>
          <p:cNvSpPr/>
          <p:nvPr/>
        </p:nvSpPr>
        <p:spPr>
          <a:xfrm rot="5400000">
            <a:off x="-2204231" y="1031565"/>
            <a:ext cx="6316166" cy="1907704"/>
          </a:xfrm>
          <a:custGeom>
            <a:avLst/>
            <a:gdLst/>
            <a:ahLst/>
            <a:cxnLst/>
            <a:rect l="l" t="t" r="r" b="b"/>
            <a:pathLst>
              <a:path w="9144000" h="2931790">
                <a:moveTo>
                  <a:pt x="0" y="0"/>
                </a:moveTo>
                <a:lnTo>
                  <a:pt x="3824456" y="0"/>
                </a:lnTo>
                <a:cubicBezTo>
                  <a:pt x="3824456" y="26976"/>
                  <a:pt x="3831542" y="51749"/>
                  <a:pt x="3844079" y="73220"/>
                </a:cubicBezTo>
                <a:lnTo>
                  <a:pt x="4145508" y="600620"/>
                </a:lnTo>
                <a:cubicBezTo>
                  <a:pt x="4157500" y="622091"/>
                  <a:pt x="4175488" y="640258"/>
                  <a:pt x="4197836" y="653470"/>
                </a:cubicBezTo>
                <a:cubicBezTo>
                  <a:pt x="4220185" y="666683"/>
                  <a:pt x="4245258" y="672739"/>
                  <a:pt x="4269242" y="672739"/>
                </a:cubicBezTo>
                <a:lnTo>
                  <a:pt x="4869920" y="672739"/>
                </a:lnTo>
                <a:cubicBezTo>
                  <a:pt x="4895539" y="673289"/>
                  <a:pt x="4921158" y="667233"/>
                  <a:pt x="4944596" y="653470"/>
                </a:cubicBezTo>
                <a:cubicBezTo>
                  <a:pt x="4966945" y="640258"/>
                  <a:pt x="4984387" y="622091"/>
                  <a:pt x="4996924" y="601171"/>
                </a:cubicBezTo>
                <a:lnTo>
                  <a:pt x="5296718" y="75972"/>
                </a:lnTo>
                <a:cubicBezTo>
                  <a:pt x="5310345" y="53951"/>
                  <a:pt x="5317976" y="28077"/>
                  <a:pt x="5317976" y="0"/>
                </a:cubicBezTo>
                <a:lnTo>
                  <a:pt x="9144000" y="0"/>
                </a:lnTo>
                <a:lnTo>
                  <a:pt x="9144000" y="2931790"/>
                </a:lnTo>
                <a:lnTo>
                  <a:pt x="0" y="2931790"/>
                </a:lnTo>
                <a:close/>
              </a:path>
            </a:pathLst>
          </a:custGeom>
          <a:solidFill>
            <a:schemeClr val="accent1">
              <a:alpha val="6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9"/>
          <p:cNvSpPr txBox="1"/>
          <p:nvPr/>
        </p:nvSpPr>
        <p:spPr>
          <a:xfrm>
            <a:off x="1835696" y="1707654"/>
            <a:ext cx="5904656" cy="623248"/>
          </a:xfrm>
          <a:prstGeom prst="rect">
            <a:avLst/>
          </a:prstGeom>
          <a:noFill/>
        </p:spPr>
        <p:txBody>
          <a:bodyPr wrap="square" lIns="68580" tIns="34290" rIns="68580" bIns="34290" rtlCol="0">
            <a:spAutoFit/>
          </a:bodyPr>
          <a:lstStyle/>
          <a:p>
            <a:pPr marL="0" lvl="1" algn="ctr"/>
            <a:r>
              <a:rPr lang="zh-CN" altLang="en-US" sz="3600" b="1" spc="300" dirty="0">
                <a:solidFill>
                  <a:schemeClr val="bg1"/>
                </a:solidFill>
                <a:latin typeface="微软雅黑" pitchFamily="34" charset="-122"/>
                <a:ea typeface="微软雅黑" pitchFamily="34" charset="-122"/>
              </a:rPr>
              <a:t>虚拟化技术</a:t>
            </a:r>
          </a:p>
        </p:txBody>
      </p:sp>
      <p:sp>
        <p:nvSpPr>
          <p:cNvPr id="13" name="Freeform 5"/>
          <p:cNvSpPr>
            <a:spLocks/>
          </p:cNvSpPr>
          <p:nvPr/>
        </p:nvSpPr>
        <p:spPr bwMode="auto">
          <a:xfrm rot="5400000">
            <a:off x="1475656" y="1563639"/>
            <a:ext cx="1008112" cy="864096"/>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accent6"/>
          </a:solidFill>
          <a:ln w="9525" cap="flat">
            <a:no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15" name="文本框 9"/>
          <p:cNvSpPr txBox="1"/>
          <p:nvPr/>
        </p:nvSpPr>
        <p:spPr>
          <a:xfrm>
            <a:off x="4211960" y="2787774"/>
            <a:ext cx="3312368" cy="369332"/>
          </a:xfrm>
          <a:prstGeom prst="rect">
            <a:avLst/>
          </a:prstGeom>
          <a:noFill/>
        </p:spPr>
        <p:txBody>
          <a:bodyPr wrap="square" lIns="0" tIns="0" rIns="0" bIns="0" rtlCol="0">
            <a:spAutoFit/>
          </a:bodyPr>
          <a:lstStyle/>
          <a:p>
            <a:pPr marL="171450" lvl="1" indent="-171450">
              <a:buFont typeface="Wingdings" pitchFamily="2" charset="2"/>
              <a:buChar char="l"/>
            </a:pPr>
            <a:r>
              <a:rPr lang="zh-CN" altLang="en-US" sz="2400" dirty="0">
                <a:solidFill>
                  <a:schemeClr val="bg1"/>
                </a:solidFill>
                <a:latin typeface="微软雅黑" pitchFamily="34" charset="-122"/>
                <a:ea typeface="微软雅黑" pitchFamily="34" charset="-122"/>
              </a:rPr>
              <a:t>虚拟化的常见类型</a:t>
            </a:r>
          </a:p>
        </p:txBody>
      </p:sp>
      <p:sp>
        <p:nvSpPr>
          <p:cNvPr id="9" name="KSO_Shape"/>
          <p:cNvSpPr>
            <a:spLocks/>
          </p:cNvSpPr>
          <p:nvPr/>
        </p:nvSpPr>
        <p:spPr bwMode="auto">
          <a:xfrm>
            <a:off x="1691680" y="1635646"/>
            <a:ext cx="648072" cy="576064"/>
          </a:xfrm>
          <a:custGeom>
            <a:avLst/>
            <a:gdLst>
              <a:gd name="T0" fmla="*/ 615878 w 2390775"/>
              <a:gd name="T1" fmla="*/ 1467970 h 2365376"/>
              <a:gd name="T2" fmla="*/ 587250 w 2390775"/>
              <a:gd name="T3" fmla="*/ 1401697 h 2365376"/>
              <a:gd name="T4" fmla="*/ 1282649 w 2390775"/>
              <a:gd name="T5" fmla="*/ 1393474 h 2365376"/>
              <a:gd name="T6" fmla="*/ 1180915 w 2390775"/>
              <a:gd name="T7" fmla="*/ 1446870 h 2365376"/>
              <a:gd name="T8" fmla="*/ 1210073 w 2390775"/>
              <a:gd name="T9" fmla="*/ 1382167 h 2365376"/>
              <a:gd name="T10" fmla="*/ 653657 w 2390775"/>
              <a:gd name="T11" fmla="*/ 1314699 h 2365376"/>
              <a:gd name="T12" fmla="*/ 646041 w 2390775"/>
              <a:gd name="T13" fmla="*/ 1180275 h 2365376"/>
              <a:gd name="T14" fmla="*/ 589870 w 2390775"/>
              <a:gd name="T15" fmla="*/ 1105327 h 2365376"/>
              <a:gd name="T16" fmla="*/ 599516 w 2390775"/>
              <a:gd name="T17" fmla="*/ 1141280 h 2365376"/>
              <a:gd name="T18" fmla="*/ 579914 w 2390775"/>
              <a:gd name="T19" fmla="*/ 1158779 h 2365376"/>
              <a:gd name="T20" fmla="*/ 541333 w 2390775"/>
              <a:gd name="T21" fmla="*/ 1105965 h 2365376"/>
              <a:gd name="T22" fmla="*/ 1137260 w 2390775"/>
              <a:gd name="T23" fmla="*/ 1009231 h 2365376"/>
              <a:gd name="T24" fmla="*/ 1143562 w 2390775"/>
              <a:gd name="T25" fmla="*/ 1026145 h 2365376"/>
              <a:gd name="T26" fmla="*/ 1096615 w 2390775"/>
              <a:gd name="T27" fmla="*/ 1069549 h 2365376"/>
              <a:gd name="T28" fmla="*/ 1102602 w 2390775"/>
              <a:gd name="T29" fmla="*/ 1001572 h 2365376"/>
              <a:gd name="T30" fmla="*/ 972739 w 2390775"/>
              <a:gd name="T31" fmla="*/ 835988 h 2365376"/>
              <a:gd name="T32" fmla="*/ 989500 w 2390775"/>
              <a:gd name="T33" fmla="*/ 1138672 h 2365376"/>
              <a:gd name="T34" fmla="*/ 639427 w 2390775"/>
              <a:gd name="T35" fmla="*/ 1423644 h 2365376"/>
              <a:gd name="T36" fmla="*/ 599898 w 2390775"/>
              <a:gd name="T37" fmla="*/ 1003302 h 2365376"/>
              <a:gd name="T38" fmla="*/ 529694 w 2390775"/>
              <a:gd name="T39" fmla="*/ 1090596 h 2365376"/>
              <a:gd name="T40" fmla="*/ 602428 w 2390775"/>
              <a:gd name="T41" fmla="*/ 868249 h 2365376"/>
              <a:gd name="T42" fmla="*/ 861740 w 2390775"/>
              <a:gd name="T43" fmla="*/ 924231 h 2365376"/>
              <a:gd name="T44" fmla="*/ 755609 w 2390775"/>
              <a:gd name="T45" fmla="*/ 542052 h 2365376"/>
              <a:gd name="T46" fmla="*/ 929665 w 2390775"/>
              <a:gd name="T47" fmla="*/ 525915 h 2365376"/>
              <a:gd name="T48" fmla="*/ 909019 w 2390775"/>
              <a:gd name="T49" fmla="*/ 571798 h 2365376"/>
              <a:gd name="T50" fmla="*/ 936652 w 2390775"/>
              <a:gd name="T51" fmla="*/ 586353 h 2365376"/>
              <a:gd name="T52" fmla="*/ 928394 w 2390775"/>
              <a:gd name="T53" fmla="*/ 688879 h 2365376"/>
              <a:gd name="T54" fmla="*/ 840414 w 2390775"/>
              <a:gd name="T55" fmla="*/ 772101 h 2365376"/>
              <a:gd name="T56" fmla="*/ 742269 w 2390775"/>
              <a:gd name="T57" fmla="*/ 675588 h 2365376"/>
              <a:gd name="T58" fmla="*/ 738139 w 2390775"/>
              <a:gd name="T59" fmla="*/ 608504 h 2365376"/>
              <a:gd name="T60" fmla="*/ 761643 w 2390775"/>
              <a:gd name="T61" fmla="*/ 510093 h 2365376"/>
              <a:gd name="T62" fmla="*/ 617010 w 2390775"/>
              <a:gd name="T63" fmla="*/ 449064 h 2365376"/>
              <a:gd name="T64" fmla="*/ 350272 w 2390775"/>
              <a:gd name="T65" fmla="*/ 638327 h 2365376"/>
              <a:gd name="T66" fmla="*/ 215163 w 2390775"/>
              <a:gd name="T67" fmla="*/ 939947 h 2365376"/>
              <a:gd name="T68" fmla="*/ 256613 w 2390775"/>
              <a:gd name="T69" fmla="*/ 1277331 h 2365376"/>
              <a:gd name="T70" fmla="*/ 458486 w 2390775"/>
              <a:gd name="T71" fmla="*/ 1534008 h 2365376"/>
              <a:gd name="T72" fmla="*/ 767308 w 2390775"/>
              <a:gd name="T73" fmla="*/ 1655225 h 2365376"/>
              <a:gd name="T74" fmla="*/ 1101127 w 2390775"/>
              <a:gd name="T75" fmla="*/ 1596674 h 2365376"/>
              <a:gd name="T76" fmla="*/ 1347614 w 2390775"/>
              <a:gd name="T77" fmla="*/ 1383040 h 2365376"/>
              <a:gd name="T78" fmla="*/ 1453614 w 2390775"/>
              <a:gd name="T79" fmla="*/ 1066861 h 2365376"/>
              <a:gd name="T80" fmla="*/ 1378939 w 2390775"/>
              <a:gd name="T81" fmla="*/ 738024 h 2365376"/>
              <a:gd name="T82" fmla="*/ 1153652 w 2390775"/>
              <a:gd name="T83" fmla="*/ 501602 h 2365376"/>
              <a:gd name="T84" fmla="*/ 831224 w 2390775"/>
              <a:gd name="T85" fmla="*/ 411085 h 2365376"/>
              <a:gd name="T86" fmla="*/ 989432 w 2390775"/>
              <a:gd name="T87" fmla="*/ 315187 h 2365376"/>
              <a:gd name="T88" fmla="*/ 1471649 w 2390775"/>
              <a:gd name="T89" fmla="*/ 671876 h 2365376"/>
              <a:gd name="T90" fmla="*/ 1554866 w 2390775"/>
              <a:gd name="T91" fmla="*/ 1171938 h 2365376"/>
              <a:gd name="T92" fmla="*/ 1239716 w 2390775"/>
              <a:gd name="T93" fmla="*/ 1647313 h 2365376"/>
              <a:gd name="T94" fmla="*/ 646121 w 2390775"/>
              <a:gd name="T95" fmla="*/ 1748275 h 2365376"/>
              <a:gd name="T96" fmla="*/ 110112 w 2390775"/>
              <a:gd name="T97" fmla="*/ 1186813 h 2365376"/>
              <a:gd name="T98" fmla="*/ 251551 w 2390775"/>
              <a:gd name="T99" fmla="*/ 580725 h 2365376"/>
              <a:gd name="T100" fmla="*/ 1549044 w 2390775"/>
              <a:gd name="T101" fmla="*/ 160116 h 2365376"/>
              <a:gd name="T102" fmla="*/ 1461002 w 2390775"/>
              <a:gd name="T103" fmla="*/ 284475 h 2365376"/>
              <a:gd name="T104" fmla="*/ 1550307 w 2390775"/>
              <a:gd name="T105" fmla="*/ 426554 h 2365376"/>
              <a:gd name="T106" fmla="*/ 1719764 w 2390775"/>
              <a:gd name="T107" fmla="*/ 380038 h 2365376"/>
              <a:gd name="T108" fmla="*/ 1735543 w 2390775"/>
              <a:gd name="T109" fmla="*/ 232579 h 2365376"/>
              <a:gd name="T110" fmla="*/ 1705909 w 2390775"/>
              <a:gd name="T111" fmla="*/ 94508 h 2365376"/>
              <a:gd name="T112" fmla="*/ 1774050 w 2390775"/>
              <a:gd name="T113" fmla="*/ 148403 h 2365376"/>
              <a:gd name="T114" fmla="*/ 1781614 w 2390775"/>
              <a:gd name="T115" fmla="*/ 428769 h 2365376"/>
              <a:gd name="T116" fmla="*/ 1600166 w 2390775"/>
              <a:gd name="T117" fmla="*/ 516104 h 2365376"/>
              <a:gd name="T118" fmla="*/ 1452167 w 2390775"/>
              <a:gd name="T119" fmla="*/ 455349 h 2365376"/>
              <a:gd name="T120" fmla="*/ 1310478 w 2390775"/>
              <a:gd name="T121" fmla="*/ 259477 h 2365376"/>
              <a:gd name="T122" fmla="*/ 1562614 w 2390775"/>
              <a:gd name="T123" fmla="*/ 74046 h 236537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390775" h="2365376">
                <a:moveTo>
                  <a:pt x="761351" y="1739900"/>
                </a:moveTo>
                <a:lnTo>
                  <a:pt x="791690" y="1805294"/>
                </a:lnTo>
                <a:lnTo>
                  <a:pt x="794883" y="1808051"/>
                </a:lnTo>
                <a:lnTo>
                  <a:pt x="797278" y="1811991"/>
                </a:lnTo>
                <a:lnTo>
                  <a:pt x="800871" y="1817112"/>
                </a:lnTo>
                <a:lnTo>
                  <a:pt x="803266" y="1822233"/>
                </a:lnTo>
                <a:lnTo>
                  <a:pt x="804065" y="1825384"/>
                </a:lnTo>
                <a:lnTo>
                  <a:pt x="804863" y="1828536"/>
                </a:lnTo>
                <a:lnTo>
                  <a:pt x="804863" y="1831687"/>
                </a:lnTo>
                <a:lnTo>
                  <a:pt x="804863" y="1834839"/>
                </a:lnTo>
                <a:lnTo>
                  <a:pt x="804065" y="1837990"/>
                </a:lnTo>
                <a:lnTo>
                  <a:pt x="802867" y="1841142"/>
                </a:lnTo>
                <a:lnTo>
                  <a:pt x="801670" y="1842718"/>
                </a:lnTo>
                <a:lnTo>
                  <a:pt x="799674" y="1844687"/>
                </a:lnTo>
                <a:lnTo>
                  <a:pt x="797278" y="1845475"/>
                </a:lnTo>
                <a:lnTo>
                  <a:pt x="794484" y="1845869"/>
                </a:lnTo>
                <a:lnTo>
                  <a:pt x="790891" y="1846263"/>
                </a:lnTo>
                <a:lnTo>
                  <a:pt x="787698" y="1845869"/>
                </a:lnTo>
                <a:lnTo>
                  <a:pt x="784105" y="1845475"/>
                </a:lnTo>
                <a:lnTo>
                  <a:pt x="780512" y="1844293"/>
                </a:lnTo>
                <a:lnTo>
                  <a:pt x="776520" y="1842718"/>
                </a:lnTo>
                <a:lnTo>
                  <a:pt x="772927" y="1841142"/>
                </a:lnTo>
                <a:lnTo>
                  <a:pt x="768935" y="1839172"/>
                </a:lnTo>
                <a:lnTo>
                  <a:pt x="765343" y="1836809"/>
                </a:lnTo>
                <a:lnTo>
                  <a:pt x="761750" y="1834051"/>
                </a:lnTo>
                <a:lnTo>
                  <a:pt x="758955" y="1831294"/>
                </a:lnTo>
                <a:lnTo>
                  <a:pt x="756161" y="1827748"/>
                </a:lnTo>
                <a:lnTo>
                  <a:pt x="754165" y="1824597"/>
                </a:lnTo>
                <a:lnTo>
                  <a:pt x="748975" y="1815536"/>
                </a:lnTo>
                <a:lnTo>
                  <a:pt x="745782" y="1808839"/>
                </a:lnTo>
                <a:lnTo>
                  <a:pt x="743387" y="1803718"/>
                </a:lnTo>
                <a:lnTo>
                  <a:pt x="742588" y="1799385"/>
                </a:lnTo>
                <a:lnTo>
                  <a:pt x="742588" y="1795051"/>
                </a:lnTo>
                <a:lnTo>
                  <a:pt x="743387" y="1790718"/>
                </a:lnTo>
                <a:lnTo>
                  <a:pt x="746181" y="1778112"/>
                </a:lnTo>
                <a:lnTo>
                  <a:pt x="746979" y="1774173"/>
                </a:lnTo>
                <a:lnTo>
                  <a:pt x="746979" y="1772203"/>
                </a:lnTo>
                <a:lnTo>
                  <a:pt x="746181" y="1771021"/>
                </a:lnTo>
                <a:lnTo>
                  <a:pt x="745383" y="1770627"/>
                </a:lnTo>
                <a:lnTo>
                  <a:pt x="742987" y="1770627"/>
                </a:lnTo>
                <a:lnTo>
                  <a:pt x="742189" y="1770233"/>
                </a:lnTo>
                <a:lnTo>
                  <a:pt x="741790" y="1769839"/>
                </a:lnTo>
                <a:lnTo>
                  <a:pt x="738596" y="1761961"/>
                </a:lnTo>
                <a:lnTo>
                  <a:pt x="736999" y="1758021"/>
                </a:lnTo>
                <a:lnTo>
                  <a:pt x="736600" y="1756052"/>
                </a:lnTo>
                <a:lnTo>
                  <a:pt x="736600" y="1754476"/>
                </a:lnTo>
                <a:lnTo>
                  <a:pt x="742189" y="1750536"/>
                </a:lnTo>
                <a:lnTo>
                  <a:pt x="747379" y="1747385"/>
                </a:lnTo>
                <a:lnTo>
                  <a:pt x="750971" y="1745021"/>
                </a:lnTo>
                <a:lnTo>
                  <a:pt x="754165" y="1743839"/>
                </a:lnTo>
                <a:lnTo>
                  <a:pt x="758556" y="1741870"/>
                </a:lnTo>
                <a:lnTo>
                  <a:pt x="759754" y="1741870"/>
                </a:lnTo>
                <a:lnTo>
                  <a:pt x="761351" y="1739900"/>
                </a:lnTo>
                <a:close/>
                <a:moveTo>
                  <a:pt x="1554438" y="1730375"/>
                </a:moveTo>
                <a:lnTo>
                  <a:pt x="1565575" y="1730375"/>
                </a:lnTo>
                <a:lnTo>
                  <a:pt x="1575916" y="1730375"/>
                </a:lnTo>
                <a:lnTo>
                  <a:pt x="1586258" y="1731163"/>
                </a:lnTo>
                <a:lnTo>
                  <a:pt x="1591031" y="1731951"/>
                </a:lnTo>
                <a:lnTo>
                  <a:pt x="1595008" y="1733133"/>
                </a:lnTo>
                <a:lnTo>
                  <a:pt x="1598986" y="1734314"/>
                </a:lnTo>
                <a:lnTo>
                  <a:pt x="1602168" y="1735890"/>
                </a:lnTo>
                <a:lnTo>
                  <a:pt x="1605350" y="1737860"/>
                </a:lnTo>
                <a:lnTo>
                  <a:pt x="1607339" y="1739830"/>
                </a:lnTo>
                <a:lnTo>
                  <a:pt x="1608929" y="1741799"/>
                </a:lnTo>
                <a:lnTo>
                  <a:pt x="1609725" y="1744951"/>
                </a:lnTo>
                <a:lnTo>
                  <a:pt x="1609725" y="1747708"/>
                </a:lnTo>
                <a:lnTo>
                  <a:pt x="1608929" y="1751648"/>
                </a:lnTo>
                <a:lnTo>
                  <a:pt x="1607339" y="1755193"/>
                </a:lnTo>
                <a:lnTo>
                  <a:pt x="1604554" y="1759920"/>
                </a:lnTo>
                <a:lnTo>
                  <a:pt x="1600577" y="1764648"/>
                </a:lnTo>
                <a:lnTo>
                  <a:pt x="1595804" y="1769769"/>
                </a:lnTo>
                <a:lnTo>
                  <a:pt x="1589042" y="1776072"/>
                </a:lnTo>
                <a:lnTo>
                  <a:pt x="1582678" y="1781193"/>
                </a:lnTo>
                <a:lnTo>
                  <a:pt x="1576314" y="1786314"/>
                </a:lnTo>
                <a:lnTo>
                  <a:pt x="1570348" y="1790647"/>
                </a:lnTo>
                <a:lnTo>
                  <a:pt x="1563586" y="1794193"/>
                </a:lnTo>
                <a:lnTo>
                  <a:pt x="1557222" y="1797738"/>
                </a:lnTo>
                <a:lnTo>
                  <a:pt x="1550461" y="1800496"/>
                </a:lnTo>
                <a:lnTo>
                  <a:pt x="1544097" y="1802466"/>
                </a:lnTo>
                <a:lnTo>
                  <a:pt x="1537733" y="1804829"/>
                </a:lnTo>
                <a:lnTo>
                  <a:pt x="1530971" y="1806799"/>
                </a:lnTo>
                <a:lnTo>
                  <a:pt x="1524607" y="1807981"/>
                </a:lnTo>
                <a:lnTo>
                  <a:pt x="1518243" y="1809163"/>
                </a:lnTo>
                <a:lnTo>
                  <a:pt x="1505117" y="1811132"/>
                </a:lnTo>
                <a:lnTo>
                  <a:pt x="1491992" y="1812314"/>
                </a:lnTo>
                <a:lnTo>
                  <a:pt x="1486026" y="1813102"/>
                </a:lnTo>
                <a:lnTo>
                  <a:pt x="1483241" y="1813890"/>
                </a:lnTo>
                <a:lnTo>
                  <a:pt x="1482048" y="1814678"/>
                </a:lnTo>
                <a:lnTo>
                  <a:pt x="1481253" y="1815072"/>
                </a:lnTo>
                <a:lnTo>
                  <a:pt x="1480855" y="1815859"/>
                </a:lnTo>
                <a:lnTo>
                  <a:pt x="1480855" y="1817041"/>
                </a:lnTo>
                <a:lnTo>
                  <a:pt x="1481253" y="1818617"/>
                </a:lnTo>
                <a:lnTo>
                  <a:pt x="1482048" y="1819799"/>
                </a:lnTo>
                <a:lnTo>
                  <a:pt x="1482048" y="1821375"/>
                </a:lnTo>
                <a:lnTo>
                  <a:pt x="1482048" y="1821769"/>
                </a:lnTo>
                <a:lnTo>
                  <a:pt x="1480855" y="1822556"/>
                </a:lnTo>
                <a:lnTo>
                  <a:pt x="1471309" y="1830829"/>
                </a:lnTo>
                <a:lnTo>
                  <a:pt x="1465343" y="1834375"/>
                </a:lnTo>
                <a:lnTo>
                  <a:pt x="1463354" y="1835556"/>
                </a:lnTo>
                <a:lnTo>
                  <a:pt x="1461365" y="1836738"/>
                </a:lnTo>
                <a:lnTo>
                  <a:pt x="1452615" y="1830041"/>
                </a:lnTo>
                <a:lnTo>
                  <a:pt x="1445853" y="1824132"/>
                </a:lnTo>
                <a:lnTo>
                  <a:pt x="1440285" y="1819405"/>
                </a:lnTo>
                <a:lnTo>
                  <a:pt x="1437103" y="1815072"/>
                </a:lnTo>
                <a:lnTo>
                  <a:pt x="1434716" y="1812314"/>
                </a:lnTo>
                <a:lnTo>
                  <a:pt x="1433125" y="1810344"/>
                </a:lnTo>
                <a:lnTo>
                  <a:pt x="1432330" y="1808375"/>
                </a:lnTo>
                <a:lnTo>
                  <a:pt x="1428750" y="1806799"/>
                </a:lnTo>
                <a:lnTo>
                  <a:pt x="1512675" y="1734314"/>
                </a:lnTo>
                <a:lnTo>
                  <a:pt x="1518641" y="1733527"/>
                </a:lnTo>
                <a:lnTo>
                  <a:pt x="1533755" y="1731951"/>
                </a:lnTo>
                <a:lnTo>
                  <a:pt x="1543699" y="1731163"/>
                </a:lnTo>
                <a:lnTo>
                  <a:pt x="1554438" y="1730375"/>
                </a:lnTo>
                <a:close/>
                <a:moveTo>
                  <a:pt x="588962" y="1535113"/>
                </a:moveTo>
                <a:lnTo>
                  <a:pt x="694496" y="1535113"/>
                </a:lnTo>
                <a:lnTo>
                  <a:pt x="694496" y="1557872"/>
                </a:lnTo>
                <a:lnTo>
                  <a:pt x="694894" y="1558271"/>
                </a:lnTo>
                <a:lnTo>
                  <a:pt x="696885" y="1560268"/>
                </a:lnTo>
                <a:lnTo>
                  <a:pt x="698478" y="1560667"/>
                </a:lnTo>
                <a:lnTo>
                  <a:pt x="700469" y="1561466"/>
                </a:lnTo>
                <a:lnTo>
                  <a:pt x="704053" y="1561865"/>
                </a:lnTo>
                <a:lnTo>
                  <a:pt x="707239" y="1561865"/>
                </a:lnTo>
                <a:lnTo>
                  <a:pt x="711222" y="1561865"/>
                </a:lnTo>
                <a:lnTo>
                  <a:pt x="714407" y="1561466"/>
                </a:lnTo>
                <a:lnTo>
                  <a:pt x="716797" y="1560667"/>
                </a:lnTo>
                <a:lnTo>
                  <a:pt x="718390" y="1560268"/>
                </a:lnTo>
                <a:lnTo>
                  <a:pt x="720381" y="1558271"/>
                </a:lnTo>
                <a:lnTo>
                  <a:pt x="720779" y="1557872"/>
                </a:lnTo>
                <a:lnTo>
                  <a:pt x="720779" y="1535113"/>
                </a:lnTo>
                <a:lnTo>
                  <a:pt x="820737" y="1535113"/>
                </a:lnTo>
                <a:lnTo>
                  <a:pt x="820737" y="1644117"/>
                </a:lnTo>
                <a:lnTo>
                  <a:pt x="820339" y="1648908"/>
                </a:lnTo>
                <a:lnTo>
                  <a:pt x="819144" y="1652901"/>
                </a:lnTo>
                <a:lnTo>
                  <a:pt x="816755" y="1656894"/>
                </a:lnTo>
                <a:lnTo>
                  <a:pt x="814365" y="1660088"/>
                </a:lnTo>
                <a:lnTo>
                  <a:pt x="810781" y="1663283"/>
                </a:lnTo>
                <a:lnTo>
                  <a:pt x="806799" y="1665279"/>
                </a:lnTo>
                <a:lnTo>
                  <a:pt x="802418" y="1666477"/>
                </a:lnTo>
                <a:lnTo>
                  <a:pt x="797639" y="1666876"/>
                </a:lnTo>
                <a:lnTo>
                  <a:pt x="612060" y="1666876"/>
                </a:lnTo>
                <a:lnTo>
                  <a:pt x="607281" y="1666477"/>
                </a:lnTo>
                <a:lnTo>
                  <a:pt x="602901" y="1665279"/>
                </a:lnTo>
                <a:lnTo>
                  <a:pt x="598918" y="1663283"/>
                </a:lnTo>
                <a:lnTo>
                  <a:pt x="595732" y="1660088"/>
                </a:lnTo>
                <a:lnTo>
                  <a:pt x="592546" y="1656894"/>
                </a:lnTo>
                <a:lnTo>
                  <a:pt x="590555" y="1652901"/>
                </a:lnTo>
                <a:lnTo>
                  <a:pt x="589360" y="1648908"/>
                </a:lnTo>
                <a:lnTo>
                  <a:pt x="588962" y="1644117"/>
                </a:lnTo>
                <a:lnTo>
                  <a:pt x="588962" y="1535113"/>
                </a:lnTo>
                <a:close/>
                <a:moveTo>
                  <a:pt x="612060" y="1476375"/>
                </a:moveTo>
                <a:lnTo>
                  <a:pt x="797639" y="1476375"/>
                </a:lnTo>
                <a:lnTo>
                  <a:pt x="802418" y="1476769"/>
                </a:lnTo>
                <a:lnTo>
                  <a:pt x="806799" y="1477950"/>
                </a:lnTo>
                <a:lnTo>
                  <a:pt x="810781" y="1480312"/>
                </a:lnTo>
                <a:lnTo>
                  <a:pt x="814365" y="1483068"/>
                </a:lnTo>
                <a:lnTo>
                  <a:pt x="816755" y="1486611"/>
                </a:lnTo>
                <a:lnTo>
                  <a:pt x="819144" y="1490155"/>
                </a:lnTo>
                <a:lnTo>
                  <a:pt x="820339" y="1494485"/>
                </a:lnTo>
                <a:lnTo>
                  <a:pt x="820737" y="1498816"/>
                </a:lnTo>
                <a:lnTo>
                  <a:pt x="820737" y="1525588"/>
                </a:lnTo>
                <a:lnTo>
                  <a:pt x="588962" y="1525588"/>
                </a:lnTo>
                <a:lnTo>
                  <a:pt x="588962" y="1498816"/>
                </a:lnTo>
                <a:lnTo>
                  <a:pt x="589360" y="1494485"/>
                </a:lnTo>
                <a:lnTo>
                  <a:pt x="590555" y="1490155"/>
                </a:lnTo>
                <a:lnTo>
                  <a:pt x="592546" y="1486611"/>
                </a:lnTo>
                <a:lnTo>
                  <a:pt x="595732" y="1483068"/>
                </a:lnTo>
                <a:lnTo>
                  <a:pt x="598918" y="1480312"/>
                </a:lnTo>
                <a:lnTo>
                  <a:pt x="602901" y="1477950"/>
                </a:lnTo>
                <a:lnTo>
                  <a:pt x="607281" y="1476769"/>
                </a:lnTo>
                <a:lnTo>
                  <a:pt x="612060" y="1476375"/>
                </a:lnTo>
                <a:close/>
                <a:moveTo>
                  <a:pt x="725449" y="1381125"/>
                </a:moveTo>
                <a:lnTo>
                  <a:pt x="730525" y="1381524"/>
                </a:lnTo>
                <a:lnTo>
                  <a:pt x="732087" y="1381524"/>
                </a:lnTo>
                <a:lnTo>
                  <a:pt x="734430" y="1382322"/>
                </a:lnTo>
                <a:lnTo>
                  <a:pt x="737554" y="1384317"/>
                </a:lnTo>
                <a:lnTo>
                  <a:pt x="740287" y="1386312"/>
                </a:lnTo>
                <a:lnTo>
                  <a:pt x="743411" y="1389505"/>
                </a:lnTo>
                <a:lnTo>
                  <a:pt x="746535" y="1393096"/>
                </a:lnTo>
                <a:lnTo>
                  <a:pt x="749659" y="1397486"/>
                </a:lnTo>
                <a:lnTo>
                  <a:pt x="755906" y="1407063"/>
                </a:lnTo>
                <a:lnTo>
                  <a:pt x="761373" y="1417837"/>
                </a:lnTo>
                <a:lnTo>
                  <a:pt x="766059" y="1427813"/>
                </a:lnTo>
                <a:lnTo>
                  <a:pt x="769182" y="1437390"/>
                </a:lnTo>
                <a:lnTo>
                  <a:pt x="770744" y="1441780"/>
                </a:lnTo>
                <a:lnTo>
                  <a:pt x="771525" y="1445770"/>
                </a:lnTo>
                <a:lnTo>
                  <a:pt x="771525" y="1448164"/>
                </a:lnTo>
                <a:lnTo>
                  <a:pt x="771525" y="1450159"/>
                </a:lnTo>
                <a:lnTo>
                  <a:pt x="770744" y="1451357"/>
                </a:lnTo>
                <a:lnTo>
                  <a:pt x="769182" y="1452155"/>
                </a:lnTo>
                <a:lnTo>
                  <a:pt x="768011" y="1452155"/>
                </a:lnTo>
                <a:lnTo>
                  <a:pt x="766449" y="1450958"/>
                </a:lnTo>
                <a:lnTo>
                  <a:pt x="764887" y="1449760"/>
                </a:lnTo>
                <a:lnTo>
                  <a:pt x="762544" y="1448563"/>
                </a:lnTo>
                <a:lnTo>
                  <a:pt x="759030" y="1444174"/>
                </a:lnTo>
                <a:lnTo>
                  <a:pt x="755516" y="1439784"/>
                </a:lnTo>
                <a:lnTo>
                  <a:pt x="753173" y="1434996"/>
                </a:lnTo>
                <a:lnTo>
                  <a:pt x="752392" y="1433400"/>
                </a:lnTo>
                <a:lnTo>
                  <a:pt x="752392" y="1431404"/>
                </a:lnTo>
                <a:lnTo>
                  <a:pt x="752001" y="1428611"/>
                </a:lnTo>
                <a:lnTo>
                  <a:pt x="750830" y="1426616"/>
                </a:lnTo>
                <a:lnTo>
                  <a:pt x="748878" y="1425419"/>
                </a:lnTo>
                <a:lnTo>
                  <a:pt x="746925" y="1425020"/>
                </a:lnTo>
                <a:lnTo>
                  <a:pt x="746144" y="1425419"/>
                </a:lnTo>
                <a:lnTo>
                  <a:pt x="745363" y="1425818"/>
                </a:lnTo>
                <a:lnTo>
                  <a:pt x="744582" y="1426616"/>
                </a:lnTo>
                <a:lnTo>
                  <a:pt x="743411" y="1427414"/>
                </a:lnTo>
                <a:lnTo>
                  <a:pt x="742630" y="1428611"/>
                </a:lnTo>
                <a:lnTo>
                  <a:pt x="742240" y="1430207"/>
                </a:lnTo>
                <a:lnTo>
                  <a:pt x="741849" y="1432602"/>
                </a:lnTo>
                <a:lnTo>
                  <a:pt x="741849" y="1434597"/>
                </a:lnTo>
                <a:lnTo>
                  <a:pt x="741459" y="1439385"/>
                </a:lnTo>
                <a:lnTo>
                  <a:pt x="740678" y="1443376"/>
                </a:lnTo>
                <a:lnTo>
                  <a:pt x="739897" y="1445371"/>
                </a:lnTo>
                <a:lnTo>
                  <a:pt x="739116" y="1446967"/>
                </a:lnTo>
                <a:lnTo>
                  <a:pt x="737944" y="1448164"/>
                </a:lnTo>
                <a:lnTo>
                  <a:pt x="735992" y="1449361"/>
                </a:lnTo>
                <a:lnTo>
                  <a:pt x="734430" y="1450558"/>
                </a:lnTo>
                <a:lnTo>
                  <a:pt x="732868" y="1452155"/>
                </a:lnTo>
                <a:lnTo>
                  <a:pt x="730525" y="1452953"/>
                </a:lnTo>
                <a:lnTo>
                  <a:pt x="727792" y="1453352"/>
                </a:lnTo>
                <a:lnTo>
                  <a:pt x="721935" y="1454150"/>
                </a:lnTo>
                <a:lnTo>
                  <a:pt x="715297" y="1454150"/>
                </a:lnTo>
                <a:lnTo>
                  <a:pt x="712173" y="1453751"/>
                </a:lnTo>
                <a:lnTo>
                  <a:pt x="709049" y="1452953"/>
                </a:lnTo>
                <a:lnTo>
                  <a:pt x="706706" y="1452155"/>
                </a:lnTo>
                <a:lnTo>
                  <a:pt x="703973" y="1450558"/>
                </a:lnTo>
                <a:lnTo>
                  <a:pt x="701240" y="1448962"/>
                </a:lnTo>
                <a:lnTo>
                  <a:pt x="699287" y="1447366"/>
                </a:lnTo>
                <a:lnTo>
                  <a:pt x="694992" y="1442977"/>
                </a:lnTo>
                <a:lnTo>
                  <a:pt x="691478" y="1438188"/>
                </a:lnTo>
                <a:lnTo>
                  <a:pt x="687963" y="1432602"/>
                </a:lnTo>
                <a:lnTo>
                  <a:pt x="685230" y="1427015"/>
                </a:lnTo>
                <a:lnTo>
                  <a:pt x="682497" y="1421029"/>
                </a:lnTo>
                <a:lnTo>
                  <a:pt x="680544" y="1415044"/>
                </a:lnTo>
                <a:lnTo>
                  <a:pt x="678982" y="1409058"/>
                </a:lnTo>
                <a:lnTo>
                  <a:pt x="676249" y="1399082"/>
                </a:lnTo>
                <a:lnTo>
                  <a:pt x="675078" y="1392298"/>
                </a:lnTo>
                <a:lnTo>
                  <a:pt x="674687" y="1389106"/>
                </a:lnTo>
                <a:lnTo>
                  <a:pt x="674687" y="1388707"/>
                </a:lnTo>
                <a:lnTo>
                  <a:pt x="675078" y="1388308"/>
                </a:lnTo>
                <a:lnTo>
                  <a:pt x="676249" y="1387909"/>
                </a:lnTo>
                <a:lnTo>
                  <a:pt x="679373" y="1387111"/>
                </a:lnTo>
                <a:lnTo>
                  <a:pt x="683278" y="1385913"/>
                </a:lnTo>
                <a:lnTo>
                  <a:pt x="689525" y="1384716"/>
                </a:lnTo>
                <a:lnTo>
                  <a:pt x="698897" y="1383120"/>
                </a:lnTo>
                <a:lnTo>
                  <a:pt x="715297" y="1381524"/>
                </a:lnTo>
                <a:lnTo>
                  <a:pt x="725449" y="1381125"/>
                </a:lnTo>
                <a:close/>
                <a:moveTo>
                  <a:pt x="1433588" y="1247775"/>
                </a:moveTo>
                <a:lnTo>
                  <a:pt x="1439124" y="1247775"/>
                </a:lnTo>
                <a:lnTo>
                  <a:pt x="1444264" y="1248175"/>
                </a:lnTo>
                <a:lnTo>
                  <a:pt x="1448614" y="1248976"/>
                </a:lnTo>
                <a:lnTo>
                  <a:pt x="1451382" y="1249776"/>
                </a:lnTo>
                <a:lnTo>
                  <a:pt x="1453359" y="1250977"/>
                </a:lnTo>
                <a:lnTo>
                  <a:pt x="1454150" y="1252178"/>
                </a:lnTo>
                <a:lnTo>
                  <a:pt x="1454150" y="1253779"/>
                </a:lnTo>
                <a:lnTo>
                  <a:pt x="1453359" y="1255380"/>
                </a:lnTo>
                <a:lnTo>
                  <a:pt x="1452173" y="1256981"/>
                </a:lnTo>
                <a:lnTo>
                  <a:pt x="1450196" y="1258582"/>
                </a:lnTo>
                <a:lnTo>
                  <a:pt x="1447428" y="1260183"/>
                </a:lnTo>
                <a:lnTo>
                  <a:pt x="1441892" y="1262985"/>
                </a:lnTo>
                <a:lnTo>
                  <a:pt x="1435565" y="1264986"/>
                </a:lnTo>
                <a:lnTo>
                  <a:pt x="1432402" y="1265387"/>
                </a:lnTo>
                <a:lnTo>
                  <a:pt x="1429634" y="1265787"/>
                </a:lnTo>
                <a:lnTo>
                  <a:pt x="1427261" y="1265787"/>
                </a:lnTo>
                <a:lnTo>
                  <a:pt x="1425284" y="1265387"/>
                </a:lnTo>
                <a:lnTo>
                  <a:pt x="1423703" y="1264986"/>
                </a:lnTo>
                <a:lnTo>
                  <a:pt x="1422516" y="1264586"/>
                </a:lnTo>
                <a:lnTo>
                  <a:pt x="1420539" y="1264586"/>
                </a:lnTo>
                <a:lnTo>
                  <a:pt x="1419353" y="1264986"/>
                </a:lnTo>
                <a:lnTo>
                  <a:pt x="1418562" y="1265787"/>
                </a:lnTo>
                <a:lnTo>
                  <a:pt x="1417376" y="1266588"/>
                </a:lnTo>
                <a:lnTo>
                  <a:pt x="1416980" y="1267388"/>
                </a:lnTo>
                <a:lnTo>
                  <a:pt x="1416585" y="1268589"/>
                </a:lnTo>
                <a:lnTo>
                  <a:pt x="1416190" y="1269790"/>
                </a:lnTo>
                <a:lnTo>
                  <a:pt x="1416585" y="1270990"/>
                </a:lnTo>
                <a:lnTo>
                  <a:pt x="1416585" y="1272191"/>
                </a:lnTo>
                <a:lnTo>
                  <a:pt x="1417376" y="1273392"/>
                </a:lnTo>
                <a:lnTo>
                  <a:pt x="1418562" y="1274993"/>
                </a:lnTo>
                <a:lnTo>
                  <a:pt x="1419748" y="1276194"/>
                </a:lnTo>
                <a:lnTo>
                  <a:pt x="1422121" y="1277395"/>
                </a:lnTo>
                <a:lnTo>
                  <a:pt x="1424098" y="1278596"/>
                </a:lnTo>
                <a:lnTo>
                  <a:pt x="1428843" y="1280597"/>
                </a:lnTo>
                <a:lnTo>
                  <a:pt x="1430820" y="1282198"/>
                </a:lnTo>
                <a:lnTo>
                  <a:pt x="1432402" y="1283799"/>
                </a:lnTo>
                <a:lnTo>
                  <a:pt x="1433588" y="1285000"/>
                </a:lnTo>
                <a:lnTo>
                  <a:pt x="1435170" y="1287001"/>
                </a:lnTo>
                <a:lnTo>
                  <a:pt x="1436356" y="1289003"/>
                </a:lnTo>
                <a:lnTo>
                  <a:pt x="1436751" y="1291404"/>
                </a:lnTo>
                <a:lnTo>
                  <a:pt x="1437542" y="1293406"/>
                </a:lnTo>
                <a:lnTo>
                  <a:pt x="1437542" y="1296608"/>
                </a:lnTo>
                <a:lnTo>
                  <a:pt x="1437542" y="1299009"/>
                </a:lnTo>
                <a:lnTo>
                  <a:pt x="1437147" y="1302612"/>
                </a:lnTo>
                <a:lnTo>
                  <a:pt x="1436356" y="1305414"/>
                </a:lnTo>
                <a:lnTo>
                  <a:pt x="1435170" y="1309416"/>
                </a:lnTo>
                <a:lnTo>
                  <a:pt x="1431611" y="1317422"/>
                </a:lnTo>
                <a:lnTo>
                  <a:pt x="1430029" y="1320624"/>
                </a:lnTo>
                <a:lnTo>
                  <a:pt x="1428052" y="1323826"/>
                </a:lnTo>
                <a:lnTo>
                  <a:pt x="1425680" y="1326628"/>
                </a:lnTo>
                <a:lnTo>
                  <a:pt x="1423307" y="1328629"/>
                </a:lnTo>
                <a:lnTo>
                  <a:pt x="1420539" y="1331431"/>
                </a:lnTo>
                <a:lnTo>
                  <a:pt x="1417771" y="1333032"/>
                </a:lnTo>
                <a:lnTo>
                  <a:pt x="1414608" y="1334633"/>
                </a:lnTo>
                <a:lnTo>
                  <a:pt x="1411445" y="1336635"/>
                </a:lnTo>
                <a:lnTo>
                  <a:pt x="1404722" y="1338636"/>
                </a:lnTo>
                <a:lnTo>
                  <a:pt x="1397605" y="1340237"/>
                </a:lnTo>
                <a:lnTo>
                  <a:pt x="1390487" y="1341038"/>
                </a:lnTo>
                <a:lnTo>
                  <a:pt x="1383370" y="1341438"/>
                </a:lnTo>
                <a:lnTo>
                  <a:pt x="1376252" y="1341438"/>
                </a:lnTo>
                <a:lnTo>
                  <a:pt x="1369530" y="1341038"/>
                </a:lnTo>
                <a:lnTo>
                  <a:pt x="1358063" y="1339437"/>
                </a:lnTo>
                <a:lnTo>
                  <a:pt x="1350154" y="1338236"/>
                </a:lnTo>
                <a:lnTo>
                  <a:pt x="1347386" y="1337435"/>
                </a:lnTo>
                <a:lnTo>
                  <a:pt x="1347386" y="1337835"/>
                </a:lnTo>
                <a:lnTo>
                  <a:pt x="1346991" y="1337435"/>
                </a:lnTo>
                <a:lnTo>
                  <a:pt x="1346200" y="1337035"/>
                </a:lnTo>
                <a:lnTo>
                  <a:pt x="1346200" y="1334633"/>
                </a:lnTo>
                <a:lnTo>
                  <a:pt x="1346991" y="1331831"/>
                </a:lnTo>
                <a:lnTo>
                  <a:pt x="1347782" y="1326228"/>
                </a:lnTo>
                <a:lnTo>
                  <a:pt x="1349363" y="1318623"/>
                </a:lnTo>
                <a:lnTo>
                  <a:pt x="1351736" y="1307415"/>
                </a:lnTo>
                <a:lnTo>
                  <a:pt x="1355295" y="1296608"/>
                </a:lnTo>
                <a:lnTo>
                  <a:pt x="1357667" y="1287402"/>
                </a:lnTo>
                <a:lnTo>
                  <a:pt x="1361621" y="1275794"/>
                </a:lnTo>
                <a:lnTo>
                  <a:pt x="1363994" y="1270190"/>
                </a:lnTo>
                <a:lnTo>
                  <a:pt x="1364785" y="1268589"/>
                </a:lnTo>
                <a:lnTo>
                  <a:pt x="1366762" y="1265787"/>
                </a:lnTo>
                <a:lnTo>
                  <a:pt x="1369925" y="1262985"/>
                </a:lnTo>
                <a:lnTo>
                  <a:pt x="1373484" y="1260183"/>
                </a:lnTo>
                <a:lnTo>
                  <a:pt x="1378229" y="1258182"/>
                </a:lnTo>
                <a:lnTo>
                  <a:pt x="1383765" y="1256181"/>
                </a:lnTo>
                <a:lnTo>
                  <a:pt x="1389301" y="1253779"/>
                </a:lnTo>
                <a:lnTo>
                  <a:pt x="1395628" y="1252578"/>
                </a:lnTo>
                <a:lnTo>
                  <a:pt x="1401954" y="1250977"/>
                </a:lnTo>
                <a:lnTo>
                  <a:pt x="1415399" y="1248976"/>
                </a:lnTo>
                <a:lnTo>
                  <a:pt x="1428052" y="1248175"/>
                </a:lnTo>
                <a:lnTo>
                  <a:pt x="1433588" y="1247775"/>
                </a:lnTo>
                <a:close/>
                <a:moveTo>
                  <a:pt x="1155700" y="965200"/>
                </a:moveTo>
                <a:lnTo>
                  <a:pt x="1161653" y="965597"/>
                </a:lnTo>
                <a:lnTo>
                  <a:pt x="1167209" y="966787"/>
                </a:lnTo>
                <a:lnTo>
                  <a:pt x="1172766" y="968770"/>
                </a:lnTo>
                <a:lnTo>
                  <a:pt x="1177925" y="971944"/>
                </a:lnTo>
                <a:lnTo>
                  <a:pt x="1182687" y="975514"/>
                </a:lnTo>
                <a:lnTo>
                  <a:pt x="1187450" y="980274"/>
                </a:lnTo>
                <a:lnTo>
                  <a:pt x="1192213" y="985431"/>
                </a:lnTo>
                <a:lnTo>
                  <a:pt x="1196181" y="991381"/>
                </a:lnTo>
                <a:lnTo>
                  <a:pt x="1200150" y="998125"/>
                </a:lnTo>
                <a:lnTo>
                  <a:pt x="1204119" y="1005265"/>
                </a:lnTo>
                <a:lnTo>
                  <a:pt x="1207691" y="1012802"/>
                </a:lnTo>
                <a:lnTo>
                  <a:pt x="1211659" y="1021133"/>
                </a:lnTo>
                <a:lnTo>
                  <a:pt x="1214437" y="1029860"/>
                </a:lnTo>
                <a:lnTo>
                  <a:pt x="1217613" y="1038984"/>
                </a:lnTo>
                <a:lnTo>
                  <a:pt x="1220787" y="1048504"/>
                </a:lnTo>
                <a:lnTo>
                  <a:pt x="1225947" y="1068338"/>
                </a:lnTo>
                <a:lnTo>
                  <a:pt x="1230313" y="1089363"/>
                </a:lnTo>
                <a:lnTo>
                  <a:pt x="1234678" y="1111180"/>
                </a:lnTo>
                <a:lnTo>
                  <a:pt x="1237853" y="1133792"/>
                </a:lnTo>
                <a:lnTo>
                  <a:pt x="1241028" y="1155609"/>
                </a:lnTo>
                <a:lnTo>
                  <a:pt x="1243013" y="1177824"/>
                </a:lnTo>
                <a:lnTo>
                  <a:pt x="1245394" y="1198848"/>
                </a:lnTo>
                <a:lnTo>
                  <a:pt x="1246981" y="1219476"/>
                </a:lnTo>
                <a:lnTo>
                  <a:pt x="1246187" y="1186551"/>
                </a:lnTo>
                <a:lnTo>
                  <a:pt x="1342231" y="1244467"/>
                </a:lnTo>
                <a:lnTo>
                  <a:pt x="1323181" y="1340465"/>
                </a:lnTo>
                <a:lnTo>
                  <a:pt x="1248966" y="1309524"/>
                </a:lnTo>
                <a:lnTo>
                  <a:pt x="1245394" y="1284929"/>
                </a:lnTo>
                <a:lnTo>
                  <a:pt x="1239441" y="1242087"/>
                </a:lnTo>
                <a:lnTo>
                  <a:pt x="1231106" y="1373787"/>
                </a:lnTo>
                <a:lnTo>
                  <a:pt x="1230709" y="1379737"/>
                </a:lnTo>
                <a:lnTo>
                  <a:pt x="1230313" y="1386084"/>
                </a:lnTo>
                <a:lnTo>
                  <a:pt x="1230709" y="1392431"/>
                </a:lnTo>
                <a:lnTo>
                  <a:pt x="1232297" y="1399968"/>
                </a:lnTo>
                <a:lnTo>
                  <a:pt x="1234281" y="1407902"/>
                </a:lnTo>
                <a:lnTo>
                  <a:pt x="1237059" y="1417422"/>
                </a:lnTo>
                <a:lnTo>
                  <a:pt x="1241822" y="1428133"/>
                </a:lnTo>
                <a:lnTo>
                  <a:pt x="1247775" y="1440430"/>
                </a:lnTo>
                <a:lnTo>
                  <a:pt x="1231106" y="1440430"/>
                </a:lnTo>
                <a:lnTo>
                  <a:pt x="1242219" y="1446380"/>
                </a:lnTo>
                <a:lnTo>
                  <a:pt x="1256109" y="1453124"/>
                </a:lnTo>
                <a:lnTo>
                  <a:pt x="1287066" y="1467405"/>
                </a:lnTo>
                <a:lnTo>
                  <a:pt x="1313259" y="1479305"/>
                </a:lnTo>
                <a:lnTo>
                  <a:pt x="1323975" y="1483669"/>
                </a:lnTo>
                <a:lnTo>
                  <a:pt x="1501775" y="1720491"/>
                </a:lnTo>
                <a:lnTo>
                  <a:pt x="1401763" y="1798638"/>
                </a:lnTo>
                <a:lnTo>
                  <a:pt x="1210469" y="1576494"/>
                </a:lnTo>
                <a:lnTo>
                  <a:pt x="1080294" y="1561816"/>
                </a:lnTo>
                <a:lnTo>
                  <a:pt x="1080294" y="1563800"/>
                </a:lnTo>
                <a:lnTo>
                  <a:pt x="1080294" y="1567370"/>
                </a:lnTo>
                <a:lnTo>
                  <a:pt x="1079500" y="1575700"/>
                </a:lnTo>
                <a:lnTo>
                  <a:pt x="1077516" y="1587601"/>
                </a:lnTo>
                <a:lnTo>
                  <a:pt x="1074341" y="1601088"/>
                </a:lnTo>
                <a:lnTo>
                  <a:pt x="1066403" y="1633220"/>
                </a:lnTo>
                <a:lnTo>
                  <a:pt x="1056878" y="1669318"/>
                </a:lnTo>
                <a:lnTo>
                  <a:pt x="1046956" y="1703830"/>
                </a:lnTo>
                <a:lnTo>
                  <a:pt x="1038622" y="1733582"/>
                </a:lnTo>
                <a:lnTo>
                  <a:pt x="1030288" y="1762540"/>
                </a:lnTo>
                <a:lnTo>
                  <a:pt x="802481" y="1785548"/>
                </a:lnTo>
                <a:lnTo>
                  <a:pt x="770731" y="1731201"/>
                </a:lnTo>
                <a:lnTo>
                  <a:pt x="904081" y="1706210"/>
                </a:lnTo>
                <a:lnTo>
                  <a:pt x="903685" y="1489619"/>
                </a:lnTo>
                <a:lnTo>
                  <a:pt x="871935" y="1482479"/>
                </a:lnTo>
                <a:lnTo>
                  <a:pt x="869950" y="1471768"/>
                </a:lnTo>
                <a:lnTo>
                  <a:pt x="867966" y="1461851"/>
                </a:lnTo>
                <a:lnTo>
                  <a:pt x="866378" y="1453124"/>
                </a:lnTo>
                <a:lnTo>
                  <a:pt x="864791" y="1445190"/>
                </a:lnTo>
                <a:lnTo>
                  <a:pt x="863600" y="1428926"/>
                </a:lnTo>
                <a:lnTo>
                  <a:pt x="862806" y="1413455"/>
                </a:lnTo>
                <a:lnTo>
                  <a:pt x="862013" y="1373787"/>
                </a:lnTo>
                <a:lnTo>
                  <a:pt x="860822" y="1346812"/>
                </a:lnTo>
                <a:lnTo>
                  <a:pt x="858044" y="1312697"/>
                </a:lnTo>
                <a:lnTo>
                  <a:pt x="854472" y="1175444"/>
                </a:lnTo>
                <a:lnTo>
                  <a:pt x="843756" y="1181791"/>
                </a:lnTo>
                <a:lnTo>
                  <a:pt x="818753" y="1197658"/>
                </a:lnTo>
                <a:lnTo>
                  <a:pt x="802878" y="1208369"/>
                </a:lnTo>
                <a:lnTo>
                  <a:pt x="786606" y="1219476"/>
                </a:lnTo>
                <a:lnTo>
                  <a:pt x="770731" y="1230980"/>
                </a:lnTo>
                <a:lnTo>
                  <a:pt x="756841" y="1242087"/>
                </a:lnTo>
                <a:lnTo>
                  <a:pt x="754460" y="1250021"/>
                </a:lnTo>
                <a:lnTo>
                  <a:pt x="752872" y="1258351"/>
                </a:lnTo>
                <a:lnTo>
                  <a:pt x="752078" y="1266681"/>
                </a:lnTo>
                <a:lnTo>
                  <a:pt x="751285" y="1275805"/>
                </a:lnTo>
                <a:lnTo>
                  <a:pt x="751285" y="1284532"/>
                </a:lnTo>
                <a:lnTo>
                  <a:pt x="751681" y="1292863"/>
                </a:lnTo>
                <a:lnTo>
                  <a:pt x="752078" y="1301590"/>
                </a:lnTo>
                <a:lnTo>
                  <a:pt x="752872" y="1310317"/>
                </a:lnTo>
                <a:lnTo>
                  <a:pt x="754856" y="1325788"/>
                </a:lnTo>
                <a:lnTo>
                  <a:pt x="756444" y="1339275"/>
                </a:lnTo>
                <a:lnTo>
                  <a:pt x="758031" y="1350382"/>
                </a:lnTo>
                <a:lnTo>
                  <a:pt x="758031" y="1354349"/>
                </a:lnTo>
                <a:lnTo>
                  <a:pt x="756841" y="1357523"/>
                </a:lnTo>
                <a:lnTo>
                  <a:pt x="727869" y="1355539"/>
                </a:lnTo>
                <a:lnTo>
                  <a:pt x="715566" y="1354746"/>
                </a:lnTo>
                <a:lnTo>
                  <a:pt x="709613" y="1354746"/>
                </a:lnTo>
                <a:lnTo>
                  <a:pt x="704453" y="1355143"/>
                </a:lnTo>
                <a:lnTo>
                  <a:pt x="698897" y="1355539"/>
                </a:lnTo>
                <a:lnTo>
                  <a:pt x="693341" y="1356729"/>
                </a:lnTo>
                <a:lnTo>
                  <a:pt x="687785" y="1357919"/>
                </a:lnTo>
                <a:lnTo>
                  <a:pt x="682228" y="1359903"/>
                </a:lnTo>
                <a:lnTo>
                  <a:pt x="677069" y="1361886"/>
                </a:lnTo>
                <a:lnTo>
                  <a:pt x="671116" y="1364663"/>
                </a:lnTo>
                <a:lnTo>
                  <a:pt x="664766" y="1367836"/>
                </a:lnTo>
                <a:lnTo>
                  <a:pt x="658416" y="1372200"/>
                </a:lnTo>
                <a:lnTo>
                  <a:pt x="657225" y="1367043"/>
                </a:lnTo>
                <a:lnTo>
                  <a:pt x="655241" y="1361093"/>
                </a:lnTo>
                <a:lnTo>
                  <a:pt x="654050" y="1355143"/>
                </a:lnTo>
                <a:lnTo>
                  <a:pt x="653256" y="1348399"/>
                </a:lnTo>
                <a:lnTo>
                  <a:pt x="651669" y="1333325"/>
                </a:lnTo>
                <a:lnTo>
                  <a:pt x="650875" y="1316267"/>
                </a:lnTo>
                <a:lnTo>
                  <a:pt x="650875" y="1296830"/>
                </a:lnTo>
                <a:lnTo>
                  <a:pt x="651272" y="1274615"/>
                </a:lnTo>
                <a:lnTo>
                  <a:pt x="652066" y="1251211"/>
                </a:lnTo>
                <a:lnTo>
                  <a:pt x="653653" y="1225029"/>
                </a:lnTo>
                <a:lnTo>
                  <a:pt x="660797" y="1208369"/>
                </a:lnTo>
                <a:lnTo>
                  <a:pt x="667147" y="1194881"/>
                </a:lnTo>
                <a:lnTo>
                  <a:pt x="670322" y="1188931"/>
                </a:lnTo>
                <a:lnTo>
                  <a:pt x="673497" y="1183774"/>
                </a:lnTo>
                <a:lnTo>
                  <a:pt x="680244" y="1174254"/>
                </a:lnTo>
                <a:lnTo>
                  <a:pt x="687388" y="1164733"/>
                </a:lnTo>
                <a:lnTo>
                  <a:pt x="696119" y="1155213"/>
                </a:lnTo>
                <a:lnTo>
                  <a:pt x="706438" y="1143312"/>
                </a:lnTo>
                <a:lnTo>
                  <a:pt x="718741" y="1129031"/>
                </a:lnTo>
                <a:lnTo>
                  <a:pt x="738585" y="1108007"/>
                </a:lnTo>
                <a:lnTo>
                  <a:pt x="756047" y="1088966"/>
                </a:lnTo>
                <a:lnTo>
                  <a:pt x="785416" y="1057231"/>
                </a:lnTo>
                <a:lnTo>
                  <a:pt x="797719" y="1043744"/>
                </a:lnTo>
                <a:lnTo>
                  <a:pt x="809228" y="1032240"/>
                </a:lnTo>
                <a:lnTo>
                  <a:pt x="820738" y="1021926"/>
                </a:lnTo>
                <a:lnTo>
                  <a:pt x="831056" y="1012802"/>
                </a:lnTo>
                <a:lnTo>
                  <a:pt x="836613" y="1008439"/>
                </a:lnTo>
                <a:lnTo>
                  <a:pt x="842169" y="1004869"/>
                </a:lnTo>
                <a:lnTo>
                  <a:pt x="848122" y="1000902"/>
                </a:lnTo>
                <a:lnTo>
                  <a:pt x="854075" y="997331"/>
                </a:lnTo>
                <a:lnTo>
                  <a:pt x="860028" y="994555"/>
                </a:lnTo>
                <a:lnTo>
                  <a:pt x="866378" y="991381"/>
                </a:lnTo>
                <a:lnTo>
                  <a:pt x="873125" y="988208"/>
                </a:lnTo>
                <a:lnTo>
                  <a:pt x="880269" y="985828"/>
                </a:lnTo>
                <a:lnTo>
                  <a:pt x="895350" y="980274"/>
                </a:lnTo>
                <a:lnTo>
                  <a:pt x="912416" y="975117"/>
                </a:lnTo>
                <a:lnTo>
                  <a:pt x="932260" y="970753"/>
                </a:lnTo>
                <a:lnTo>
                  <a:pt x="954881" y="965597"/>
                </a:lnTo>
                <a:lnTo>
                  <a:pt x="963613" y="965993"/>
                </a:lnTo>
                <a:lnTo>
                  <a:pt x="979488" y="966787"/>
                </a:lnTo>
                <a:lnTo>
                  <a:pt x="1004491" y="968373"/>
                </a:lnTo>
                <a:lnTo>
                  <a:pt x="1089819" y="1240103"/>
                </a:lnTo>
                <a:lnTo>
                  <a:pt x="1081484" y="1159179"/>
                </a:lnTo>
                <a:lnTo>
                  <a:pt x="1077516" y="1013199"/>
                </a:lnTo>
                <a:lnTo>
                  <a:pt x="1071959" y="999315"/>
                </a:lnTo>
                <a:lnTo>
                  <a:pt x="1083072" y="980671"/>
                </a:lnTo>
                <a:lnTo>
                  <a:pt x="1107281" y="980671"/>
                </a:lnTo>
                <a:lnTo>
                  <a:pt x="1117600" y="999315"/>
                </a:lnTo>
                <a:lnTo>
                  <a:pt x="1112837" y="1015579"/>
                </a:lnTo>
                <a:lnTo>
                  <a:pt x="1142206" y="1228203"/>
                </a:lnTo>
                <a:lnTo>
                  <a:pt x="1137841" y="971944"/>
                </a:lnTo>
                <a:lnTo>
                  <a:pt x="1146572" y="967580"/>
                </a:lnTo>
                <a:lnTo>
                  <a:pt x="1148953" y="966390"/>
                </a:lnTo>
                <a:lnTo>
                  <a:pt x="1149350" y="965597"/>
                </a:lnTo>
                <a:lnTo>
                  <a:pt x="1155700" y="965200"/>
                </a:lnTo>
                <a:close/>
                <a:moveTo>
                  <a:pt x="931148" y="736601"/>
                </a:moveTo>
                <a:lnTo>
                  <a:pt x="929554" y="751285"/>
                </a:lnTo>
                <a:lnTo>
                  <a:pt x="928757" y="762794"/>
                </a:lnTo>
                <a:lnTo>
                  <a:pt x="929155" y="762794"/>
                </a:lnTo>
                <a:lnTo>
                  <a:pt x="929554" y="751285"/>
                </a:lnTo>
                <a:lnTo>
                  <a:pt x="930351" y="746126"/>
                </a:lnTo>
                <a:lnTo>
                  <a:pt x="931148" y="741363"/>
                </a:lnTo>
                <a:lnTo>
                  <a:pt x="931148" y="736601"/>
                </a:lnTo>
                <a:close/>
                <a:moveTo>
                  <a:pt x="949086" y="679054"/>
                </a:moveTo>
                <a:lnTo>
                  <a:pt x="948289" y="679847"/>
                </a:lnTo>
                <a:lnTo>
                  <a:pt x="945499" y="681435"/>
                </a:lnTo>
                <a:lnTo>
                  <a:pt x="943904" y="683419"/>
                </a:lnTo>
                <a:lnTo>
                  <a:pt x="941911" y="686991"/>
                </a:lnTo>
                <a:lnTo>
                  <a:pt x="945897" y="682625"/>
                </a:lnTo>
                <a:lnTo>
                  <a:pt x="948289" y="681038"/>
                </a:lnTo>
                <a:lnTo>
                  <a:pt x="950282" y="679054"/>
                </a:lnTo>
                <a:lnTo>
                  <a:pt x="949086" y="679054"/>
                </a:lnTo>
                <a:close/>
                <a:moveTo>
                  <a:pt x="1038375" y="620713"/>
                </a:moveTo>
                <a:lnTo>
                  <a:pt x="1049138" y="620713"/>
                </a:lnTo>
                <a:lnTo>
                  <a:pt x="1059502" y="621110"/>
                </a:lnTo>
                <a:lnTo>
                  <a:pt x="1069866" y="622300"/>
                </a:lnTo>
                <a:lnTo>
                  <a:pt x="1079432" y="623491"/>
                </a:lnTo>
                <a:lnTo>
                  <a:pt x="1088999" y="625872"/>
                </a:lnTo>
                <a:lnTo>
                  <a:pt x="1098167" y="627857"/>
                </a:lnTo>
                <a:lnTo>
                  <a:pt x="1106937" y="630238"/>
                </a:lnTo>
                <a:lnTo>
                  <a:pt x="1115307" y="633413"/>
                </a:lnTo>
                <a:lnTo>
                  <a:pt x="1123678" y="636191"/>
                </a:lnTo>
                <a:lnTo>
                  <a:pt x="1130853" y="639763"/>
                </a:lnTo>
                <a:lnTo>
                  <a:pt x="1138028" y="642938"/>
                </a:lnTo>
                <a:lnTo>
                  <a:pt x="1144805" y="646510"/>
                </a:lnTo>
                <a:lnTo>
                  <a:pt x="1156365" y="652860"/>
                </a:lnTo>
                <a:lnTo>
                  <a:pt x="1166729" y="659607"/>
                </a:lnTo>
                <a:lnTo>
                  <a:pt x="1174701" y="664766"/>
                </a:lnTo>
                <a:lnTo>
                  <a:pt x="1180680" y="669529"/>
                </a:lnTo>
                <a:lnTo>
                  <a:pt x="1185862" y="673497"/>
                </a:lnTo>
                <a:lnTo>
                  <a:pt x="1185862" y="676275"/>
                </a:lnTo>
                <a:lnTo>
                  <a:pt x="1185862" y="684213"/>
                </a:lnTo>
                <a:lnTo>
                  <a:pt x="1185065" y="688975"/>
                </a:lnTo>
                <a:lnTo>
                  <a:pt x="1183869" y="694532"/>
                </a:lnTo>
                <a:lnTo>
                  <a:pt x="1182274" y="700088"/>
                </a:lnTo>
                <a:lnTo>
                  <a:pt x="1180281" y="704850"/>
                </a:lnTo>
                <a:lnTo>
                  <a:pt x="1179086" y="707629"/>
                </a:lnTo>
                <a:lnTo>
                  <a:pt x="1177093" y="710010"/>
                </a:lnTo>
                <a:lnTo>
                  <a:pt x="1175498" y="711994"/>
                </a:lnTo>
                <a:lnTo>
                  <a:pt x="1173505" y="713979"/>
                </a:lnTo>
                <a:lnTo>
                  <a:pt x="1170715" y="715963"/>
                </a:lnTo>
                <a:lnTo>
                  <a:pt x="1168323" y="717154"/>
                </a:lnTo>
                <a:lnTo>
                  <a:pt x="1165533" y="718344"/>
                </a:lnTo>
                <a:lnTo>
                  <a:pt x="1161945" y="719138"/>
                </a:lnTo>
                <a:lnTo>
                  <a:pt x="1158756" y="719535"/>
                </a:lnTo>
                <a:lnTo>
                  <a:pt x="1154770" y="719535"/>
                </a:lnTo>
                <a:lnTo>
                  <a:pt x="1150784" y="719138"/>
                </a:lnTo>
                <a:lnTo>
                  <a:pt x="1146001" y="718344"/>
                </a:lnTo>
                <a:lnTo>
                  <a:pt x="1140819" y="717154"/>
                </a:lnTo>
                <a:lnTo>
                  <a:pt x="1135238" y="715566"/>
                </a:lnTo>
                <a:lnTo>
                  <a:pt x="1129259" y="712788"/>
                </a:lnTo>
                <a:lnTo>
                  <a:pt x="1123678" y="710010"/>
                </a:lnTo>
                <a:lnTo>
                  <a:pt x="1120091" y="708819"/>
                </a:lnTo>
                <a:lnTo>
                  <a:pt x="1114112" y="707629"/>
                </a:lnTo>
                <a:lnTo>
                  <a:pt x="1098964" y="704850"/>
                </a:lnTo>
                <a:lnTo>
                  <a:pt x="1083418" y="702072"/>
                </a:lnTo>
                <a:lnTo>
                  <a:pt x="1077439" y="700882"/>
                </a:lnTo>
                <a:lnTo>
                  <a:pt x="1073852" y="700088"/>
                </a:lnTo>
                <a:lnTo>
                  <a:pt x="1104545" y="714772"/>
                </a:lnTo>
                <a:lnTo>
                  <a:pt x="1118895" y="721122"/>
                </a:lnTo>
                <a:lnTo>
                  <a:pt x="1125671" y="723504"/>
                </a:lnTo>
                <a:lnTo>
                  <a:pt x="1132448" y="725885"/>
                </a:lnTo>
                <a:lnTo>
                  <a:pt x="1138826" y="728266"/>
                </a:lnTo>
                <a:lnTo>
                  <a:pt x="1144805" y="729457"/>
                </a:lnTo>
                <a:lnTo>
                  <a:pt x="1150784" y="730647"/>
                </a:lnTo>
                <a:lnTo>
                  <a:pt x="1155966" y="731044"/>
                </a:lnTo>
                <a:lnTo>
                  <a:pt x="1161148" y="730647"/>
                </a:lnTo>
                <a:lnTo>
                  <a:pt x="1165931" y="729457"/>
                </a:lnTo>
                <a:lnTo>
                  <a:pt x="1170316" y="727869"/>
                </a:lnTo>
                <a:lnTo>
                  <a:pt x="1174302" y="725091"/>
                </a:lnTo>
                <a:lnTo>
                  <a:pt x="1175498" y="735410"/>
                </a:lnTo>
                <a:lnTo>
                  <a:pt x="1175897" y="744935"/>
                </a:lnTo>
                <a:lnTo>
                  <a:pt x="1175498" y="753666"/>
                </a:lnTo>
                <a:lnTo>
                  <a:pt x="1175099" y="762397"/>
                </a:lnTo>
                <a:lnTo>
                  <a:pt x="1176694" y="761207"/>
                </a:lnTo>
                <a:lnTo>
                  <a:pt x="1177491" y="760413"/>
                </a:lnTo>
                <a:lnTo>
                  <a:pt x="1178687" y="760016"/>
                </a:lnTo>
                <a:lnTo>
                  <a:pt x="1179086" y="760413"/>
                </a:lnTo>
                <a:lnTo>
                  <a:pt x="1179484" y="761207"/>
                </a:lnTo>
                <a:lnTo>
                  <a:pt x="1179883" y="763985"/>
                </a:lnTo>
                <a:lnTo>
                  <a:pt x="1180281" y="767954"/>
                </a:lnTo>
                <a:lnTo>
                  <a:pt x="1180281" y="773113"/>
                </a:lnTo>
                <a:lnTo>
                  <a:pt x="1179086" y="785813"/>
                </a:lnTo>
                <a:lnTo>
                  <a:pt x="1177491" y="800498"/>
                </a:lnTo>
                <a:lnTo>
                  <a:pt x="1175498" y="814388"/>
                </a:lnTo>
                <a:lnTo>
                  <a:pt x="1173505" y="826294"/>
                </a:lnTo>
                <a:lnTo>
                  <a:pt x="1171911" y="833438"/>
                </a:lnTo>
                <a:lnTo>
                  <a:pt x="1170715" y="834629"/>
                </a:lnTo>
                <a:lnTo>
                  <a:pt x="1170316" y="834232"/>
                </a:lnTo>
                <a:lnTo>
                  <a:pt x="1169519" y="842169"/>
                </a:lnTo>
                <a:lnTo>
                  <a:pt x="1168323" y="849710"/>
                </a:lnTo>
                <a:lnTo>
                  <a:pt x="1166729" y="856854"/>
                </a:lnTo>
                <a:lnTo>
                  <a:pt x="1165134" y="863998"/>
                </a:lnTo>
                <a:lnTo>
                  <a:pt x="1162742" y="870744"/>
                </a:lnTo>
                <a:lnTo>
                  <a:pt x="1160351" y="877491"/>
                </a:lnTo>
                <a:lnTo>
                  <a:pt x="1157959" y="883841"/>
                </a:lnTo>
                <a:lnTo>
                  <a:pt x="1154770" y="890191"/>
                </a:lnTo>
                <a:lnTo>
                  <a:pt x="1151980" y="896541"/>
                </a:lnTo>
                <a:lnTo>
                  <a:pt x="1148791" y="902098"/>
                </a:lnTo>
                <a:lnTo>
                  <a:pt x="1145602" y="907654"/>
                </a:lnTo>
                <a:lnTo>
                  <a:pt x="1141616" y="913210"/>
                </a:lnTo>
                <a:lnTo>
                  <a:pt x="1138028" y="918370"/>
                </a:lnTo>
                <a:lnTo>
                  <a:pt x="1134042" y="923529"/>
                </a:lnTo>
                <a:lnTo>
                  <a:pt x="1126070" y="932260"/>
                </a:lnTo>
                <a:lnTo>
                  <a:pt x="1117699" y="940595"/>
                </a:lnTo>
                <a:lnTo>
                  <a:pt x="1108531" y="947738"/>
                </a:lnTo>
                <a:lnTo>
                  <a:pt x="1099762" y="954088"/>
                </a:lnTo>
                <a:lnTo>
                  <a:pt x="1090593" y="959248"/>
                </a:lnTo>
                <a:lnTo>
                  <a:pt x="1081027" y="963216"/>
                </a:lnTo>
                <a:lnTo>
                  <a:pt x="1077041" y="964804"/>
                </a:lnTo>
                <a:lnTo>
                  <a:pt x="1072257" y="966391"/>
                </a:lnTo>
                <a:lnTo>
                  <a:pt x="1067474" y="967185"/>
                </a:lnTo>
                <a:lnTo>
                  <a:pt x="1063488" y="967979"/>
                </a:lnTo>
                <a:lnTo>
                  <a:pt x="1059103" y="968376"/>
                </a:lnTo>
                <a:lnTo>
                  <a:pt x="1054719" y="968376"/>
                </a:lnTo>
                <a:lnTo>
                  <a:pt x="1051530" y="968376"/>
                </a:lnTo>
                <a:lnTo>
                  <a:pt x="1047543" y="967979"/>
                </a:lnTo>
                <a:lnTo>
                  <a:pt x="1043956" y="967185"/>
                </a:lnTo>
                <a:lnTo>
                  <a:pt x="1039970" y="965995"/>
                </a:lnTo>
                <a:lnTo>
                  <a:pt x="1031998" y="962820"/>
                </a:lnTo>
                <a:lnTo>
                  <a:pt x="1023627" y="958851"/>
                </a:lnTo>
                <a:lnTo>
                  <a:pt x="1014857" y="953295"/>
                </a:lnTo>
                <a:lnTo>
                  <a:pt x="1006088" y="947341"/>
                </a:lnTo>
                <a:lnTo>
                  <a:pt x="997318" y="939801"/>
                </a:lnTo>
                <a:lnTo>
                  <a:pt x="988549" y="931863"/>
                </a:lnTo>
                <a:lnTo>
                  <a:pt x="979779" y="922338"/>
                </a:lnTo>
                <a:lnTo>
                  <a:pt x="971807" y="912813"/>
                </a:lnTo>
                <a:lnTo>
                  <a:pt x="963835" y="902098"/>
                </a:lnTo>
                <a:lnTo>
                  <a:pt x="956660" y="890985"/>
                </a:lnTo>
                <a:lnTo>
                  <a:pt x="949883" y="878682"/>
                </a:lnTo>
                <a:lnTo>
                  <a:pt x="943904" y="865982"/>
                </a:lnTo>
                <a:lnTo>
                  <a:pt x="941512" y="859632"/>
                </a:lnTo>
                <a:lnTo>
                  <a:pt x="938722" y="852885"/>
                </a:lnTo>
                <a:lnTo>
                  <a:pt x="936729" y="846138"/>
                </a:lnTo>
                <a:lnTo>
                  <a:pt x="934736" y="839391"/>
                </a:lnTo>
                <a:lnTo>
                  <a:pt x="933540" y="843757"/>
                </a:lnTo>
                <a:lnTo>
                  <a:pt x="931547" y="847329"/>
                </a:lnTo>
                <a:lnTo>
                  <a:pt x="929554" y="849710"/>
                </a:lnTo>
                <a:lnTo>
                  <a:pt x="928757" y="850107"/>
                </a:lnTo>
                <a:lnTo>
                  <a:pt x="927960" y="850504"/>
                </a:lnTo>
                <a:lnTo>
                  <a:pt x="926764" y="850107"/>
                </a:lnTo>
                <a:lnTo>
                  <a:pt x="925568" y="849710"/>
                </a:lnTo>
                <a:lnTo>
                  <a:pt x="924372" y="848123"/>
                </a:lnTo>
                <a:lnTo>
                  <a:pt x="923575" y="846535"/>
                </a:lnTo>
                <a:lnTo>
                  <a:pt x="921582" y="842963"/>
                </a:lnTo>
                <a:lnTo>
                  <a:pt x="920386" y="837407"/>
                </a:lnTo>
                <a:lnTo>
                  <a:pt x="918791" y="831057"/>
                </a:lnTo>
                <a:lnTo>
                  <a:pt x="917596" y="823516"/>
                </a:lnTo>
                <a:lnTo>
                  <a:pt x="917197" y="815182"/>
                </a:lnTo>
                <a:lnTo>
                  <a:pt x="916798" y="806054"/>
                </a:lnTo>
                <a:lnTo>
                  <a:pt x="917197" y="798116"/>
                </a:lnTo>
                <a:lnTo>
                  <a:pt x="917596" y="790576"/>
                </a:lnTo>
                <a:lnTo>
                  <a:pt x="918393" y="783829"/>
                </a:lnTo>
                <a:lnTo>
                  <a:pt x="919987" y="777479"/>
                </a:lnTo>
                <a:lnTo>
                  <a:pt x="921183" y="772319"/>
                </a:lnTo>
                <a:lnTo>
                  <a:pt x="922379" y="767954"/>
                </a:lnTo>
                <a:lnTo>
                  <a:pt x="924372" y="764779"/>
                </a:lnTo>
                <a:lnTo>
                  <a:pt x="925169" y="763588"/>
                </a:lnTo>
                <a:lnTo>
                  <a:pt x="926365" y="763191"/>
                </a:lnTo>
                <a:lnTo>
                  <a:pt x="923176" y="759619"/>
                </a:lnTo>
                <a:lnTo>
                  <a:pt x="920785" y="756444"/>
                </a:lnTo>
                <a:lnTo>
                  <a:pt x="918393" y="752476"/>
                </a:lnTo>
                <a:lnTo>
                  <a:pt x="916798" y="748507"/>
                </a:lnTo>
                <a:lnTo>
                  <a:pt x="915204" y="744538"/>
                </a:lnTo>
                <a:lnTo>
                  <a:pt x="914407" y="739776"/>
                </a:lnTo>
                <a:lnTo>
                  <a:pt x="913609" y="735807"/>
                </a:lnTo>
                <a:lnTo>
                  <a:pt x="913211" y="731044"/>
                </a:lnTo>
                <a:lnTo>
                  <a:pt x="912812" y="727076"/>
                </a:lnTo>
                <a:lnTo>
                  <a:pt x="912812" y="721916"/>
                </a:lnTo>
                <a:lnTo>
                  <a:pt x="913609" y="712391"/>
                </a:lnTo>
                <a:lnTo>
                  <a:pt x="915204" y="703263"/>
                </a:lnTo>
                <a:lnTo>
                  <a:pt x="917197" y="694135"/>
                </a:lnTo>
                <a:lnTo>
                  <a:pt x="920386" y="685007"/>
                </a:lnTo>
                <a:lnTo>
                  <a:pt x="923575" y="676672"/>
                </a:lnTo>
                <a:lnTo>
                  <a:pt x="927162" y="668735"/>
                </a:lnTo>
                <a:lnTo>
                  <a:pt x="930750" y="661988"/>
                </a:lnTo>
                <a:lnTo>
                  <a:pt x="934337" y="656035"/>
                </a:lnTo>
                <a:lnTo>
                  <a:pt x="937526" y="651272"/>
                </a:lnTo>
                <a:lnTo>
                  <a:pt x="940715" y="647700"/>
                </a:lnTo>
                <a:lnTo>
                  <a:pt x="943107" y="646113"/>
                </a:lnTo>
                <a:lnTo>
                  <a:pt x="955862" y="639763"/>
                </a:lnTo>
                <a:lnTo>
                  <a:pt x="968219" y="634604"/>
                </a:lnTo>
                <a:lnTo>
                  <a:pt x="980178" y="630238"/>
                </a:lnTo>
                <a:lnTo>
                  <a:pt x="992535" y="627063"/>
                </a:lnTo>
                <a:lnTo>
                  <a:pt x="1004493" y="624285"/>
                </a:lnTo>
                <a:lnTo>
                  <a:pt x="1016053" y="622300"/>
                </a:lnTo>
                <a:lnTo>
                  <a:pt x="1027214" y="621110"/>
                </a:lnTo>
                <a:lnTo>
                  <a:pt x="1038375" y="620713"/>
                </a:lnTo>
                <a:close/>
                <a:moveTo>
                  <a:pt x="1043186" y="515586"/>
                </a:moveTo>
                <a:lnTo>
                  <a:pt x="1022934" y="515983"/>
                </a:lnTo>
                <a:lnTo>
                  <a:pt x="1002682" y="516777"/>
                </a:lnTo>
                <a:lnTo>
                  <a:pt x="982827" y="518364"/>
                </a:lnTo>
                <a:lnTo>
                  <a:pt x="962972" y="519952"/>
                </a:lnTo>
                <a:lnTo>
                  <a:pt x="943514" y="521937"/>
                </a:lnTo>
                <a:lnTo>
                  <a:pt x="924056" y="525113"/>
                </a:lnTo>
                <a:lnTo>
                  <a:pt x="904598" y="527891"/>
                </a:lnTo>
                <a:lnTo>
                  <a:pt x="885140" y="531861"/>
                </a:lnTo>
                <a:lnTo>
                  <a:pt x="866476" y="535830"/>
                </a:lnTo>
                <a:lnTo>
                  <a:pt x="847812" y="540594"/>
                </a:lnTo>
                <a:lnTo>
                  <a:pt x="829148" y="545754"/>
                </a:lnTo>
                <a:lnTo>
                  <a:pt x="810485" y="550914"/>
                </a:lnTo>
                <a:lnTo>
                  <a:pt x="792218" y="556869"/>
                </a:lnTo>
                <a:lnTo>
                  <a:pt x="774348" y="563220"/>
                </a:lnTo>
                <a:lnTo>
                  <a:pt x="756082" y="569968"/>
                </a:lnTo>
                <a:lnTo>
                  <a:pt x="738609" y="577113"/>
                </a:lnTo>
                <a:lnTo>
                  <a:pt x="721137" y="585449"/>
                </a:lnTo>
                <a:lnTo>
                  <a:pt x="704061" y="593388"/>
                </a:lnTo>
                <a:lnTo>
                  <a:pt x="686986" y="601724"/>
                </a:lnTo>
                <a:lnTo>
                  <a:pt x="670308" y="610457"/>
                </a:lnTo>
                <a:lnTo>
                  <a:pt x="653630" y="619587"/>
                </a:lnTo>
                <a:lnTo>
                  <a:pt x="637745" y="629114"/>
                </a:lnTo>
                <a:lnTo>
                  <a:pt x="621861" y="639037"/>
                </a:lnTo>
                <a:lnTo>
                  <a:pt x="605977" y="649755"/>
                </a:lnTo>
                <a:lnTo>
                  <a:pt x="590490" y="660473"/>
                </a:lnTo>
                <a:lnTo>
                  <a:pt x="575400" y="671190"/>
                </a:lnTo>
                <a:lnTo>
                  <a:pt x="559913" y="682702"/>
                </a:lnTo>
                <a:lnTo>
                  <a:pt x="545617" y="694610"/>
                </a:lnTo>
                <a:lnTo>
                  <a:pt x="531322" y="706519"/>
                </a:lnTo>
                <a:lnTo>
                  <a:pt x="517026" y="719221"/>
                </a:lnTo>
                <a:lnTo>
                  <a:pt x="503525" y="731924"/>
                </a:lnTo>
                <a:lnTo>
                  <a:pt x="490023" y="745023"/>
                </a:lnTo>
                <a:lnTo>
                  <a:pt x="476919" y="758520"/>
                </a:lnTo>
                <a:lnTo>
                  <a:pt x="464212" y="772413"/>
                </a:lnTo>
                <a:lnTo>
                  <a:pt x="451504" y="786306"/>
                </a:lnTo>
                <a:lnTo>
                  <a:pt x="439591" y="800596"/>
                </a:lnTo>
                <a:lnTo>
                  <a:pt x="427678" y="815680"/>
                </a:lnTo>
                <a:lnTo>
                  <a:pt x="416162" y="830368"/>
                </a:lnTo>
                <a:lnTo>
                  <a:pt x="405441" y="845452"/>
                </a:lnTo>
                <a:lnTo>
                  <a:pt x="394322" y="860933"/>
                </a:lnTo>
                <a:lnTo>
                  <a:pt x="383997" y="876811"/>
                </a:lnTo>
                <a:lnTo>
                  <a:pt x="374070" y="892689"/>
                </a:lnTo>
                <a:lnTo>
                  <a:pt x="364539" y="908964"/>
                </a:lnTo>
                <a:lnTo>
                  <a:pt x="355009" y="925636"/>
                </a:lnTo>
                <a:lnTo>
                  <a:pt x="346272" y="941911"/>
                </a:lnTo>
                <a:lnTo>
                  <a:pt x="337933" y="959377"/>
                </a:lnTo>
                <a:lnTo>
                  <a:pt x="329594" y="976048"/>
                </a:lnTo>
                <a:lnTo>
                  <a:pt x="322049" y="993911"/>
                </a:lnTo>
                <a:lnTo>
                  <a:pt x="314901" y="1011377"/>
                </a:lnTo>
                <a:lnTo>
                  <a:pt x="308151" y="1029240"/>
                </a:lnTo>
                <a:lnTo>
                  <a:pt x="301797" y="1047500"/>
                </a:lnTo>
                <a:lnTo>
                  <a:pt x="295840" y="1065362"/>
                </a:lnTo>
                <a:lnTo>
                  <a:pt x="290678" y="1084019"/>
                </a:lnTo>
                <a:lnTo>
                  <a:pt x="285516" y="1102676"/>
                </a:lnTo>
                <a:lnTo>
                  <a:pt x="280751" y="1121729"/>
                </a:lnTo>
                <a:lnTo>
                  <a:pt x="276780" y="1140783"/>
                </a:lnTo>
                <a:lnTo>
                  <a:pt x="272809" y="1159440"/>
                </a:lnTo>
                <a:lnTo>
                  <a:pt x="270029" y="1178890"/>
                </a:lnTo>
                <a:lnTo>
                  <a:pt x="266852" y="1198341"/>
                </a:lnTo>
                <a:lnTo>
                  <a:pt x="264867" y="1218188"/>
                </a:lnTo>
                <a:lnTo>
                  <a:pt x="263278" y="1237639"/>
                </a:lnTo>
                <a:lnTo>
                  <a:pt x="261690" y="1257883"/>
                </a:lnTo>
                <a:lnTo>
                  <a:pt x="260896" y="1277731"/>
                </a:lnTo>
                <a:lnTo>
                  <a:pt x="260498" y="1297975"/>
                </a:lnTo>
                <a:lnTo>
                  <a:pt x="260896" y="1318220"/>
                </a:lnTo>
                <a:lnTo>
                  <a:pt x="261690" y="1338067"/>
                </a:lnTo>
                <a:lnTo>
                  <a:pt x="263278" y="1357915"/>
                </a:lnTo>
                <a:lnTo>
                  <a:pt x="264867" y="1377763"/>
                </a:lnTo>
                <a:lnTo>
                  <a:pt x="266852" y="1397213"/>
                </a:lnTo>
                <a:lnTo>
                  <a:pt x="270029" y="1416664"/>
                </a:lnTo>
                <a:lnTo>
                  <a:pt x="272809" y="1436114"/>
                </a:lnTo>
                <a:lnTo>
                  <a:pt x="276780" y="1455168"/>
                </a:lnTo>
                <a:lnTo>
                  <a:pt x="280751" y="1474222"/>
                </a:lnTo>
                <a:lnTo>
                  <a:pt x="285516" y="1493275"/>
                </a:lnTo>
                <a:lnTo>
                  <a:pt x="290678" y="1511535"/>
                </a:lnTo>
                <a:lnTo>
                  <a:pt x="295840" y="1530192"/>
                </a:lnTo>
                <a:lnTo>
                  <a:pt x="301797" y="1548452"/>
                </a:lnTo>
                <a:lnTo>
                  <a:pt x="308151" y="1566314"/>
                </a:lnTo>
                <a:lnTo>
                  <a:pt x="314901" y="1584177"/>
                </a:lnTo>
                <a:lnTo>
                  <a:pt x="322049" y="1602040"/>
                </a:lnTo>
                <a:lnTo>
                  <a:pt x="329594" y="1619109"/>
                </a:lnTo>
                <a:lnTo>
                  <a:pt x="337933" y="1636575"/>
                </a:lnTo>
                <a:lnTo>
                  <a:pt x="346272" y="1653247"/>
                </a:lnTo>
                <a:lnTo>
                  <a:pt x="355009" y="1670316"/>
                </a:lnTo>
                <a:lnTo>
                  <a:pt x="364539" y="1686591"/>
                </a:lnTo>
                <a:lnTo>
                  <a:pt x="374070" y="1703262"/>
                </a:lnTo>
                <a:lnTo>
                  <a:pt x="383997" y="1719140"/>
                </a:lnTo>
                <a:lnTo>
                  <a:pt x="394322" y="1734622"/>
                </a:lnTo>
                <a:lnTo>
                  <a:pt x="405441" y="1750500"/>
                </a:lnTo>
                <a:lnTo>
                  <a:pt x="416162" y="1765584"/>
                </a:lnTo>
                <a:lnTo>
                  <a:pt x="427678" y="1780271"/>
                </a:lnTo>
                <a:lnTo>
                  <a:pt x="439591" y="1794958"/>
                </a:lnTo>
                <a:lnTo>
                  <a:pt x="451504" y="1809248"/>
                </a:lnTo>
                <a:lnTo>
                  <a:pt x="464212" y="1823142"/>
                </a:lnTo>
                <a:lnTo>
                  <a:pt x="476919" y="1837035"/>
                </a:lnTo>
                <a:lnTo>
                  <a:pt x="490023" y="1850531"/>
                </a:lnTo>
                <a:lnTo>
                  <a:pt x="503525" y="1863631"/>
                </a:lnTo>
                <a:lnTo>
                  <a:pt x="517026" y="1876333"/>
                </a:lnTo>
                <a:lnTo>
                  <a:pt x="531322" y="1889035"/>
                </a:lnTo>
                <a:lnTo>
                  <a:pt x="545617" y="1900944"/>
                </a:lnTo>
                <a:lnTo>
                  <a:pt x="559913" y="1912852"/>
                </a:lnTo>
                <a:lnTo>
                  <a:pt x="575400" y="1923967"/>
                </a:lnTo>
                <a:lnTo>
                  <a:pt x="590490" y="1935479"/>
                </a:lnTo>
                <a:lnTo>
                  <a:pt x="605977" y="1945799"/>
                </a:lnTo>
                <a:lnTo>
                  <a:pt x="621861" y="1956517"/>
                </a:lnTo>
                <a:lnTo>
                  <a:pt x="637745" y="1966044"/>
                </a:lnTo>
                <a:lnTo>
                  <a:pt x="653630" y="1975968"/>
                </a:lnTo>
                <a:lnTo>
                  <a:pt x="670308" y="1985097"/>
                </a:lnTo>
                <a:lnTo>
                  <a:pt x="686986" y="1994227"/>
                </a:lnTo>
                <a:lnTo>
                  <a:pt x="704061" y="2002563"/>
                </a:lnTo>
                <a:lnTo>
                  <a:pt x="721137" y="2010502"/>
                </a:lnTo>
                <a:lnTo>
                  <a:pt x="738609" y="2018044"/>
                </a:lnTo>
                <a:lnTo>
                  <a:pt x="756082" y="2025189"/>
                </a:lnTo>
                <a:lnTo>
                  <a:pt x="774348" y="2032335"/>
                </a:lnTo>
                <a:lnTo>
                  <a:pt x="792218" y="2038686"/>
                </a:lnTo>
                <a:lnTo>
                  <a:pt x="810485" y="2044640"/>
                </a:lnTo>
                <a:lnTo>
                  <a:pt x="829148" y="2050197"/>
                </a:lnTo>
                <a:lnTo>
                  <a:pt x="847812" y="2055358"/>
                </a:lnTo>
                <a:lnTo>
                  <a:pt x="866476" y="2059724"/>
                </a:lnTo>
                <a:lnTo>
                  <a:pt x="885140" y="2064091"/>
                </a:lnTo>
                <a:lnTo>
                  <a:pt x="904598" y="2067266"/>
                </a:lnTo>
                <a:lnTo>
                  <a:pt x="924056" y="2070839"/>
                </a:lnTo>
                <a:lnTo>
                  <a:pt x="943514" y="2073220"/>
                </a:lnTo>
                <a:lnTo>
                  <a:pt x="962972" y="2075999"/>
                </a:lnTo>
                <a:lnTo>
                  <a:pt x="982827" y="2077587"/>
                </a:lnTo>
                <a:lnTo>
                  <a:pt x="1002682" y="2078778"/>
                </a:lnTo>
                <a:lnTo>
                  <a:pt x="1022934" y="2079572"/>
                </a:lnTo>
                <a:lnTo>
                  <a:pt x="1043186" y="2079572"/>
                </a:lnTo>
                <a:lnTo>
                  <a:pt x="1063041" y="2079572"/>
                </a:lnTo>
                <a:lnTo>
                  <a:pt x="1083293" y="2078778"/>
                </a:lnTo>
                <a:lnTo>
                  <a:pt x="1103148" y="2077587"/>
                </a:lnTo>
                <a:lnTo>
                  <a:pt x="1122606" y="2075999"/>
                </a:lnTo>
                <a:lnTo>
                  <a:pt x="1142064" y="2073220"/>
                </a:lnTo>
                <a:lnTo>
                  <a:pt x="1161919" y="2070839"/>
                </a:lnTo>
                <a:lnTo>
                  <a:pt x="1180980" y="2067266"/>
                </a:lnTo>
                <a:lnTo>
                  <a:pt x="1200438" y="2064091"/>
                </a:lnTo>
                <a:lnTo>
                  <a:pt x="1219499" y="2059724"/>
                </a:lnTo>
                <a:lnTo>
                  <a:pt x="1237766" y="2055358"/>
                </a:lnTo>
                <a:lnTo>
                  <a:pt x="1256827" y="2050197"/>
                </a:lnTo>
                <a:lnTo>
                  <a:pt x="1275093" y="2044640"/>
                </a:lnTo>
                <a:lnTo>
                  <a:pt x="1293757" y="2038686"/>
                </a:lnTo>
                <a:lnTo>
                  <a:pt x="1311627" y="2032335"/>
                </a:lnTo>
                <a:lnTo>
                  <a:pt x="1329496" y="2025189"/>
                </a:lnTo>
                <a:lnTo>
                  <a:pt x="1347366" y="2018044"/>
                </a:lnTo>
                <a:lnTo>
                  <a:pt x="1364441" y="2010502"/>
                </a:lnTo>
                <a:lnTo>
                  <a:pt x="1381914" y="2002563"/>
                </a:lnTo>
                <a:lnTo>
                  <a:pt x="1398592" y="1994227"/>
                </a:lnTo>
                <a:lnTo>
                  <a:pt x="1415667" y="1985097"/>
                </a:lnTo>
                <a:lnTo>
                  <a:pt x="1431949" y="1975968"/>
                </a:lnTo>
                <a:lnTo>
                  <a:pt x="1447833" y="1966044"/>
                </a:lnTo>
                <a:lnTo>
                  <a:pt x="1464114" y="1956517"/>
                </a:lnTo>
                <a:lnTo>
                  <a:pt x="1479998" y="1945799"/>
                </a:lnTo>
                <a:lnTo>
                  <a:pt x="1495088" y="1935479"/>
                </a:lnTo>
                <a:lnTo>
                  <a:pt x="1510575" y="1923967"/>
                </a:lnTo>
                <a:lnTo>
                  <a:pt x="1525665" y="1912852"/>
                </a:lnTo>
                <a:lnTo>
                  <a:pt x="1539960" y="1900944"/>
                </a:lnTo>
                <a:lnTo>
                  <a:pt x="1554256" y="1889035"/>
                </a:lnTo>
                <a:lnTo>
                  <a:pt x="1568551" y="1876333"/>
                </a:lnTo>
                <a:lnTo>
                  <a:pt x="1582053" y="1863631"/>
                </a:lnTo>
                <a:lnTo>
                  <a:pt x="1595555" y="1850531"/>
                </a:lnTo>
                <a:lnTo>
                  <a:pt x="1608659" y="1837035"/>
                </a:lnTo>
                <a:lnTo>
                  <a:pt x="1621763" y="1823142"/>
                </a:lnTo>
                <a:lnTo>
                  <a:pt x="1634073" y="1809248"/>
                </a:lnTo>
                <a:lnTo>
                  <a:pt x="1646383" y="1794958"/>
                </a:lnTo>
                <a:lnTo>
                  <a:pt x="1657899" y="1780271"/>
                </a:lnTo>
                <a:lnTo>
                  <a:pt x="1669415" y="1765584"/>
                </a:lnTo>
                <a:lnTo>
                  <a:pt x="1680534" y="1750500"/>
                </a:lnTo>
                <a:lnTo>
                  <a:pt x="1691256" y="1734622"/>
                </a:lnTo>
                <a:lnTo>
                  <a:pt x="1701581" y="1719140"/>
                </a:lnTo>
                <a:lnTo>
                  <a:pt x="1711508" y="1703262"/>
                </a:lnTo>
                <a:lnTo>
                  <a:pt x="1721436" y="1686591"/>
                </a:lnTo>
                <a:lnTo>
                  <a:pt x="1730569" y="1670316"/>
                </a:lnTo>
                <a:lnTo>
                  <a:pt x="1739305" y="1653247"/>
                </a:lnTo>
                <a:lnTo>
                  <a:pt x="1748041" y="1636575"/>
                </a:lnTo>
                <a:lnTo>
                  <a:pt x="1755983" y="1619109"/>
                </a:lnTo>
                <a:lnTo>
                  <a:pt x="1763529" y="1602040"/>
                </a:lnTo>
                <a:lnTo>
                  <a:pt x="1770676" y="1584177"/>
                </a:lnTo>
                <a:lnTo>
                  <a:pt x="1777427" y="1566314"/>
                </a:lnTo>
                <a:lnTo>
                  <a:pt x="1783781" y="1548452"/>
                </a:lnTo>
                <a:lnTo>
                  <a:pt x="1789737" y="1530192"/>
                </a:lnTo>
                <a:lnTo>
                  <a:pt x="1795694" y="1511535"/>
                </a:lnTo>
                <a:lnTo>
                  <a:pt x="1800459" y="1493275"/>
                </a:lnTo>
                <a:lnTo>
                  <a:pt x="1804827" y="1474222"/>
                </a:lnTo>
                <a:lnTo>
                  <a:pt x="1809195" y="1455168"/>
                </a:lnTo>
                <a:lnTo>
                  <a:pt x="1812769" y="1436114"/>
                </a:lnTo>
                <a:lnTo>
                  <a:pt x="1816343" y="1416664"/>
                </a:lnTo>
                <a:lnTo>
                  <a:pt x="1818726" y="1397213"/>
                </a:lnTo>
                <a:lnTo>
                  <a:pt x="1820711" y="1377763"/>
                </a:lnTo>
                <a:lnTo>
                  <a:pt x="1823094" y="1357915"/>
                </a:lnTo>
                <a:lnTo>
                  <a:pt x="1824285" y="1338067"/>
                </a:lnTo>
                <a:lnTo>
                  <a:pt x="1824682" y="1318220"/>
                </a:lnTo>
                <a:lnTo>
                  <a:pt x="1825079" y="1297975"/>
                </a:lnTo>
                <a:lnTo>
                  <a:pt x="1824682" y="1277731"/>
                </a:lnTo>
                <a:lnTo>
                  <a:pt x="1824285" y="1257883"/>
                </a:lnTo>
                <a:lnTo>
                  <a:pt x="1823094" y="1237639"/>
                </a:lnTo>
                <a:lnTo>
                  <a:pt x="1820711" y="1218188"/>
                </a:lnTo>
                <a:lnTo>
                  <a:pt x="1818726" y="1198341"/>
                </a:lnTo>
                <a:lnTo>
                  <a:pt x="1816343" y="1178890"/>
                </a:lnTo>
                <a:lnTo>
                  <a:pt x="1812769" y="1159440"/>
                </a:lnTo>
                <a:lnTo>
                  <a:pt x="1809195" y="1140783"/>
                </a:lnTo>
                <a:lnTo>
                  <a:pt x="1804827" y="1121729"/>
                </a:lnTo>
                <a:lnTo>
                  <a:pt x="1800459" y="1102676"/>
                </a:lnTo>
                <a:lnTo>
                  <a:pt x="1795694" y="1084019"/>
                </a:lnTo>
                <a:lnTo>
                  <a:pt x="1789737" y="1065362"/>
                </a:lnTo>
                <a:lnTo>
                  <a:pt x="1783781" y="1047500"/>
                </a:lnTo>
                <a:lnTo>
                  <a:pt x="1777427" y="1029240"/>
                </a:lnTo>
                <a:lnTo>
                  <a:pt x="1770676" y="1011377"/>
                </a:lnTo>
                <a:lnTo>
                  <a:pt x="1763529" y="993911"/>
                </a:lnTo>
                <a:lnTo>
                  <a:pt x="1755983" y="976048"/>
                </a:lnTo>
                <a:lnTo>
                  <a:pt x="1748041" y="959377"/>
                </a:lnTo>
                <a:lnTo>
                  <a:pt x="1739305" y="941911"/>
                </a:lnTo>
                <a:lnTo>
                  <a:pt x="1730569" y="925636"/>
                </a:lnTo>
                <a:lnTo>
                  <a:pt x="1721436" y="908964"/>
                </a:lnTo>
                <a:lnTo>
                  <a:pt x="1711508" y="892689"/>
                </a:lnTo>
                <a:lnTo>
                  <a:pt x="1701581" y="876811"/>
                </a:lnTo>
                <a:lnTo>
                  <a:pt x="1691256" y="860933"/>
                </a:lnTo>
                <a:lnTo>
                  <a:pt x="1680534" y="845452"/>
                </a:lnTo>
                <a:lnTo>
                  <a:pt x="1669415" y="830368"/>
                </a:lnTo>
                <a:lnTo>
                  <a:pt x="1657899" y="815680"/>
                </a:lnTo>
                <a:lnTo>
                  <a:pt x="1646383" y="800596"/>
                </a:lnTo>
                <a:lnTo>
                  <a:pt x="1634073" y="786306"/>
                </a:lnTo>
                <a:lnTo>
                  <a:pt x="1621763" y="772413"/>
                </a:lnTo>
                <a:lnTo>
                  <a:pt x="1608659" y="758520"/>
                </a:lnTo>
                <a:lnTo>
                  <a:pt x="1595555" y="745023"/>
                </a:lnTo>
                <a:lnTo>
                  <a:pt x="1582053" y="731924"/>
                </a:lnTo>
                <a:lnTo>
                  <a:pt x="1568551" y="719221"/>
                </a:lnTo>
                <a:lnTo>
                  <a:pt x="1554256" y="706519"/>
                </a:lnTo>
                <a:lnTo>
                  <a:pt x="1539960" y="694610"/>
                </a:lnTo>
                <a:lnTo>
                  <a:pt x="1525665" y="682702"/>
                </a:lnTo>
                <a:lnTo>
                  <a:pt x="1510575" y="671190"/>
                </a:lnTo>
                <a:lnTo>
                  <a:pt x="1495088" y="660473"/>
                </a:lnTo>
                <a:lnTo>
                  <a:pt x="1479998" y="649755"/>
                </a:lnTo>
                <a:lnTo>
                  <a:pt x="1464114" y="639037"/>
                </a:lnTo>
                <a:lnTo>
                  <a:pt x="1447833" y="629114"/>
                </a:lnTo>
                <a:lnTo>
                  <a:pt x="1431949" y="619587"/>
                </a:lnTo>
                <a:lnTo>
                  <a:pt x="1415667" y="610457"/>
                </a:lnTo>
                <a:lnTo>
                  <a:pt x="1398592" y="601724"/>
                </a:lnTo>
                <a:lnTo>
                  <a:pt x="1381914" y="593388"/>
                </a:lnTo>
                <a:lnTo>
                  <a:pt x="1364441" y="585449"/>
                </a:lnTo>
                <a:lnTo>
                  <a:pt x="1347366" y="577113"/>
                </a:lnTo>
                <a:lnTo>
                  <a:pt x="1329496" y="569968"/>
                </a:lnTo>
                <a:lnTo>
                  <a:pt x="1311627" y="563220"/>
                </a:lnTo>
                <a:lnTo>
                  <a:pt x="1293757" y="556869"/>
                </a:lnTo>
                <a:lnTo>
                  <a:pt x="1275093" y="550914"/>
                </a:lnTo>
                <a:lnTo>
                  <a:pt x="1256827" y="545754"/>
                </a:lnTo>
                <a:lnTo>
                  <a:pt x="1237766" y="540594"/>
                </a:lnTo>
                <a:lnTo>
                  <a:pt x="1219499" y="535830"/>
                </a:lnTo>
                <a:lnTo>
                  <a:pt x="1200438" y="531861"/>
                </a:lnTo>
                <a:lnTo>
                  <a:pt x="1180980" y="527891"/>
                </a:lnTo>
                <a:lnTo>
                  <a:pt x="1161919" y="525113"/>
                </a:lnTo>
                <a:lnTo>
                  <a:pt x="1142064" y="521937"/>
                </a:lnTo>
                <a:lnTo>
                  <a:pt x="1122606" y="519952"/>
                </a:lnTo>
                <a:lnTo>
                  <a:pt x="1103148" y="518364"/>
                </a:lnTo>
                <a:lnTo>
                  <a:pt x="1083293" y="516777"/>
                </a:lnTo>
                <a:lnTo>
                  <a:pt x="1063041" y="515983"/>
                </a:lnTo>
                <a:lnTo>
                  <a:pt x="1043186" y="515586"/>
                </a:lnTo>
                <a:close/>
                <a:moveTo>
                  <a:pt x="803734" y="280988"/>
                </a:moveTo>
                <a:lnTo>
                  <a:pt x="862902" y="391340"/>
                </a:lnTo>
                <a:lnTo>
                  <a:pt x="884743" y="387371"/>
                </a:lnTo>
                <a:lnTo>
                  <a:pt x="906980" y="383798"/>
                </a:lnTo>
                <a:lnTo>
                  <a:pt x="929218" y="380622"/>
                </a:lnTo>
                <a:lnTo>
                  <a:pt x="951456" y="378241"/>
                </a:lnTo>
                <a:lnTo>
                  <a:pt x="974488" y="376256"/>
                </a:lnTo>
                <a:lnTo>
                  <a:pt x="997122" y="374668"/>
                </a:lnTo>
                <a:lnTo>
                  <a:pt x="1019757" y="373874"/>
                </a:lnTo>
                <a:lnTo>
                  <a:pt x="1043186" y="373477"/>
                </a:lnTo>
                <a:lnTo>
                  <a:pt x="1059865" y="373874"/>
                </a:lnTo>
                <a:lnTo>
                  <a:pt x="1076940" y="374271"/>
                </a:lnTo>
                <a:lnTo>
                  <a:pt x="1093618" y="375462"/>
                </a:lnTo>
                <a:lnTo>
                  <a:pt x="1110693" y="376256"/>
                </a:lnTo>
                <a:lnTo>
                  <a:pt x="1127372" y="377844"/>
                </a:lnTo>
                <a:lnTo>
                  <a:pt x="1144050" y="379432"/>
                </a:lnTo>
                <a:lnTo>
                  <a:pt x="1160331" y="381019"/>
                </a:lnTo>
                <a:lnTo>
                  <a:pt x="1176612" y="383798"/>
                </a:lnTo>
                <a:lnTo>
                  <a:pt x="1193291" y="386180"/>
                </a:lnTo>
                <a:lnTo>
                  <a:pt x="1209572" y="388958"/>
                </a:lnTo>
                <a:lnTo>
                  <a:pt x="1225853" y="392134"/>
                </a:lnTo>
                <a:lnTo>
                  <a:pt x="1241737" y="395310"/>
                </a:lnTo>
                <a:lnTo>
                  <a:pt x="1257621" y="399279"/>
                </a:lnTo>
                <a:lnTo>
                  <a:pt x="1273505" y="403249"/>
                </a:lnTo>
                <a:lnTo>
                  <a:pt x="1289389" y="407218"/>
                </a:lnTo>
                <a:lnTo>
                  <a:pt x="1304876" y="411982"/>
                </a:lnTo>
                <a:lnTo>
                  <a:pt x="1370398" y="304805"/>
                </a:lnTo>
                <a:lnTo>
                  <a:pt x="1611439" y="417142"/>
                </a:lnTo>
                <a:lnTo>
                  <a:pt x="1570140" y="539800"/>
                </a:lnTo>
                <a:lnTo>
                  <a:pt x="1592775" y="555678"/>
                </a:lnTo>
                <a:lnTo>
                  <a:pt x="1614615" y="572747"/>
                </a:lnTo>
                <a:lnTo>
                  <a:pt x="1636059" y="589815"/>
                </a:lnTo>
                <a:lnTo>
                  <a:pt x="1656708" y="608075"/>
                </a:lnTo>
                <a:lnTo>
                  <a:pt x="1676960" y="626732"/>
                </a:lnTo>
                <a:lnTo>
                  <a:pt x="1696815" y="645389"/>
                </a:lnTo>
                <a:lnTo>
                  <a:pt x="1715876" y="665236"/>
                </a:lnTo>
                <a:lnTo>
                  <a:pt x="1734540" y="685481"/>
                </a:lnTo>
                <a:lnTo>
                  <a:pt x="1752410" y="706519"/>
                </a:lnTo>
                <a:lnTo>
                  <a:pt x="1769882" y="728351"/>
                </a:lnTo>
                <a:lnTo>
                  <a:pt x="1786560" y="750184"/>
                </a:lnTo>
                <a:lnTo>
                  <a:pt x="1802841" y="772413"/>
                </a:lnTo>
                <a:lnTo>
                  <a:pt x="1818329" y="795436"/>
                </a:lnTo>
                <a:lnTo>
                  <a:pt x="1832624" y="818856"/>
                </a:lnTo>
                <a:lnTo>
                  <a:pt x="1846920" y="842673"/>
                </a:lnTo>
                <a:lnTo>
                  <a:pt x="1860024" y="866887"/>
                </a:lnTo>
                <a:lnTo>
                  <a:pt x="1994642" y="834337"/>
                </a:lnTo>
                <a:lnTo>
                  <a:pt x="2085975" y="1084019"/>
                </a:lnTo>
                <a:lnTo>
                  <a:pt x="1954931" y="1149516"/>
                </a:lnTo>
                <a:lnTo>
                  <a:pt x="1958108" y="1167776"/>
                </a:lnTo>
                <a:lnTo>
                  <a:pt x="1960491" y="1185638"/>
                </a:lnTo>
                <a:lnTo>
                  <a:pt x="1962476" y="1204295"/>
                </a:lnTo>
                <a:lnTo>
                  <a:pt x="1964462" y="1222952"/>
                </a:lnTo>
                <a:lnTo>
                  <a:pt x="1965653" y="1241212"/>
                </a:lnTo>
                <a:lnTo>
                  <a:pt x="1966447" y="1259868"/>
                </a:lnTo>
                <a:lnTo>
                  <a:pt x="1967242" y="1278922"/>
                </a:lnTo>
                <a:lnTo>
                  <a:pt x="1967242" y="1297975"/>
                </a:lnTo>
                <a:lnTo>
                  <a:pt x="1967242" y="1315441"/>
                </a:lnTo>
                <a:lnTo>
                  <a:pt x="1966845" y="1332907"/>
                </a:lnTo>
                <a:lnTo>
                  <a:pt x="1966050" y="1349976"/>
                </a:lnTo>
                <a:lnTo>
                  <a:pt x="1964859" y="1367839"/>
                </a:lnTo>
                <a:lnTo>
                  <a:pt x="1962873" y="1385305"/>
                </a:lnTo>
                <a:lnTo>
                  <a:pt x="1961285" y="1401977"/>
                </a:lnTo>
                <a:lnTo>
                  <a:pt x="1959300" y="1419442"/>
                </a:lnTo>
                <a:lnTo>
                  <a:pt x="1957314" y="1436114"/>
                </a:lnTo>
                <a:lnTo>
                  <a:pt x="1954137" y="1453183"/>
                </a:lnTo>
                <a:lnTo>
                  <a:pt x="1951357" y="1469855"/>
                </a:lnTo>
                <a:lnTo>
                  <a:pt x="1947784" y="1486527"/>
                </a:lnTo>
                <a:lnTo>
                  <a:pt x="1944210" y="1503199"/>
                </a:lnTo>
                <a:lnTo>
                  <a:pt x="1940239" y="1519871"/>
                </a:lnTo>
                <a:lnTo>
                  <a:pt x="1935871" y="1535749"/>
                </a:lnTo>
                <a:lnTo>
                  <a:pt x="1931899" y="1552024"/>
                </a:lnTo>
                <a:lnTo>
                  <a:pt x="1926737" y="1568299"/>
                </a:lnTo>
                <a:lnTo>
                  <a:pt x="2061355" y="1650468"/>
                </a:lnTo>
                <a:lnTo>
                  <a:pt x="1949372" y="1891020"/>
                </a:lnTo>
                <a:lnTo>
                  <a:pt x="1791723" y="1838623"/>
                </a:lnTo>
                <a:lnTo>
                  <a:pt x="1776633" y="1859264"/>
                </a:lnTo>
                <a:lnTo>
                  <a:pt x="1761146" y="1879112"/>
                </a:lnTo>
                <a:lnTo>
                  <a:pt x="1744468" y="1898165"/>
                </a:lnTo>
                <a:lnTo>
                  <a:pt x="1728186" y="1917219"/>
                </a:lnTo>
                <a:lnTo>
                  <a:pt x="1710714" y="1935876"/>
                </a:lnTo>
                <a:lnTo>
                  <a:pt x="1693241" y="1954135"/>
                </a:lnTo>
                <a:lnTo>
                  <a:pt x="1674975" y="1971204"/>
                </a:lnTo>
                <a:lnTo>
                  <a:pt x="1655914" y="1988670"/>
                </a:lnTo>
                <a:lnTo>
                  <a:pt x="1636853" y="2004945"/>
                </a:lnTo>
                <a:lnTo>
                  <a:pt x="1616998" y="2021220"/>
                </a:lnTo>
                <a:lnTo>
                  <a:pt x="1597143" y="2036701"/>
                </a:lnTo>
                <a:lnTo>
                  <a:pt x="1576494" y="2051388"/>
                </a:lnTo>
                <a:lnTo>
                  <a:pt x="1555844" y="2066075"/>
                </a:lnTo>
                <a:lnTo>
                  <a:pt x="1534401" y="2079572"/>
                </a:lnTo>
                <a:lnTo>
                  <a:pt x="1512957" y="2093068"/>
                </a:lnTo>
                <a:lnTo>
                  <a:pt x="1491117" y="2105770"/>
                </a:lnTo>
                <a:lnTo>
                  <a:pt x="1531621" y="2274474"/>
                </a:lnTo>
                <a:lnTo>
                  <a:pt x="1281844" y="2365376"/>
                </a:lnTo>
                <a:lnTo>
                  <a:pt x="1202821" y="2207787"/>
                </a:lnTo>
                <a:lnTo>
                  <a:pt x="1183363" y="2210962"/>
                </a:lnTo>
                <a:lnTo>
                  <a:pt x="1163508" y="2213741"/>
                </a:lnTo>
                <a:lnTo>
                  <a:pt x="1144050" y="2216123"/>
                </a:lnTo>
                <a:lnTo>
                  <a:pt x="1124195" y="2218504"/>
                </a:lnTo>
                <a:lnTo>
                  <a:pt x="1103943" y="2219695"/>
                </a:lnTo>
                <a:lnTo>
                  <a:pt x="1083690" y="2220886"/>
                </a:lnTo>
                <a:lnTo>
                  <a:pt x="1063438" y="2221680"/>
                </a:lnTo>
                <a:lnTo>
                  <a:pt x="1043186" y="2221680"/>
                </a:lnTo>
                <a:lnTo>
                  <a:pt x="1013007" y="2221283"/>
                </a:lnTo>
                <a:lnTo>
                  <a:pt x="983224" y="2220092"/>
                </a:lnTo>
                <a:lnTo>
                  <a:pt x="954235" y="2217711"/>
                </a:lnTo>
                <a:lnTo>
                  <a:pt x="924850" y="2214535"/>
                </a:lnTo>
                <a:lnTo>
                  <a:pt x="895862" y="2210565"/>
                </a:lnTo>
                <a:lnTo>
                  <a:pt x="867270" y="2205405"/>
                </a:lnTo>
                <a:lnTo>
                  <a:pt x="839076" y="2199451"/>
                </a:lnTo>
                <a:lnTo>
                  <a:pt x="810882" y="2192703"/>
                </a:lnTo>
                <a:lnTo>
                  <a:pt x="715180" y="2341162"/>
                </a:lnTo>
                <a:lnTo>
                  <a:pt x="474536" y="2229222"/>
                </a:lnTo>
                <a:lnTo>
                  <a:pt x="524968" y="2062900"/>
                </a:lnTo>
                <a:lnTo>
                  <a:pt x="504716" y="2049006"/>
                </a:lnTo>
                <a:lnTo>
                  <a:pt x="484464" y="2033525"/>
                </a:lnTo>
                <a:lnTo>
                  <a:pt x="465006" y="2018441"/>
                </a:lnTo>
                <a:lnTo>
                  <a:pt x="445945" y="2002960"/>
                </a:lnTo>
                <a:lnTo>
                  <a:pt x="427281" y="1986288"/>
                </a:lnTo>
                <a:lnTo>
                  <a:pt x="408617" y="1969616"/>
                </a:lnTo>
                <a:lnTo>
                  <a:pt x="390748" y="1952151"/>
                </a:lnTo>
                <a:lnTo>
                  <a:pt x="373672" y="1934685"/>
                </a:lnTo>
                <a:lnTo>
                  <a:pt x="356597" y="1916028"/>
                </a:lnTo>
                <a:lnTo>
                  <a:pt x="340316" y="1897371"/>
                </a:lnTo>
                <a:lnTo>
                  <a:pt x="324432" y="1878715"/>
                </a:lnTo>
                <a:lnTo>
                  <a:pt x="308548" y="1858867"/>
                </a:lnTo>
                <a:lnTo>
                  <a:pt x="293855" y="1839020"/>
                </a:lnTo>
                <a:lnTo>
                  <a:pt x="279559" y="1818775"/>
                </a:lnTo>
                <a:lnTo>
                  <a:pt x="265661" y="1797737"/>
                </a:lnTo>
                <a:lnTo>
                  <a:pt x="252556" y="1776301"/>
                </a:lnTo>
                <a:lnTo>
                  <a:pt x="91333" y="1811630"/>
                </a:lnTo>
                <a:lnTo>
                  <a:pt x="0" y="1562345"/>
                </a:lnTo>
                <a:lnTo>
                  <a:pt x="138191" y="1488512"/>
                </a:lnTo>
                <a:lnTo>
                  <a:pt x="133426" y="1465092"/>
                </a:lnTo>
                <a:lnTo>
                  <a:pt x="129852" y="1441672"/>
                </a:lnTo>
                <a:lnTo>
                  <a:pt x="126278" y="1418251"/>
                </a:lnTo>
                <a:lnTo>
                  <a:pt x="123498" y="1394434"/>
                </a:lnTo>
                <a:lnTo>
                  <a:pt x="121513" y="1370220"/>
                </a:lnTo>
                <a:lnTo>
                  <a:pt x="119527" y="1346403"/>
                </a:lnTo>
                <a:lnTo>
                  <a:pt x="118733" y="1322189"/>
                </a:lnTo>
                <a:lnTo>
                  <a:pt x="118336" y="1297975"/>
                </a:lnTo>
                <a:lnTo>
                  <a:pt x="118733" y="1269395"/>
                </a:lnTo>
                <a:lnTo>
                  <a:pt x="119924" y="1240418"/>
                </a:lnTo>
                <a:lnTo>
                  <a:pt x="122704" y="1211837"/>
                </a:lnTo>
                <a:lnTo>
                  <a:pt x="125484" y="1184051"/>
                </a:lnTo>
                <a:lnTo>
                  <a:pt x="129455" y="1155867"/>
                </a:lnTo>
                <a:lnTo>
                  <a:pt x="134220" y="1128478"/>
                </a:lnTo>
                <a:lnTo>
                  <a:pt x="139780" y="1101088"/>
                </a:lnTo>
                <a:lnTo>
                  <a:pt x="146133" y="1074095"/>
                </a:lnTo>
                <a:lnTo>
                  <a:pt x="24223" y="995896"/>
                </a:lnTo>
                <a:lnTo>
                  <a:pt x="136603" y="755344"/>
                </a:lnTo>
                <a:lnTo>
                  <a:pt x="268043" y="794642"/>
                </a:lnTo>
                <a:lnTo>
                  <a:pt x="283530" y="772016"/>
                </a:lnTo>
                <a:lnTo>
                  <a:pt x="299017" y="750184"/>
                </a:lnTo>
                <a:lnTo>
                  <a:pt x="315696" y="728351"/>
                </a:lnTo>
                <a:lnTo>
                  <a:pt x="332771" y="707313"/>
                </a:lnTo>
                <a:lnTo>
                  <a:pt x="350243" y="686274"/>
                </a:lnTo>
                <a:lnTo>
                  <a:pt x="368907" y="666824"/>
                </a:lnTo>
                <a:lnTo>
                  <a:pt x="387571" y="646976"/>
                </a:lnTo>
                <a:lnTo>
                  <a:pt x="407426" y="627923"/>
                </a:lnTo>
                <a:lnTo>
                  <a:pt x="427281" y="609266"/>
                </a:lnTo>
                <a:lnTo>
                  <a:pt x="447930" y="591403"/>
                </a:lnTo>
                <a:lnTo>
                  <a:pt x="468977" y="574334"/>
                </a:lnTo>
                <a:lnTo>
                  <a:pt x="490420" y="557662"/>
                </a:lnTo>
                <a:lnTo>
                  <a:pt x="512261" y="541784"/>
                </a:lnTo>
                <a:lnTo>
                  <a:pt x="535293" y="526303"/>
                </a:lnTo>
                <a:lnTo>
                  <a:pt x="557928" y="511616"/>
                </a:lnTo>
                <a:lnTo>
                  <a:pt x="581754" y="497723"/>
                </a:lnTo>
                <a:lnTo>
                  <a:pt x="554354" y="371890"/>
                </a:lnTo>
                <a:lnTo>
                  <a:pt x="803734" y="280988"/>
                </a:lnTo>
                <a:close/>
                <a:moveTo>
                  <a:pt x="2013752" y="186531"/>
                </a:moveTo>
                <a:lnTo>
                  <a:pt x="2001871" y="186928"/>
                </a:lnTo>
                <a:lnTo>
                  <a:pt x="1989594" y="188119"/>
                </a:lnTo>
                <a:lnTo>
                  <a:pt x="1978109" y="190103"/>
                </a:lnTo>
                <a:lnTo>
                  <a:pt x="1966624" y="192881"/>
                </a:lnTo>
                <a:lnTo>
                  <a:pt x="1955139" y="196453"/>
                </a:lnTo>
                <a:lnTo>
                  <a:pt x="1944050" y="200819"/>
                </a:lnTo>
                <a:lnTo>
                  <a:pt x="1932962" y="205978"/>
                </a:lnTo>
                <a:lnTo>
                  <a:pt x="1922269" y="211534"/>
                </a:lnTo>
                <a:lnTo>
                  <a:pt x="1914348" y="216297"/>
                </a:lnTo>
                <a:lnTo>
                  <a:pt x="1906823" y="221853"/>
                </a:lnTo>
                <a:lnTo>
                  <a:pt x="1899695" y="227409"/>
                </a:lnTo>
                <a:lnTo>
                  <a:pt x="1892962" y="233363"/>
                </a:lnTo>
                <a:lnTo>
                  <a:pt x="1886230" y="239713"/>
                </a:lnTo>
                <a:lnTo>
                  <a:pt x="1880289" y="246063"/>
                </a:lnTo>
                <a:lnTo>
                  <a:pt x="1874349" y="252809"/>
                </a:lnTo>
                <a:lnTo>
                  <a:pt x="1869200" y="259953"/>
                </a:lnTo>
                <a:lnTo>
                  <a:pt x="1864052" y="267097"/>
                </a:lnTo>
                <a:lnTo>
                  <a:pt x="1859300" y="274241"/>
                </a:lnTo>
                <a:lnTo>
                  <a:pt x="1855339" y="281781"/>
                </a:lnTo>
                <a:lnTo>
                  <a:pt x="1850983" y="289719"/>
                </a:lnTo>
                <a:lnTo>
                  <a:pt x="1847419" y="297656"/>
                </a:lnTo>
                <a:lnTo>
                  <a:pt x="1844646" y="305594"/>
                </a:lnTo>
                <a:lnTo>
                  <a:pt x="1841874" y="313928"/>
                </a:lnTo>
                <a:lnTo>
                  <a:pt x="1839102" y="322263"/>
                </a:lnTo>
                <a:lnTo>
                  <a:pt x="1837518" y="330597"/>
                </a:lnTo>
                <a:lnTo>
                  <a:pt x="1835934" y="339328"/>
                </a:lnTo>
                <a:lnTo>
                  <a:pt x="1834350" y="348059"/>
                </a:lnTo>
                <a:lnTo>
                  <a:pt x="1833557" y="356791"/>
                </a:lnTo>
                <a:lnTo>
                  <a:pt x="1833557" y="365125"/>
                </a:lnTo>
                <a:lnTo>
                  <a:pt x="1833557" y="373856"/>
                </a:lnTo>
                <a:lnTo>
                  <a:pt x="1833953" y="382984"/>
                </a:lnTo>
                <a:lnTo>
                  <a:pt x="1835142" y="391716"/>
                </a:lnTo>
                <a:lnTo>
                  <a:pt x="1836726" y="400050"/>
                </a:lnTo>
                <a:lnTo>
                  <a:pt x="1838310" y="409178"/>
                </a:lnTo>
                <a:lnTo>
                  <a:pt x="1840290" y="417513"/>
                </a:lnTo>
                <a:lnTo>
                  <a:pt x="1843458" y="426244"/>
                </a:lnTo>
                <a:lnTo>
                  <a:pt x="1846230" y="434578"/>
                </a:lnTo>
                <a:lnTo>
                  <a:pt x="1850191" y="443310"/>
                </a:lnTo>
                <a:lnTo>
                  <a:pt x="1853755" y="451247"/>
                </a:lnTo>
                <a:lnTo>
                  <a:pt x="1858507" y="459581"/>
                </a:lnTo>
                <a:lnTo>
                  <a:pt x="1864844" y="469503"/>
                </a:lnTo>
                <a:lnTo>
                  <a:pt x="1871973" y="479028"/>
                </a:lnTo>
                <a:lnTo>
                  <a:pt x="1879497" y="488156"/>
                </a:lnTo>
                <a:lnTo>
                  <a:pt x="1887418" y="496888"/>
                </a:lnTo>
                <a:lnTo>
                  <a:pt x="1896527" y="504428"/>
                </a:lnTo>
                <a:lnTo>
                  <a:pt x="1905239" y="511969"/>
                </a:lnTo>
                <a:lnTo>
                  <a:pt x="1914744" y="518716"/>
                </a:lnTo>
                <a:lnTo>
                  <a:pt x="1924645" y="524669"/>
                </a:lnTo>
                <a:lnTo>
                  <a:pt x="1934942" y="529828"/>
                </a:lnTo>
                <a:lnTo>
                  <a:pt x="1945635" y="534988"/>
                </a:lnTo>
                <a:lnTo>
                  <a:pt x="1956723" y="538956"/>
                </a:lnTo>
                <a:lnTo>
                  <a:pt x="1967812" y="542131"/>
                </a:lnTo>
                <a:lnTo>
                  <a:pt x="1979297" y="545306"/>
                </a:lnTo>
                <a:lnTo>
                  <a:pt x="1990782" y="546894"/>
                </a:lnTo>
                <a:lnTo>
                  <a:pt x="2002267" y="548085"/>
                </a:lnTo>
                <a:lnTo>
                  <a:pt x="2014544" y="548481"/>
                </a:lnTo>
                <a:lnTo>
                  <a:pt x="2026425" y="548085"/>
                </a:lnTo>
                <a:lnTo>
                  <a:pt x="2038306" y="546894"/>
                </a:lnTo>
                <a:lnTo>
                  <a:pt x="2049791" y="544910"/>
                </a:lnTo>
                <a:lnTo>
                  <a:pt x="2061672" y="542131"/>
                </a:lnTo>
                <a:lnTo>
                  <a:pt x="2073157" y="538560"/>
                </a:lnTo>
                <a:lnTo>
                  <a:pt x="2084246" y="534194"/>
                </a:lnTo>
                <a:lnTo>
                  <a:pt x="2095335" y="529035"/>
                </a:lnTo>
                <a:lnTo>
                  <a:pt x="2106028" y="523081"/>
                </a:lnTo>
                <a:lnTo>
                  <a:pt x="2113552" y="518716"/>
                </a:lnTo>
                <a:lnTo>
                  <a:pt x="2121077" y="513556"/>
                </a:lnTo>
                <a:lnTo>
                  <a:pt x="2128206" y="508000"/>
                </a:lnTo>
                <a:lnTo>
                  <a:pt x="2134938" y="502047"/>
                </a:lnTo>
                <a:lnTo>
                  <a:pt x="2141275" y="496491"/>
                </a:lnTo>
                <a:lnTo>
                  <a:pt x="2147215" y="490141"/>
                </a:lnTo>
                <a:lnTo>
                  <a:pt x="2153156" y="483394"/>
                </a:lnTo>
                <a:lnTo>
                  <a:pt x="2158304" y="476647"/>
                </a:lnTo>
                <a:lnTo>
                  <a:pt x="2163452" y="469503"/>
                </a:lnTo>
                <a:lnTo>
                  <a:pt x="2168601" y="461566"/>
                </a:lnTo>
                <a:lnTo>
                  <a:pt x="2172957" y="454025"/>
                </a:lnTo>
                <a:lnTo>
                  <a:pt x="2176917" y="446485"/>
                </a:lnTo>
                <a:lnTo>
                  <a:pt x="2180482" y="438150"/>
                </a:lnTo>
                <a:lnTo>
                  <a:pt x="2183650" y="430213"/>
                </a:lnTo>
                <a:lnTo>
                  <a:pt x="2186818" y="421481"/>
                </a:lnTo>
                <a:lnTo>
                  <a:pt x="2189195" y="412750"/>
                </a:lnTo>
                <a:lnTo>
                  <a:pt x="2191175" y="404019"/>
                </a:lnTo>
                <a:lnTo>
                  <a:pt x="2192363" y="395288"/>
                </a:lnTo>
                <a:lnTo>
                  <a:pt x="2193947" y="386159"/>
                </a:lnTo>
                <a:lnTo>
                  <a:pt x="2194739" y="377428"/>
                </a:lnTo>
                <a:lnTo>
                  <a:pt x="2194739" y="368697"/>
                </a:lnTo>
                <a:lnTo>
                  <a:pt x="2194739" y="359569"/>
                </a:lnTo>
                <a:lnTo>
                  <a:pt x="2194343" y="351234"/>
                </a:lnTo>
                <a:lnTo>
                  <a:pt x="2192759" y="342503"/>
                </a:lnTo>
                <a:lnTo>
                  <a:pt x="2191571" y="333375"/>
                </a:lnTo>
                <a:lnTo>
                  <a:pt x="2189591" y="325041"/>
                </a:lnTo>
                <a:lnTo>
                  <a:pt x="2187610" y="316706"/>
                </a:lnTo>
                <a:lnTo>
                  <a:pt x="2184838" y="308372"/>
                </a:lnTo>
                <a:lnTo>
                  <a:pt x="2181670" y="299641"/>
                </a:lnTo>
                <a:lnTo>
                  <a:pt x="2178106" y="291703"/>
                </a:lnTo>
                <a:lnTo>
                  <a:pt x="2174145" y="283766"/>
                </a:lnTo>
                <a:lnTo>
                  <a:pt x="2169789" y="275828"/>
                </a:lnTo>
                <a:lnTo>
                  <a:pt x="2163452" y="265509"/>
                </a:lnTo>
                <a:lnTo>
                  <a:pt x="2156324" y="255984"/>
                </a:lnTo>
                <a:lnTo>
                  <a:pt x="2148799" y="247253"/>
                </a:lnTo>
                <a:lnTo>
                  <a:pt x="2140879" y="238522"/>
                </a:lnTo>
                <a:lnTo>
                  <a:pt x="2131770" y="230584"/>
                </a:lnTo>
                <a:lnTo>
                  <a:pt x="2123057" y="223441"/>
                </a:lnTo>
                <a:lnTo>
                  <a:pt x="2113552" y="216694"/>
                </a:lnTo>
                <a:lnTo>
                  <a:pt x="2103255" y="210344"/>
                </a:lnTo>
                <a:lnTo>
                  <a:pt x="2093355" y="204788"/>
                </a:lnTo>
                <a:lnTo>
                  <a:pt x="2082662" y="200422"/>
                </a:lnTo>
                <a:lnTo>
                  <a:pt x="2071969" y="196056"/>
                </a:lnTo>
                <a:lnTo>
                  <a:pt x="2060484" y="192881"/>
                </a:lnTo>
                <a:lnTo>
                  <a:pt x="2048999" y="190103"/>
                </a:lnTo>
                <a:lnTo>
                  <a:pt x="2037118" y="188119"/>
                </a:lnTo>
                <a:lnTo>
                  <a:pt x="2025633" y="186928"/>
                </a:lnTo>
                <a:lnTo>
                  <a:pt x="2013752" y="186531"/>
                </a:lnTo>
                <a:close/>
                <a:moveTo>
                  <a:pt x="2066028" y="0"/>
                </a:moveTo>
                <a:lnTo>
                  <a:pt x="2156324" y="23812"/>
                </a:lnTo>
                <a:lnTo>
                  <a:pt x="2146027" y="100013"/>
                </a:lnTo>
                <a:lnTo>
                  <a:pt x="2140916" y="118533"/>
                </a:lnTo>
                <a:lnTo>
                  <a:pt x="2134542" y="115094"/>
                </a:lnTo>
                <a:lnTo>
                  <a:pt x="2132671" y="114357"/>
                </a:lnTo>
                <a:lnTo>
                  <a:pt x="2132562" y="114300"/>
                </a:lnTo>
                <a:lnTo>
                  <a:pt x="2123453" y="110728"/>
                </a:lnTo>
                <a:lnTo>
                  <a:pt x="2132671" y="114357"/>
                </a:lnTo>
                <a:lnTo>
                  <a:pt x="2140879" y="118666"/>
                </a:lnTo>
                <a:lnTo>
                  <a:pt x="2140916" y="118533"/>
                </a:lnTo>
                <a:lnTo>
                  <a:pt x="2144839" y="120650"/>
                </a:lnTo>
                <a:lnTo>
                  <a:pt x="2153552" y="125413"/>
                </a:lnTo>
                <a:lnTo>
                  <a:pt x="2167413" y="133747"/>
                </a:lnTo>
                <a:lnTo>
                  <a:pt x="2174145" y="138113"/>
                </a:lnTo>
                <a:lnTo>
                  <a:pt x="2180878" y="142875"/>
                </a:lnTo>
                <a:lnTo>
                  <a:pt x="2181274" y="143272"/>
                </a:lnTo>
                <a:lnTo>
                  <a:pt x="2187610" y="148034"/>
                </a:lnTo>
                <a:lnTo>
                  <a:pt x="2193947" y="153194"/>
                </a:lnTo>
                <a:lnTo>
                  <a:pt x="2205432" y="163909"/>
                </a:lnTo>
                <a:lnTo>
                  <a:pt x="2212560" y="170656"/>
                </a:lnTo>
                <a:lnTo>
                  <a:pt x="2221273" y="180181"/>
                </a:lnTo>
                <a:lnTo>
                  <a:pt x="2226433" y="186128"/>
                </a:lnTo>
                <a:lnTo>
                  <a:pt x="2226422" y="186134"/>
                </a:lnTo>
                <a:lnTo>
                  <a:pt x="2229194" y="189309"/>
                </a:lnTo>
                <a:lnTo>
                  <a:pt x="2226433" y="186128"/>
                </a:lnTo>
                <a:lnTo>
                  <a:pt x="2244639" y="175419"/>
                </a:lnTo>
                <a:lnTo>
                  <a:pt x="2315925" y="143669"/>
                </a:lnTo>
                <a:lnTo>
                  <a:pt x="2363053" y="224234"/>
                </a:lnTo>
                <a:lnTo>
                  <a:pt x="2302064" y="270669"/>
                </a:lnTo>
                <a:lnTo>
                  <a:pt x="2280282" y="283369"/>
                </a:lnTo>
                <a:lnTo>
                  <a:pt x="2284242" y="296466"/>
                </a:lnTo>
                <a:lnTo>
                  <a:pt x="2287015" y="309166"/>
                </a:lnTo>
                <a:lnTo>
                  <a:pt x="2289787" y="322263"/>
                </a:lnTo>
                <a:lnTo>
                  <a:pt x="2291371" y="335359"/>
                </a:lnTo>
                <a:lnTo>
                  <a:pt x="2292559" y="348456"/>
                </a:lnTo>
                <a:lnTo>
                  <a:pt x="2293351" y="361553"/>
                </a:lnTo>
                <a:lnTo>
                  <a:pt x="2293351" y="374650"/>
                </a:lnTo>
                <a:lnTo>
                  <a:pt x="2292559" y="387350"/>
                </a:lnTo>
                <a:lnTo>
                  <a:pt x="2318301" y="394097"/>
                </a:lnTo>
                <a:lnTo>
                  <a:pt x="2390775" y="422275"/>
                </a:lnTo>
                <a:lnTo>
                  <a:pt x="2367409" y="512763"/>
                </a:lnTo>
                <a:lnTo>
                  <a:pt x="2291371" y="502047"/>
                </a:lnTo>
                <a:lnTo>
                  <a:pt x="2262857" y="494506"/>
                </a:lnTo>
                <a:lnTo>
                  <a:pt x="2256916" y="506016"/>
                </a:lnTo>
                <a:lnTo>
                  <a:pt x="2250183" y="517128"/>
                </a:lnTo>
                <a:lnTo>
                  <a:pt x="2243451" y="527447"/>
                </a:lnTo>
                <a:lnTo>
                  <a:pt x="2235926" y="537766"/>
                </a:lnTo>
                <a:lnTo>
                  <a:pt x="2228006" y="547688"/>
                </a:lnTo>
                <a:lnTo>
                  <a:pt x="2219293" y="557610"/>
                </a:lnTo>
                <a:lnTo>
                  <a:pt x="2210580" y="566738"/>
                </a:lnTo>
                <a:lnTo>
                  <a:pt x="2201075" y="575469"/>
                </a:lnTo>
                <a:lnTo>
                  <a:pt x="2216125" y="601266"/>
                </a:lnTo>
                <a:lnTo>
                  <a:pt x="2247807" y="671910"/>
                </a:lnTo>
                <a:lnTo>
                  <a:pt x="2167413" y="719932"/>
                </a:lnTo>
                <a:lnTo>
                  <a:pt x="2121077" y="658416"/>
                </a:lnTo>
                <a:lnTo>
                  <a:pt x="2105632" y="632222"/>
                </a:lnTo>
                <a:lnTo>
                  <a:pt x="2110780" y="629841"/>
                </a:lnTo>
                <a:lnTo>
                  <a:pt x="2115929" y="627857"/>
                </a:lnTo>
                <a:lnTo>
                  <a:pt x="2104048" y="632222"/>
                </a:lnTo>
                <a:lnTo>
                  <a:pt x="2092563" y="635794"/>
                </a:lnTo>
                <a:lnTo>
                  <a:pt x="2083058" y="638969"/>
                </a:lnTo>
                <a:lnTo>
                  <a:pt x="2067217" y="642541"/>
                </a:lnTo>
                <a:lnTo>
                  <a:pt x="2059296" y="643732"/>
                </a:lnTo>
                <a:lnTo>
                  <a:pt x="2050583" y="644922"/>
                </a:lnTo>
                <a:lnTo>
                  <a:pt x="2048999" y="644922"/>
                </a:lnTo>
                <a:lnTo>
                  <a:pt x="2033554" y="646907"/>
                </a:lnTo>
                <a:lnTo>
                  <a:pt x="2018505" y="647303"/>
                </a:lnTo>
                <a:lnTo>
                  <a:pt x="2014544" y="647700"/>
                </a:lnTo>
                <a:lnTo>
                  <a:pt x="2008208" y="647303"/>
                </a:lnTo>
                <a:lnTo>
                  <a:pt x="2002617" y="647117"/>
                </a:lnTo>
                <a:lnTo>
                  <a:pt x="1994743" y="646510"/>
                </a:lnTo>
                <a:lnTo>
                  <a:pt x="1984842" y="645716"/>
                </a:lnTo>
                <a:lnTo>
                  <a:pt x="1996327" y="646907"/>
                </a:lnTo>
                <a:lnTo>
                  <a:pt x="2002617" y="647117"/>
                </a:lnTo>
                <a:lnTo>
                  <a:pt x="2005039" y="647303"/>
                </a:lnTo>
                <a:lnTo>
                  <a:pt x="1994347" y="687785"/>
                </a:lnTo>
                <a:lnTo>
                  <a:pt x="1970189" y="747713"/>
                </a:lnTo>
                <a:lnTo>
                  <a:pt x="1879497" y="724297"/>
                </a:lnTo>
                <a:lnTo>
                  <a:pt x="1886230" y="662385"/>
                </a:lnTo>
                <a:lnTo>
                  <a:pt x="1896923" y="621507"/>
                </a:lnTo>
                <a:lnTo>
                  <a:pt x="1904447" y="625078"/>
                </a:lnTo>
                <a:lnTo>
                  <a:pt x="1893754" y="619919"/>
                </a:lnTo>
                <a:lnTo>
                  <a:pt x="1883061" y="614363"/>
                </a:lnTo>
                <a:lnTo>
                  <a:pt x="1874745" y="609997"/>
                </a:lnTo>
                <a:lnTo>
                  <a:pt x="1860884" y="601663"/>
                </a:lnTo>
                <a:lnTo>
                  <a:pt x="1854151" y="596900"/>
                </a:lnTo>
                <a:lnTo>
                  <a:pt x="1847419" y="592535"/>
                </a:lnTo>
                <a:lnTo>
                  <a:pt x="1846627" y="592138"/>
                </a:lnTo>
                <a:lnTo>
                  <a:pt x="1840290" y="586978"/>
                </a:lnTo>
                <a:lnTo>
                  <a:pt x="1834350" y="581819"/>
                </a:lnTo>
                <a:lnTo>
                  <a:pt x="1822469" y="571103"/>
                </a:lnTo>
                <a:lnTo>
                  <a:pt x="1815736" y="564356"/>
                </a:lnTo>
                <a:lnTo>
                  <a:pt x="1809516" y="557841"/>
                </a:lnTo>
                <a:lnTo>
                  <a:pt x="1805439" y="553244"/>
                </a:lnTo>
                <a:lnTo>
                  <a:pt x="1799103" y="545703"/>
                </a:lnTo>
                <a:lnTo>
                  <a:pt x="1807023" y="555228"/>
                </a:lnTo>
                <a:lnTo>
                  <a:pt x="1809516" y="557841"/>
                </a:lnTo>
                <a:lnTo>
                  <a:pt x="1811776" y="560388"/>
                </a:lnTo>
                <a:lnTo>
                  <a:pt x="1779697" y="579438"/>
                </a:lnTo>
                <a:lnTo>
                  <a:pt x="1720292" y="604044"/>
                </a:lnTo>
                <a:lnTo>
                  <a:pt x="1673164" y="523875"/>
                </a:lnTo>
                <a:lnTo>
                  <a:pt x="1721480" y="484585"/>
                </a:lnTo>
                <a:lnTo>
                  <a:pt x="1752767" y="465931"/>
                </a:lnTo>
                <a:lnTo>
                  <a:pt x="1748410" y="452835"/>
                </a:lnTo>
                <a:lnTo>
                  <a:pt x="1744450" y="439341"/>
                </a:lnTo>
                <a:lnTo>
                  <a:pt x="1741282" y="425847"/>
                </a:lnTo>
                <a:lnTo>
                  <a:pt x="1738510" y="412353"/>
                </a:lnTo>
                <a:lnTo>
                  <a:pt x="1736530" y="398860"/>
                </a:lnTo>
                <a:lnTo>
                  <a:pt x="1735737" y="385366"/>
                </a:lnTo>
                <a:lnTo>
                  <a:pt x="1734945" y="371475"/>
                </a:lnTo>
                <a:lnTo>
                  <a:pt x="1735341" y="357981"/>
                </a:lnTo>
                <a:lnTo>
                  <a:pt x="1704451" y="350441"/>
                </a:lnTo>
                <a:lnTo>
                  <a:pt x="1644650" y="325438"/>
                </a:lnTo>
                <a:lnTo>
                  <a:pt x="1668412" y="235347"/>
                </a:lnTo>
                <a:lnTo>
                  <a:pt x="1730193" y="242094"/>
                </a:lnTo>
                <a:lnTo>
                  <a:pt x="1760687" y="250031"/>
                </a:lnTo>
                <a:lnTo>
                  <a:pt x="1766628" y="237331"/>
                </a:lnTo>
                <a:lnTo>
                  <a:pt x="1773361" y="225028"/>
                </a:lnTo>
                <a:lnTo>
                  <a:pt x="1781281" y="213519"/>
                </a:lnTo>
                <a:lnTo>
                  <a:pt x="1789202" y="201613"/>
                </a:lnTo>
                <a:lnTo>
                  <a:pt x="1797915" y="190500"/>
                </a:lnTo>
                <a:lnTo>
                  <a:pt x="1807023" y="179784"/>
                </a:lnTo>
                <a:lnTo>
                  <a:pt x="1816924" y="169069"/>
                </a:lnTo>
                <a:lnTo>
                  <a:pt x="1827221" y="159544"/>
                </a:lnTo>
                <a:lnTo>
                  <a:pt x="1812964" y="135334"/>
                </a:lnTo>
                <a:lnTo>
                  <a:pt x="1788410" y="75406"/>
                </a:lnTo>
                <a:lnTo>
                  <a:pt x="1868804" y="27781"/>
                </a:lnTo>
                <a:lnTo>
                  <a:pt x="1907219" y="76994"/>
                </a:lnTo>
                <a:lnTo>
                  <a:pt x="1923061" y="102791"/>
                </a:lnTo>
                <a:lnTo>
                  <a:pt x="1917516" y="105172"/>
                </a:lnTo>
                <a:lnTo>
                  <a:pt x="1912368" y="107156"/>
                </a:lnTo>
                <a:lnTo>
                  <a:pt x="1924249" y="102791"/>
                </a:lnTo>
                <a:lnTo>
                  <a:pt x="1935734" y="99219"/>
                </a:lnTo>
                <a:lnTo>
                  <a:pt x="1945239" y="96044"/>
                </a:lnTo>
                <a:lnTo>
                  <a:pt x="1961080" y="92869"/>
                </a:lnTo>
                <a:lnTo>
                  <a:pt x="1969001" y="91281"/>
                </a:lnTo>
                <a:lnTo>
                  <a:pt x="1977317" y="89694"/>
                </a:lnTo>
                <a:lnTo>
                  <a:pt x="1979297" y="89694"/>
                </a:lnTo>
                <a:lnTo>
                  <a:pt x="1994347" y="88106"/>
                </a:lnTo>
                <a:lnTo>
                  <a:pt x="2009792" y="87709"/>
                </a:lnTo>
                <a:lnTo>
                  <a:pt x="2013752" y="87709"/>
                </a:lnTo>
                <a:lnTo>
                  <a:pt x="2019693" y="87709"/>
                </a:lnTo>
                <a:lnTo>
                  <a:pt x="2031970" y="88503"/>
                </a:lnTo>
                <a:lnTo>
                  <a:pt x="2043455" y="89297"/>
                </a:lnTo>
                <a:lnTo>
                  <a:pt x="2034346" y="88503"/>
                </a:lnTo>
                <a:lnTo>
                  <a:pt x="2038306" y="72628"/>
                </a:lnTo>
                <a:lnTo>
                  <a:pt x="2066028" y="0"/>
                </a:lnTo>
                <a:close/>
              </a:path>
            </a:pathLst>
          </a:custGeom>
          <a:solidFill>
            <a:schemeClr val="bg1"/>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a typeface="宋体" panose="02010600030101010101" pitchFamily="2" charset="-122"/>
            </a:endParaRPr>
          </a:p>
        </p:txBody>
      </p:sp>
    </p:spTree>
    <p:extLst>
      <p:ext uri="{BB962C8B-B14F-4D97-AF65-F5344CB8AC3E}">
        <p14:creationId xmlns:p14="http://schemas.microsoft.com/office/powerpoint/2010/main" val="406245240"/>
      </p:ext>
    </p:extLst>
  </p:cSld>
  <p:clrMapOvr>
    <a:masterClrMapping/>
  </p:clrMapOvr>
  <mc:AlternateContent xmlns:mc="http://schemas.openxmlformats.org/markup-compatibility/2006" xmlns:p14="http://schemas.microsoft.com/office/powerpoint/2010/main">
    <mc:Choice Requires="p14">
      <p:transition spd="slow" p14:dur="1600" advClick="0" advTm="0">
        <p14:prism dir="u" isInverted="1"/>
      </p:transition>
    </mc:Choice>
    <mc:Fallback xmlns="">
      <p:transition spd="slow" advClick="0" advTm="0">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600"/>
                                  </p:stCondLst>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fltVal val="0"/>
                                          </p:val>
                                        </p:tav>
                                        <p:tav tm="100000">
                                          <p:val>
                                            <p:strVal val="#ppt_w"/>
                                          </p:val>
                                        </p:tav>
                                      </p:tavLst>
                                    </p:anim>
                                    <p:anim calcmode="lin" valueType="num">
                                      <p:cBhvr>
                                        <p:cTn id="8" dur="500" fill="hold"/>
                                        <p:tgtEl>
                                          <p:spTgt spid="13"/>
                                        </p:tgtEl>
                                        <p:attrNameLst>
                                          <p:attrName>ppt_h</p:attrName>
                                        </p:attrNameLst>
                                      </p:cBhvr>
                                      <p:tavLst>
                                        <p:tav tm="0">
                                          <p:val>
                                            <p:fltVal val="0"/>
                                          </p:val>
                                        </p:tav>
                                        <p:tav tm="100000">
                                          <p:val>
                                            <p:strVal val="#ppt_h"/>
                                          </p:val>
                                        </p:tav>
                                      </p:tavLst>
                                    </p:anim>
                                    <p:animEffect transition="in" filter="fade">
                                      <p:cBhvr>
                                        <p:cTn id="9" dur="500"/>
                                        <p:tgtEl>
                                          <p:spTgt spid="13"/>
                                        </p:tgtEl>
                                      </p:cBhvr>
                                    </p:animEffect>
                                    <p:anim calcmode="lin" valueType="num">
                                      <p:cBhvr>
                                        <p:cTn id="10" dur="500" fill="hold"/>
                                        <p:tgtEl>
                                          <p:spTgt spid="13"/>
                                        </p:tgtEl>
                                        <p:attrNameLst>
                                          <p:attrName>ppt_x</p:attrName>
                                        </p:attrNameLst>
                                      </p:cBhvr>
                                      <p:tavLst>
                                        <p:tav tm="0">
                                          <p:val>
                                            <p:fltVal val="0.5"/>
                                          </p:val>
                                        </p:tav>
                                        <p:tav tm="100000">
                                          <p:val>
                                            <p:strVal val="#ppt_x"/>
                                          </p:val>
                                        </p:tav>
                                      </p:tavLst>
                                    </p:anim>
                                    <p:anim calcmode="lin" valueType="num">
                                      <p:cBhvr>
                                        <p:cTn id="11" dur="500" fill="hold"/>
                                        <p:tgtEl>
                                          <p:spTgt spid="13"/>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600"/>
                                  </p:stCondLst>
                                  <p:childTnLst>
                                    <p:set>
                                      <p:cBhvr>
                                        <p:cTn id="13" dur="1" fill="hold">
                                          <p:stCondLst>
                                            <p:cond delay="0"/>
                                          </p:stCondLst>
                                        </p:cTn>
                                        <p:tgtEl>
                                          <p:spTgt spid="9"/>
                                        </p:tgtEl>
                                        <p:attrNameLst>
                                          <p:attrName>style.visibility</p:attrName>
                                        </p:attrNameLst>
                                      </p:cBhvr>
                                      <p:to>
                                        <p:strVal val="visible"/>
                                      </p:to>
                                    </p:set>
                                    <p:anim calcmode="lin" valueType="num">
                                      <p:cBhvr>
                                        <p:cTn id="14" dur="500" fill="hold"/>
                                        <p:tgtEl>
                                          <p:spTgt spid="9"/>
                                        </p:tgtEl>
                                        <p:attrNameLst>
                                          <p:attrName>ppt_w</p:attrName>
                                        </p:attrNameLst>
                                      </p:cBhvr>
                                      <p:tavLst>
                                        <p:tav tm="0">
                                          <p:val>
                                            <p:fltVal val="0"/>
                                          </p:val>
                                        </p:tav>
                                        <p:tav tm="100000">
                                          <p:val>
                                            <p:strVal val="#ppt_w"/>
                                          </p:val>
                                        </p:tav>
                                      </p:tavLst>
                                    </p:anim>
                                    <p:anim calcmode="lin" valueType="num">
                                      <p:cBhvr>
                                        <p:cTn id="15" dur="500" fill="hold"/>
                                        <p:tgtEl>
                                          <p:spTgt spid="9"/>
                                        </p:tgtEl>
                                        <p:attrNameLst>
                                          <p:attrName>ppt_h</p:attrName>
                                        </p:attrNameLst>
                                      </p:cBhvr>
                                      <p:tavLst>
                                        <p:tav tm="0">
                                          <p:val>
                                            <p:fltVal val="0"/>
                                          </p:val>
                                        </p:tav>
                                        <p:tav tm="100000">
                                          <p:val>
                                            <p:strVal val="#ppt_h"/>
                                          </p:val>
                                        </p:tav>
                                      </p:tavLst>
                                    </p:anim>
                                    <p:animEffect transition="in" filter="fade">
                                      <p:cBhvr>
                                        <p:cTn id="16" dur="500"/>
                                        <p:tgtEl>
                                          <p:spTgt spid="9"/>
                                        </p:tgtEl>
                                      </p:cBhvr>
                                    </p:animEffect>
                                    <p:anim calcmode="lin" valueType="num">
                                      <p:cBhvr>
                                        <p:cTn id="17" dur="500" fill="hold"/>
                                        <p:tgtEl>
                                          <p:spTgt spid="9"/>
                                        </p:tgtEl>
                                        <p:attrNameLst>
                                          <p:attrName>ppt_x</p:attrName>
                                        </p:attrNameLst>
                                      </p:cBhvr>
                                      <p:tavLst>
                                        <p:tav tm="0">
                                          <p:val>
                                            <p:fltVal val="0.5"/>
                                          </p:val>
                                        </p:tav>
                                        <p:tav tm="100000">
                                          <p:val>
                                            <p:strVal val="#ppt_x"/>
                                          </p:val>
                                        </p:tav>
                                      </p:tavLst>
                                    </p:anim>
                                    <p:anim calcmode="lin" valueType="num">
                                      <p:cBhvr>
                                        <p:cTn id="18" dur="500" fill="hold"/>
                                        <p:tgtEl>
                                          <p:spTgt spid="9"/>
                                        </p:tgtEl>
                                        <p:attrNameLst>
                                          <p:attrName>ppt_y</p:attrName>
                                        </p:attrNameLst>
                                      </p:cBhvr>
                                      <p:tavLst>
                                        <p:tav tm="0">
                                          <p:val>
                                            <p:fltVal val="0.5"/>
                                          </p:val>
                                        </p:tav>
                                        <p:tav tm="100000">
                                          <p:val>
                                            <p:strVal val="#ppt_y"/>
                                          </p:val>
                                        </p:tav>
                                      </p:tavLst>
                                    </p:anim>
                                  </p:childTnLst>
                                </p:cTn>
                              </p:par>
                            </p:childTnLst>
                          </p:cTn>
                        </p:par>
                        <p:par>
                          <p:cTn id="19" fill="hold">
                            <p:stCondLst>
                              <p:cond delay="1100"/>
                            </p:stCondLst>
                            <p:childTnLst>
                              <p:par>
                                <p:cTn id="20" presetID="16" presetClass="entr" presetSubtype="21" fill="hold" grpId="0" nodeType="after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barn(inVertical)">
                                      <p:cBhvr>
                                        <p:cTn id="22" dur="500"/>
                                        <p:tgtEl>
                                          <p:spTgt spid="12"/>
                                        </p:tgtEl>
                                      </p:cBhvr>
                                    </p:animEffect>
                                  </p:childTnLst>
                                </p:cTn>
                              </p:par>
                            </p:childTnLst>
                          </p:cTn>
                        </p:par>
                        <p:par>
                          <p:cTn id="23" fill="hold">
                            <p:stCondLst>
                              <p:cond delay="1600"/>
                            </p:stCondLst>
                            <p:childTnLst>
                              <p:par>
                                <p:cTn id="24" presetID="2" presetClass="entr" presetSubtype="4" fill="hold" grpId="0" nodeType="afterEffect">
                                  <p:stCondLst>
                                    <p:cond delay="0"/>
                                  </p:stCondLst>
                                  <p:childTnLst>
                                    <p:set>
                                      <p:cBhvr>
                                        <p:cTn id="25" dur="1" fill="hold">
                                          <p:stCondLst>
                                            <p:cond delay="0"/>
                                          </p:stCondLst>
                                        </p:cTn>
                                        <p:tgtEl>
                                          <p:spTgt spid="15"/>
                                        </p:tgtEl>
                                        <p:attrNameLst>
                                          <p:attrName>style.visibility</p:attrName>
                                        </p:attrNameLst>
                                      </p:cBhvr>
                                      <p:to>
                                        <p:strVal val="visible"/>
                                      </p:to>
                                    </p:set>
                                    <p:anim calcmode="lin" valueType="num">
                                      <p:cBhvr additive="base">
                                        <p:cTn id="26" dur="500" fill="hold"/>
                                        <p:tgtEl>
                                          <p:spTgt spid="15"/>
                                        </p:tgtEl>
                                        <p:attrNameLst>
                                          <p:attrName>ppt_x</p:attrName>
                                        </p:attrNameLst>
                                      </p:cBhvr>
                                      <p:tavLst>
                                        <p:tav tm="0">
                                          <p:val>
                                            <p:strVal val="#ppt_x"/>
                                          </p:val>
                                        </p:tav>
                                        <p:tav tm="100000">
                                          <p:val>
                                            <p:strVal val="#ppt_x"/>
                                          </p:val>
                                        </p:tav>
                                      </p:tavLst>
                                    </p:anim>
                                    <p:anim calcmode="lin" valueType="num">
                                      <p:cBhvr additive="base">
                                        <p:cTn id="27"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animBg="1"/>
      <p:bldP spid="15" grpId="0"/>
      <p:bldP spid="9"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06008" y="123479"/>
            <a:ext cx="3533944" cy="360039"/>
          </a:xfrm>
        </p:spPr>
        <p:txBody>
          <a:bodyPr>
            <a:normAutofit/>
          </a:bodyPr>
          <a:lstStyle/>
          <a:p>
            <a:r>
              <a:rPr lang="zh-CN" altLang="en-US" sz="1400" dirty="0">
                <a:solidFill>
                  <a:schemeClr val="bg2"/>
                </a:solidFill>
              </a:rPr>
              <a:t>从虚拟平台的角度划分</a:t>
            </a:r>
          </a:p>
        </p:txBody>
      </p:sp>
      <p:sp>
        <p:nvSpPr>
          <p:cNvPr id="3" name="内容占位符 2"/>
          <p:cNvSpPr>
            <a:spLocks noGrp="1"/>
          </p:cNvSpPr>
          <p:nvPr>
            <p:ph sz="quarter" idx="4294967295"/>
          </p:nvPr>
        </p:nvSpPr>
        <p:spPr>
          <a:xfrm>
            <a:off x="539552" y="1131590"/>
            <a:ext cx="7772400" cy="3429000"/>
          </a:xfrm>
        </p:spPr>
        <p:txBody>
          <a:bodyPr/>
          <a:lstStyle/>
          <a:p>
            <a:r>
              <a:rPr lang="zh-CN" altLang="en-US" sz="1800" dirty="0"/>
              <a:t>全虚拟化</a:t>
            </a:r>
            <a:endParaRPr lang="en-US" altLang="zh-CN" sz="1800" dirty="0"/>
          </a:p>
          <a:p>
            <a:pPr lvl="1"/>
            <a:r>
              <a:rPr lang="zh-CN" altLang="en-US" sz="1800" dirty="0"/>
              <a:t>虚拟操作系统与底层硬件完全隔离，由中间的</a:t>
            </a:r>
            <a:r>
              <a:rPr lang="en-US" altLang="zh-CN" sz="1800" dirty="0"/>
              <a:t>VMM</a:t>
            </a:r>
            <a:r>
              <a:rPr lang="zh-CN" altLang="en-US" sz="1800" dirty="0"/>
              <a:t>层转化虚拟客户操作系统对底层硬件的调用代码</a:t>
            </a:r>
            <a:endParaRPr lang="en-US" altLang="zh-CN" sz="1800" dirty="0"/>
          </a:p>
          <a:p>
            <a:r>
              <a:rPr lang="zh-CN" altLang="en-US" sz="1800" dirty="0"/>
              <a:t>半虚拟化</a:t>
            </a:r>
            <a:endParaRPr lang="en-US" altLang="zh-CN" sz="1800" dirty="0"/>
          </a:p>
          <a:p>
            <a:pPr lvl="1"/>
            <a:r>
              <a:rPr lang="zh-CN" altLang="en-US" sz="1800" dirty="0"/>
              <a:t>在虚拟客户操作系统中加入特定的虚拟化指令，通过这些指令可以直接通过</a:t>
            </a:r>
            <a:r>
              <a:rPr lang="en-US" altLang="zh-CN" sz="1800" dirty="0"/>
              <a:t>VMM</a:t>
            </a:r>
            <a:r>
              <a:rPr lang="zh-CN" altLang="en-US" sz="1800" dirty="0"/>
              <a:t>层调用代码，免除由</a:t>
            </a:r>
            <a:r>
              <a:rPr lang="en-US" altLang="zh-CN" sz="1800" dirty="0"/>
              <a:t>VMM</a:t>
            </a:r>
            <a:r>
              <a:rPr lang="zh-CN" altLang="en-US" sz="1800" dirty="0"/>
              <a:t>层转换指令的性能开销</a:t>
            </a:r>
          </a:p>
        </p:txBody>
      </p:sp>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30782" y="3520877"/>
            <a:ext cx="3479779" cy="1209638"/>
          </a:xfrm>
          <a:prstGeom prst="rect">
            <a:avLst/>
          </a:prstGeom>
        </p:spPr>
      </p:pic>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76056" y="3520877"/>
            <a:ext cx="3479779" cy="1209638"/>
          </a:xfrm>
          <a:prstGeom prst="rect">
            <a:avLst/>
          </a:prstGeom>
        </p:spPr>
      </p:pic>
    </p:spTree>
    <p:extLst>
      <p:ext uri="{BB962C8B-B14F-4D97-AF65-F5344CB8AC3E}">
        <p14:creationId xmlns:p14="http://schemas.microsoft.com/office/powerpoint/2010/main" val="3170125048"/>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539552" y="123479"/>
            <a:ext cx="3312368" cy="288031"/>
          </a:xfrm>
        </p:spPr>
        <p:txBody>
          <a:bodyPr>
            <a:noAutofit/>
          </a:bodyPr>
          <a:lstStyle/>
          <a:p>
            <a:r>
              <a:rPr lang="zh-CN" altLang="en-US" sz="1400" dirty="0"/>
              <a:t>从虚拟化在云计算中被应用的领域划分</a:t>
            </a:r>
            <a:endParaRPr lang="zh-CN" altLang="en-US" sz="1400" dirty="0">
              <a:latin typeface="微软雅黑" pitchFamily="34" charset="-122"/>
              <a:ea typeface="微软雅黑" pitchFamily="34" charset="-122"/>
            </a:endParaRPr>
          </a:p>
        </p:txBody>
      </p:sp>
      <p:sp>
        <p:nvSpPr>
          <p:cNvPr id="3" name="内容占位符 2"/>
          <p:cNvSpPr>
            <a:spLocks noGrp="1"/>
          </p:cNvSpPr>
          <p:nvPr>
            <p:ph sz="quarter" idx="4294967295"/>
          </p:nvPr>
        </p:nvSpPr>
        <p:spPr>
          <a:xfrm>
            <a:off x="1" y="935831"/>
            <a:ext cx="8569325" cy="3671888"/>
          </a:xfrm>
        </p:spPr>
        <p:txBody>
          <a:bodyPr/>
          <a:lstStyle/>
          <a:p>
            <a:pPr>
              <a:lnSpc>
                <a:spcPct val="120000"/>
              </a:lnSpc>
            </a:pPr>
            <a:r>
              <a:rPr lang="zh-CN" altLang="en-US" sz="2000" dirty="0">
                <a:solidFill>
                  <a:srgbClr val="0000CC"/>
                </a:solidFill>
                <a:latin typeface="微软雅黑" pitchFamily="34" charset="-122"/>
                <a:ea typeface="微软雅黑" pitchFamily="34" charset="-122"/>
              </a:rPr>
              <a:t>基础设施虚拟化</a:t>
            </a:r>
            <a:endParaRPr lang="en-US" altLang="zh-CN" sz="2000" dirty="0">
              <a:solidFill>
                <a:srgbClr val="0000CC"/>
              </a:solidFill>
              <a:latin typeface="微软雅黑" pitchFamily="34" charset="-122"/>
              <a:ea typeface="微软雅黑" pitchFamily="34" charset="-122"/>
            </a:endParaRPr>
          </a:p>
          <a:p>
            <a:pPr lvl="1">
              <a:lnSpc>
                <a:spcPct val="140000"/>
              </a:lnSpc>
            </a:pPr>
            <a:r>
              <a:rPr lang="zh-CN" altLang="en-US" sz="1800" dirty="0">
                <a:solidFill>
                  <a:srgbClr val="C00000"/>
                </a:solidFill>
                <a:latin typeface="微软雅黑" pitchFamily="34" charset="-122"/>
                <a:ea typeface="微软雅黑" pitchFamily="34" charset="-122"/>
              </a:rPr>
              <a:t>网络虚拟化：</a:t>
            </a:r>
            <a:r>
              <a:rPr lang="zh-CN" altLang="en-US" sz="1800" dirty="0">
                <a:latin typeface="微软雅黑" pitchFamily="34" charset="-122"/>
                <a:ea typeface="微软雅黑" pitchFamily="34" charset="-122"/>
              </a:rPr>
              <a:t>将网络的硬件与软件资源整合，向用户提供虚拟网络连接的虚拟化技术。分为虚拟局域网（</a:t>
            </a:r>
            <a:r>
              <a:rPr lang="en-US" altLang="zh-CN" sz="1800" dirty="0">
                <a:latin typeface="微软雅黑" pitchFamily="34" charset="-122"/>
                <a:ea typeface="微软雅黑" pitchFamily="34" charset="-122"/>
              </a:rPr>
              <a:t>VLAN)</a:t>
            </a:r>
            <a:r>
              <a:rPr lang="zh-CN" altLang="en-US" sz="1800" dirty="0">
                <a:latin typeface="微软雅黑" pitchFamily="34" charset="-122"/>
                <a:ea typeface="微软雅黑" pitchFamily="34" charset="-122"/>
              </a:rPr>
              <a:t>虚拟化和虚拟专用网（</a:t>
            </a:r>
            <a:r>
              <a:rPr lang="en-US" altLang="zh-CN" sz="1800" dirty="0">
                <a:latin typeface="微软雅黑" pitchFamily="34" charset="-122"/>
                <a:ea typeface="微软雅黑" pitchFamily="34" charset="-122"/>
              </a:rPr>
              <a:t>VPN)</a:t>
            </a:r>
            <a:r>
              <a:rPr lang="zh-CN" altLang="en-US" sz="1800" dirty="0">
                <a:latin typeface="微软雅黑" pitchFamily="34" charset="-122"/>
                <a:ea typeface="微软雅黑" pitchFamily="34" charset="-122"/>
              </a:rPr>
              <a:t>。</a:t>
            </a:r>
            <a:endParaRPr lang="en-US" altLang="zh-CN" sz="1800" dirty="0">
              <a:latin typeface="微软雅黑" pitchFamily="34" charset="-122"/>
              <a:ea typeface="微软雅黑" pitchFamily="34" charset="-122"/>
            </a:endParaRPr>
          </a:p>
          <a:p>
            <a:pPr lvl="1">
              <a:lnSpc>
                <a:spcPct val="140000"/>
              </a:lnSpc>
            </a:pPr>
            <a:r>
              <a:rPr lang="zh-CN" altLang="en-US" sz="1800" dirty="0">
                <a:solidFill>
                  <a:srgbClr val="C00000"/>
                </a:solidFill>
                <a:latin typeface="微软雅黑" pitchFamily="34" charset="-122"/>
                <a:ea typeface="微软雅黑" pitchFamily="34" charset="-122"/>
              </a:rPr>
              <a:t>存储虚拟化：</a:t>
            </a:r>
            <a:r>
              <a:rPr lang="zh-CN" altLang="en-US" sz="1800" dirty="0">
                <a:latin typeface="微软雅黑" pitchFamily="34" charset="-122"/>
                <a:ea typeface="微软雅黑" pitchFamily="34" charset="-122"/>
              </a:rPr>
              <a:t>为物理的存储设备提供一个抽象的逻辑视图，用户可以通过这个视图中的统一逻辑接口来访问被整合的存储资源。分为基于存储设备的存储虚拟化（如磁盘阵列）和基于网络的存储虚拟化（如</a:t>
            </a:r>
            <a:r>
              <a:rPr lang="en-US" altLang="zh-CN" sz="1800" dirty="0">
                <a:latin typeface="微软雅黑" pitchFamily="34" charset="-122"/>
                <a:ea typeface="微软雅黑" pitchFamily="34" charset="-122"/>
              </a:rPr>
              <a:t>NAS, SAN)</a:t>
            </a:r>
            <a:r>
              <a:rPr lang="zh-CN" altLang="en-US" sz="1800" dirty="0">
                <a:latin typeface="微软雅黑" pitchFamily="34" charset="-122"/>
                <a:ea typeface="微软雅黑" pitchFamily="34" charset="-122"/>
              </a:rPr>
              <a:t>。</a:t>
            </a:r>
            <a:endParaRPr lang="en-US" altLang="zh-CN" sz="1800" dirty="0">
              <a:latin typeface="微软雅黑" pitchFamily="34" charset="-122"/>
              <a:ea typeface="微软雅黑" pitchFamily="34" charset="-122"/>
            </a:endParaRPr>
          </a:p>
        </p:txBody>
      </p:sp>
      <p:pic>
        <p:nvPicPr>
          <p:cNvPr id="155650" name="Picture 2" descr="http://t1.baidu.com/it/u=1801394829,1860064077&amp;fm=23&amp;gp=0.jpg"/>
          <p:cNvPicPr>
            <a:picLocks noChangeAspect="1" noChangeArrowheads="1"/>
          </p:cNvPicPr>
          <p:nvPr/>
        </p:nvPicPr>
        <p:blipFill>
          <a:blip r:embed="rId2" cstate="print"/>
          <a:srcRect/>
          <a:stretch>
            <a:fillRect/>
          </a:stretch>
        </p:blipFill>
        <p:spPr bwMode="auto">
          <a:xfrm>
            <a:off x="107504" y="3268270"/>
            <a:ext cx="2520280" cy="1522970"/>
          </a:xfrm>
          <a:prstGeom prst="rect">
            <a:avLst/>
          </a:prstGeom>
          <a:noFill/>
        </p:spPr>
      </p:pic>
      <p:pic>
        <p:nvPicPr>
          <p:cNvPr id="155652" name="Picture 4" descr="http://media.ccidnet.com/media/ccu/img/624/04701t01.jpg"/>
          <p:cNvPicPr>
            <a:picLocks noChangeAspect="1" noChangeArrowheads="1"/>
          </p:cNvPicPr>
          <p:nvPr/>
        </p:nvPicPr>
        <p:blipFill>
          <a:blip r:embed="rId3" cstate="print"/>
          <a:srcRect/>
          <a:stretch>
            <a:fillRect/>
          </a:stretch>
        </p:blipFill>
        <p:spPr bwMode="auto">
          <a:xfrm>
            <a:off x="2699792" y="3268271"/>
            <a:ext cx="2857500" cy="1512168"/>
          </a:xfrm>
          <a:prstGeom prst="rect">
            <a:avLst/>
          </a:prstGeom>
          <a:noFill/>
        </p:spPr>
      </p:pic>
      <p:pic>
        <p:nvPicPr>
          <p:cNvPr id="155653" name="Picture 5"/>
          <p:cNvPicPr>
            <a:picLocks noChangeAspect="1" noChangeArrowheads="1"/>
          </p:cNvPicPr>
          <p:nvPr/>
        </p:nvPicPr>
        <p:blipFill>
          <a:blip r:embed="rId4" cstate="print"/>
          <a:srcRect/>
          <a:stretch>
            <a:fillRect/>
          </a:stretch>
        </p:blipFill>
        <p:spPr bwMode="auto">
          <a:xfrm>
            <a:off x="5580113" y="3268271"/>
            <a:ext cx="3520717" cy="1478196"/>
          </a:xfrm>
          <a:prstGeom prst="rect">
            <a:avLst/>
          </a:prstGeom>
          <a:noFill/>
          <a:ln w="9525">
            <a:noFill/>
            <a:miter lim="800000"/>
            <a:headEnd/>
            <a:tailEnd/>
          </a:ln>
        </p:spPr>
      </p:pic>
    </p:spTree>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4294967295"/>
          </p:nvPr>
        </p:nvSpPr>
        <p:spPr>
          <a:xfrm>
            <a:off x="0" y="428625"/>
            <a:ext cx="8351838" cy="3314700"/>
          </a:xfrm>
        </p:spPr>
        <p:txBody>
          <a:bodyPr/>
          <a:lstStyle/>
          <a:p>
            <a:pPr>
              <a:lnSpc>
                <a:spcPct val="140000"/>
              </a:lnSpc>
            </a:pPr>
            <a:r>
              <a:rPr lang="zh-CN" altLang="en-US" sz="2000" dirty="0">
                <a:solidFill>
                  <a:srgbClr val="0000CC"/>
                </a:solidFill>
                <a:latin typeface="微软雅黑" pitchFamily="34" charset="-122"/>
                <a:ea typeface="微软雅黑" pitchFamily="34" charset="-122"/>
              </a:rPr>
              <a:t>系统虚拟化</a:t>
            </a:r>
            <a:endParaRPr lang="en-US" altLang="zh-CN" sz="2000" dirty="0">
              <a:solidFill>
                <a:srgbClr val="0000CC"/>
              </a:solidFill>
              <a:latin typeface="微软雅黑" pitchFamily="34" charset="-122"/>
              <a:ea typeface="微软雅黑" pitchFamily="34" charset="-122"/>
            </a:endParaRPr>
          </a:p>
          <a:p>
            <a:pPr lvl="1">
              <a:lnSpc>
                <a:spcPct val="140000"/>
              </a:lnSpc>
            </a:pPr>
            <a:r>
              <a:rPr lang="zh-CN" altLang="en-US" sz="1800" dirty="0">
                <a:latin typeface="微软雅黑" pitchFamily="34" charset="-122"/>
                <a:ea typeface="微软雅黑" pitchFamily="34" charset="-122"/>
              </a:rPr>
              <a:t>核心思想：使用虚拟化软件在一台物理机上虚拟出一台或多台虚拟机</a:t>
            </a:r>
            <a:r>
              <a:rPr lang="en-US" altLang="zh-CN" sz="1800" dirty="0">
                <a:latin typeface="微软雅黑" pitchFamily="34" charset="-122"/>
                <a:ea typeface="微软雅黑" pitchFamily="34" charset="-122"/>
              </a:rPr>
              <a:t>(VM)</a:t>
            </a:r>
          </a:p>
          <a:p>
            <a:pPr lvl="1">
              <a:lnSpc>
                <a:spcPct val="140000"/>
              </a:lnSpc>
            </a:pPr>
            <a:r>
              <a:rPr lang="en-US" altLang="zh-CN" sz="1800" dirty="0">
                <a:solidFill>
                  <a:srgbClr val="C00000"/>
                </a:solidFill>
                <a:latin typeface="微软雅黑" pitchFamily="34" charset="-122"/>
                <a:ea typeface="微软雅黑" pitchFamily="34" charset="-122"/>
              </a:rPr>
              <a:t>PC/</a:t>
            </a:r>
            <a:r>
              <a:rPr lang="zh-CN" altLang="en-US" sz="1800" dirty="0">
                <a:solidFill>
                  <a:srgbClr val="C00000"/>
                </a:solidFill>
                <a:latin typeface="微软雅黑" pitchFamily="34" charset="-122"/>
                <a:ea typeface="微软雅黑" pitchFamily="34" charset="-122"/>
              </a:rPr>
              <a:t>服务器虚拟化</a:t>
            </a:r>
            <a:r>
              <a:rPr lang="zh-CN" altLang="en-US" sz="1800" dirty="0">
                <a:latin typeface="微软雅黑" pitchFamily="34" charset="-122"/>
                <a:ea typeface="微软雅黑" pitchFamily="34" charset="-122"/>
              </a:rPr>
              <a:t>：系统虚拟化的最大价值所在。</a:t>
            </a:r>
            <a:endParaRPr lang="en-US" altLang="zh-CN" sz="1800" dirty="0">
              <a:latin typeface="微软雅黑" pitchFamily="34" charset="-122"/>
              <a:ea typeface="微软雅黑" pitchFamily="34" charset="-122"/>
            </a:endParaRPr>
          </a:p>
          <a:p>
            <a:pPr lvl="1">
              <a:lnSpc>
                <a:spcPct val="140000"/>
              </a:lnSpc>
            </a:pPr>
            <a:r>
              <a:rPr lang="zh-CN" altLang="en-US" sz="1800" dirty="0">
                <a:solidFill>
                  <a:srgbClr val="C00000"/>
                </a:solidFill>
                <a:latin typeface="微软雅黑" pitchFamily="34" charset="-122"/>
                <a:ea typeface="微软雅黑" pitchFamily="34" charset="-122"/>
              </a:rPr>
              <a:t>桌面虚拟化</a:t>
            </a:r>
            <a:r>
              <a:rPr lang="zh-CN" altLang="en-US" sz="1800" dirty="0">
                <a:latin typeface="微软雅黑" pitchFamily="34" charset="-122"/>
                <a:ea typeface="微软雅黑" pitchFamily="34" charset="-122"/>
              </a:rPr>
              <a:t>：解决个人电脑的桌面环境（包括应用程序和文件等）与物理机之间的耦合关系。经过虚拟化的桌面环境被保存在远程的服务器上，当用户使用具有足够显示能力的兼容设备（比如</a:t>
            </a:r>
            <a:r>
              <a:rPr lang="en-US" altLang="zh-CN" sz="1800" dirty="0">
                <a:latin typeface="微软雅黑" pitchFamily="34" charset="-122"/>
                <a:ea typeface="微软雅黑" pitchFamily="34" charset="-122"/>
              </a:rPr>
              <a:t>PC, </a:t>
            </a:r>
            <a:r>
              <a:rPr lang="zh-CN" altLang="en-US" sz="1800" dirty="0">
                <a:latin typeface="微软雅黑" pitchFamily="34" charset="-122"/>
                <a:ea typeface="微软雅黑" pitchFamily="34" charset="-122"/>
              </a:rPr>
              <a:t>智能手机等）在桌面环境上工作时，所有的程序与数据都运行和最终保存在这个远程的服务器上。</a:t>
            </a:r>
            <a:endParaRPr lang="en-US" altLang="zh-CN" sz="2000" dirty="0">
              <a:latin typeface="微软雅黑" pitchFamily="34" charset="-122"/>
              <a:ea typeface="微软雅黑" pitchFamily="34" charset="-122"/>
            </a:endParaRPr>
          </a:p>
          <a:p>
            <a:pPr lvl="1"/>
            <a:endParaRPr lang="zh-CN" altLang="en-US" sz="1600" dirty="0"/>
          </a:p>
          <a:p>
            <a:pPr>
              <a:buNone/>
            </a:pPr>
            <a:endParaRPr lang="zh-CN" altLang="en-US" dirty="0"/>
          </a:p>
        </p:txBody>
      </p:sp>
      <p:pic>
        <p:nvPicPr>
          <p:cNvPr id="4" name="图片 3" descr="未命名.jpg"/>
          <p:cNvPicPr>
            <a:picLocks noChangeAspect="1"/>
          </p:cNvPicPr>
          <p:nvPr/>
        </p:nvPicPr>
        <p:blipFill>
          <a:blip r:embed="rId2" cstate="print"/>
          <a:stretch>
            <a:fillRect/>
          </a:stretch>
        </p:blipFill>
        <p:spPr>
          <a:xfrm>
            <a:off x="1043608" y="3435846"/>
            <a:ext cx="1656184" cy="1443433"/>
          </a:xfrm>
          <a:prstGeom prst="rect">
            <a:avLst/>
          </a:prstGeom>
        </p:spPr>
      </p:pic>
      <p:pic>
        <p:nvPicPr>
          <p:cNvPr id="154626" name="Picture 2" descr="至强7500对于桌面虚拟化的意义"/>
          <p:cNvPicPr>
            <a:picLocks noChangeAspect="1" noChangeArrowheads="1"/>
          </p:cNvPicPr>
          <p:nvPr/>
        </p:nvPicPr>
        <p:blipFill>
          <a:blip r:embed="rId3" cstate="print"/>
          <a:srcRect/>
          <a:stretch>
            <a:fillRect/>
          </a:stretch>
        </p:blipFill>
        <p:spPr bwMode="auto">
          <a:xfrm>
            <a:off x="3995936" y="3363838"/>
            <a:ext cx="3744416" cy="1654352"/>
          </a:xfrm>
          <a:prstGeom prst="rect">
            <a:avLst/>
          </a:prstGeom>
          <a:noFill/>
        </p:spPr>
      </p:pic>
      <p:sp>
        <p:nvSpPr>
          <p:cNvPr id="6" name="标题 3"/>
          <p:cNvSpPr>
            <a:spLocks noGrp="1"/>
          </p:cNvSpPr>
          <p:nvPr>
            <p:ph type="title"/>
          </p:nvPr>
        </p:nvSpPr>
        <p:spPr>
          <a:xfrm>
            <a:off x="606008" y="123479"/>
            <a:ext cx="3389928" cy="216023"/>
          </a:xfrm>
        </p:spPr>
        <p:txBody>
          <a:bodyPr>
            <a:noAutofit/>
          </a:bodyPr>
          <a:lstStyle/>
          <a:p>
            <a:r>
              <a:rPr lang="zh-CN" altLang="en-US" sz="1400" dirty="0"/>
              <a:t>从虚拟化在云计算中被应用的领域划分</a:t>
            </a:r>
            <a:endParaRPr lang="zh-CN" altLang="en-US" sz="1400" dirty="0">
              <a:latin typeface="微软雅黑" pitchFamily="34" charset="-122"/>
              <a:ea typeface="微软雅黑" pitchFamily="34" charset="-122"/>
            </a:endParaRPr>
          </a:p>
        </p:txBody>
      </p:sp>
    </p:spTree>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sz="quarter" idx="4294967295"/>
          </p:nvPr>
        </p:nvSpPr>
        <p:spPr>
          <a:xfrm>
            <a:off x="0" y="483518"/>
            <a:ext cx="7772400" cy="2536031"/>
          </a:xfrm>
        </p:spPr>
        <p:txBody>
          <a:bodyPr>
            <a:normAutofit fontScale="85000" lnSpcReduction="20000"/>
          </a:bodyPr>
          <a:lstStyle/>
          <a:p>
            <a:pPr>
              <a:lnSpc>
                <a:spcPct val="140000"/>
              </a:lnSpc>
            </a:pPr>
            <a:r>
              <a:rPr lang="zh-CN" altLang="en-US" sz="2000" dirty="0">
                <a:solidFill>
                  <a:srgbClr val="0000CC"/>
                </a:solidFill>
                <a:latin typeface="微软雅黑" pitchFamily="34" charset="-122"/>
                <a:ea typeface="微软雅黑" pitchFamily="34" charset="-122"/>
              </a:rPr>
              <a:t>软件虚拟化</a:t>
            </a:r>
            <a:endParaRPr lang="en-US" altLang="zh-CN" sz="2000" dirty="0">
              <a:solidFill>
                <a:srgbClr val="0000CC"/>
              </a:solidFill>
              <a:latin typeface="微软雅黑" pitchFamily="34" charset="-122"/>
              <a:ea typeface="微软雅黑" pitchFamily="34" charset="-122"/>
            </a:endParaRPr>
          </a:p>
          <a:p>
            <a:pPr lvl="1">
              <a:lnSpc>
                <a:spcPct val="140000"/>
              </a:lnSpc>
            </a:pPr>
            <a:r>
              <a:rPr lang="zh-CN" altLang="en-US" sz="1800" dirty="0">
                <a:solidFill>
                  <a:srgbClr val="C00000"/>
                </a:solidFill>
                <a:latin typeface="微软雅黑" pitchFamily="34" charset="-122"/>
                <a:ea typeface="微软雅黑" pitchFamily="34" charset="-122"/>
              </a:rPr>
              <a:t>高级语言虚拟化：</a:t>
            </a:r>
            <a:r>
              <a:rPr lang="zh-CN" altLang="en-US" sz="1800" dirty="0">
                <a:latin typeface="微软雅黑" pitchFamily="34" charset="-122"/>
                <a:ea typeface="微软雅黑" pitchFamily="34" charset="-122"/>
              </a:rPr>
              <a:t>解决的是可执行程序在不同体系结构计算机间迁移的问题。由高级语言编写的程序将编译为标准的中间指令，这些指令在解释执行或编译环境中被执行。（如</a:t>
            </a:r>
            <a:r>
              <a:rPr lang="en-US" altLang="zh-CN" sz="1800" dirty="0">
                <a:latin typeface="微软雅黑" pitchFamily="34" charset="-122"/>
                <a:ea typeface="微软雅黑" pitchFamily="34" charset="-122"/>
              </a:rPr>
              <a:t>Java</a:t>
            </a:r>
            <a:r>
              <a:rPr lang="zh-CN" altLang="en-US" sz="1800" dirty="0">
                <a:latin typeface="微软雅黑" pitchFamily="34" charset="-122"/>
                <a:ea typeface="微软雅黑" pitchFamily="34" charset="-122"/>
              </a:rPr>
              <a:t>虚拟机</a:t>
            </a:r>
            <a:r>
              <a:rPr lang="en-US" altLang="zh-CN" sz="1800" dirty="0">
                <a:latin typeface="微软雅黑" pitchFamily="34" charset="-122"/>
                <a:ea typeface="微软雅黑" pitchFamily="34" charset="-122"/>
              </a:rPr>
              <a:t>JVM)</a:t>
            </a:r>
          </a:p>
          <a:p>
            <a:pPr lvl="1">
              <a:lnSpc>
                <a:spcPct val="140000"/>
              </a:lnSpc>
            </a:pPr>
            <a:r>
              <a:rPr lang="zh-CN" altLang="en-US" sz="1800" dirty="0">
                <a:solidFill>
                  <a:srgbClr val="C00000"/>
                </a:solidFill>
                <a:latin typeface="微软雅黑" pitchFamily="34" charset="-122"/>
                <a:ea typeface="微软雅黑" pitchFamily="34" charset="-122"/>
              </a:rPr>
              <a:t>应用程序虚拟化：</a:t>
            </a:r>
            <a:r>
              <a:rPr lang="zh-CN" altLang="en-US" sz="1800" dirty="0">
                <a:latin typeface="微软雅黑" pitchFamily="34" charset="-122"/>
                <a:ea typeface="微软雅黑" pitchFamily="34" charset="-122"/>
              </a:rPr>
              <a:t>将 应用程序与操作系统解耦合，为应用程序提供了一个虚拟的运行环境，其中包括应用程序的可执行文件和它所需的运行时环境。应用虚拟化服务器可以实时地将用户所需的程序组件推送到客户端的应用虚拟化运行环境。</a:t>
            </a:r>
            <a:r>
              <a:rPr lang="en-US" altLang="zh-CN" sz="1800" dirty="0">
                <a:latin typeface="微软雅黑" pitchFamily="34" charset="-122"/>
                <a:ea typeface="微软雅黑" pitchFamily="34" charset="-122"/>
              </a:rPr>
              <a:t>(</a:t>
            </a:r>
            <a:r>
              <a:rPr lang="zh-CN" altLang="en-US" sz="1800" dirty="0">
                <a:latin typeface="微软雅黑" pitchFamily="34" charset="-122"/>
                <a:ea typeface="微软雅黑" pitchFamily="34" charset="-122"/>
              </a:rPr>
              <a:t>如</a:t>
            </a:r>
            <a:r>
              <a:rPr lang="en-US" altLang="zh-CN" sz="1800" dirty="0" err="1">
                <a:latin typeface="微软雅黑" pitchFamily="34" charset="-122"/>
                <a:ea typeface="微软雅黑" pitchFamily="34" charset="-122"/>
              </a:rPr>
              <a:t>VMWare</a:t>
            </a:r>
            <a:r>
              <a:rPr lang="en-US" altLang="zh-CN" sz="1800" dirty="0">
                <a:latin typeface="微软雅黑" pitchFamily="34" charset="-122"/>
                <a:ea typeface="微软雅黑" pitchFamily="34" charset="-122"/>
              </a:rPr>
              <a:t> </a:t>
            </a:r>
            <a:r>
              <a:rPr lang="en-US" altLang="zh-CN" sz="1800" dirty="0" err="1">
                <a:latin typeface="微软雅黑" pitchFamily="34" charset="-122"/>
                <a:ea typeface="微软雅黑" pitchFamily="34" charset="-122"/>
              </a:rPr>
              <a:t>ThinApp</a:t>
            </a:r>
            <a:r>
              <a:rPr lang="en-US" altLang="zh-CN" sz="1800" dirty="0">
                <a:latin typeface="微软雅黑" pitchFamily="34" charset="-122"/>
                <a:ea typeface="微软雅黑" pitchFamily="34" charset="-122"/>
              </a:rPr>
              <a:t>)</a:t>
            </a:r>
          </a:p>
          <a:p>
            <a:pPr>
              <a:lnSpc>
                <a:spcPct val="140000"/>
              </a:lnSpc>
              <a:buNone/>
            </a:pPr>
            <a:endParaRPr lang="zh-CN" altLang="en-US" dirty="0">
              <a:latin typeface="微软雅黑" pitchFamily="34" charset="-122"/>
              <a:ea typeface="微软雅黑" pitchFamily="34" charset="-122"/>
            </a:endParaRPr>
          </a:p>
        </p:txBody>
      </p:sp>
      <p:pic>
        <p:nvPicPr>
          <p:cNvPr id="153602" name="Picture 2" descr="http://t1.baidu.com/it/u=1115904841,2130663719&amp;fm=52&amp;gp=0.jpg"/>
          <p:cNvPicPr>
            <a:picLocks noChangeAspect="1" noChangeArrowheads="1"/>
          </p:cNvPicPr>
          <p:nvPr/>
        </p:nvPicPr>
        <p:blipFill>
          <a:blip r:embed="rId2" cstate="print"/>
          <a:srcRect/>
          <a:stretch>
            <a:fillRect/>
          </a:stretch>
        </p:blipFill>
        <p:spPr bwMode="auto">
          <a:xfrm>
            <a:off x="179512" y="3147814"/>
            <a:ext cx="2889378" cy="1674186"/>
          </a:xfrm>
          <a:prstGeom prst="rect">
            <a:avLst/>
          </a:prstGeom>
          <a:noFill/>
        </p:spPr>
      </p:pic>
      <p:pic>
        <p:nvPicPr>
          <p:cNvPr id="153608" name="Picture 8" descr="http://t2.baidu.com/it/u=816117574,2198235807&amp;fm=23&amp;gp=0.jpg"/>
          <p:cNvPicPr>
            <a:picLocks noChangeAspect="1" noChangeArrowheads="1"/>
          </p:cNvPicPr>
          <p:nvPr/>
        </p:nvPicPr>
        <p:blipFill>
          <a:blip r:embed="rId3" cstate="print"/>
          <a:srcRect/>
          <a:stretch>
            <a:fillRect/>
          </a:stretch>
        </p:blipFill>
        <p:spPr bwMode="auto">
          <a:xfrm>
            <a:off x="3203848" y="3147814"/>
            <a:ext cx="2808312" cy="1678507"/>
          </a:xfrm>
          <a:prstGeom prst="rect">
            <a:avLst/>
          </a:prstGeom>
          <a:noFill/>
        </p:spPr>
      </p:pic>
      <p:pic>
        <p:nvPicPr>
          <p:cNvPr id="153610" name="Picture 10" descr="http://t1.baidu.com/it/u=3990631304,2809027376&amp;fm=23&amp;gp=0.jpg"/>
          <p:cNvPicPr>
            <a:picLocks noChangeAspect="1" noChangeArrowheads="1"/>
          </p:cNvPicPr>
          <p:nvPr/>
        </p:nvPicPr>
        <p:blipFill>
          <a:blip r:embed="rId4" cstate="print"/>
          <a:srcRect/>
          <a:stretch>
            <a:fillRect/>
          </a:stretch>
        </p:blipFill>
        <p:spPr bwMode="auto">
          <a:xfrm>
            <a:off x="6228184" y="3147814"/>
            <a:ext cx="2592288" cy="1694246"/>
          </a:xfrm>
          <a:prstGeom prst="rect">
            <a:avLst/>
          </a:prstGeom>
          <a:noFill/>
        </p:spPr>
      </p:pic>
      <p:sp>
        <p:nvSpPr>
          <p:cNvPr id="7" name="标题 3"/>
          <p:cNvSpPr>
            <a:spLocks noGrp="1"/>
          </p:cNvSpPr>
          <p:nvPr>
            <p:ph type="title"/>
          </p:nvPr>
        </p:nvSpPr>
        <p:spPr>
          <a:xfrm>
            <a:off x="606008" y="123479"/>
            <a:ext cx="3173904" cy="288031"/>
          </a:xfrm>
        </p:spPr>
        <p:txBody>
          <a:bodyPr>
            <a:noAutofit/>
          </a:bodyPr>
          <a:lstStyle/>
          <a:p>
            <a:r>
              <a:rPr lang="zh-CN" altLang="en-US" sz="1400" dirty="0"/>
              <a:t>从虚拟化在云计算中被应用的领域划分</a:t>
            </a:r>
            <a:endParaRPr lang="zh-CN" altLang="en-US" sz="1400" dirty="0">
              <a:latin typeface="微软雅黑" pitchFamily="34" charset="-122"/>
              <a:ea typeface="微软雅黑" pitchFamily="34" charset="-122"/>
            </a:endParaRPr>
          </a:p>
        </p:txBody>
      </p:sp>
    </p:spTree>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196464" y="1615712"/>
            <a:ext cx="775136" cy="230832"/>
          </a:xfrm>
          <a:prstGeom prst="rect">
            <a:avLst/>
          </a:prstGeom>
        </p:spPr>
        <p:txBody>
          <a:bodyPr wrap="square">
            <a:spAutoFit/>
          </a:bodyPr>
          <a:lstStyle/>
          <a:p>
            <a:pPr lvl="0"/>
            <a:r>
              <a:rPr lang="en-US" altLang="zh-CN" sz="100" dirty="0">
                <a:solidFill>
                  <a:schemeClr val="bg1"/>
                </a:solidFill>
              </a:rPr>
              <a:t>PPT</a:t>
            </a:r>
            <a:r>
              <a:rPr lang="zh-CN" altLang="en-US" sz="100" dirty="0">
                <a:solidFill>
                  <a:schemeClr val="bg1"/>
                </a:solidFill>
              </a:rPr>
              <a:t>模板下载：</a:t>
            </a:r>
            <a:r>
              <a:rPr lang="en-US" altLang="zh-CN" sz="100" dirty="0">
                <a:solidFill>
                  <a:schemeClr val="bg1"/>
                </a:solidFill>
              </a:rPr>
              <a:t>www.1ppt.com/moban/     </a:t>
            </a:r>
            <a:r>
              <a:rPr lang="zh-CN" altLang="en-US" sz="100" dirty="0">
                <a:solidFill>
                  <a:schemeClr val="bg1"/>
                </a:solidFill>
              </a:rPr>
              <a:t>行业</a:t>
            </a:r>
            <a:r>
              <a:rPr lang="en-US" altLang="zh-CN" sz="100" dirty="0">
                <a:solidFill>
                  <a:schemeClr val="bg1"/>
                </a:solidFill>
              </a:rPr>
              <a:t>PPT</a:t>
            </a:r>
            <a:r>
              <a:rPr lang="zh-CN" altLang="en-US" sz="100" dirty="0">
                <a:solidFill>
                  <a:schemeClr val="bg1"/>
                </a:solidFill>
              </a:rPr>
              <a:t>模板：</a:t>
            </a:r>
            <a:r>
              <a:rPr lang="en-US" altLang="zh-CN" sz="100" dirty="0">
                <a:solidFill>
                  <a:schemeClr val="bg1"/>
                </a:solidFill>
              </a:rPr>
              <a:t>www.1ppt.com/hangye/ </a:t>
            </a:r>
          </a:p>
          <a:p>
            <a:pPr lvl="0"/>
            <a:r>
              <a:rPr lang="zh-CN" altLang="en-US" sz="100" dirty="0">
                <a:solidFill>
                  <a:schemeClr val="bg1"/>
                </a:solidFill>
              </a:rPr>
              <a:t>节日</a:t>
            </a:r>
            <a:r>
              <a:rPr lang="en-US" altLang="zh-CN" sz="100" dirty="0">
                <a:solidFill>
                  <a:schemeClr val="bg1"/>
                </a:solidFill>
              </a:rPr>
              <a:t>PPT</a:t>
            </a:r>
            <a:r>
              <a:rPr lang="zh-CN" altLang="en-US" sz="100" dirty="0">
                <a:solidFill>
                  <a:schemeClr val="bg1"/>
                </a:solidFill>
              </a:rPr>
              <a:t>模板：</a:t>
            </a:r>
            <a:r>
              <a:rPr lang="en-US" altLang="zh-CN" sz="100" dirty="0">
                <a:solidFill>
                  <a:schemeClr val="bg1"/>
                </a:solidFill>
              </a:rPr>
              <a:t>www.1ppt.com/jieri/           PPT</a:t>
            </a:r>
            <a:r>
              <a:rPr lang="zh-CN" altLang="en-US" sz="100" dirty="0">
                <a:solidFill>
                  <a:schemeClr val="bg1"/>
                </a:solidFill>
              </a:rPr>
              <a:t>素材下载：</a:t>
            </a:r>
            <a:r>
              <a:rPr lang="en-US" altLang="zh-CN" sz="100" dirty="0">
                <a:solidFill>
                  <a:schemeClr val="bg1"/>
                </a:solidFill>
              </a:rPr>
              <a:t>www.1ppt.com/sucai/</a:t>
            </a:r>
          </a:p>
          <a:p>
            <a:pPr lvl="0"/>
            <a:r>
              <a:rPr lang="en-US" altLang="zh-CN" sz="100" dirty="0">
                <a:solidFill>
                  <a:schemeClr val="bg1"/>
                </a:solidFill>
              </a:rPr>
              <a:t>PPT</a:t>
            </a:r>
            <a:r>
              <a:rPr lang="zh-CN" altLang="en-US" sz="100" dirty="0">
                <a:solidFill>
                  <a:schemeClr val="bg1"/>
                </a:solidFill>
              </a:rPr>
              <a:t>背景图片：</a:t>
            </a:r>
            <a:r>
              <a:rPr lang="en-US" altLang="zh-CN" sz="100" dirty="0">
                <a:solidFill>
                  <a:schemeClr val="bg1"/>
                </a:solidFill>
              </a:rPr>
              <a:t>www.1ppt.com/beijing/      PPT</a:t>
            </a:r>
            <a:r>
              <a:rPr lang="zh-CN" altLang="en-US" sz="100" dirty="0">
                <a:solidFill>
                  <a:schemeClr val="bg1"/>
                </a:solidFill>
              </a:rPr>
              <a:t>图表下载：</a:t>
            </a:r>
            <a:r>
              <a:rPr lang="en-US" altLang="zh-CN" sz="100" dirty="0">
                <a:solidFill>
                  <a:schemeClr val="bg1"/>
                </a:solidFill>
              </a:rPr>
              <a:t>www.1ppt.com/tubiao/      </a:t>
            </a:r>
          </a:p>
          <a:p>
            <a:pPr lvl="0"/>
            <a:r>
              <a:rPr lang="zh-CN" altLang="en-US" sz="100" dirty="0">
                <a:solidFill>
                  <a:schemeClr val="bg1"/>
                </a:solidFill>
              </a:rPr>
              <a:t>优秀</a:t>
            </a:r>
            <a:r>
              <a:rPr lang="en-US" altLang="zh-CN" sz="100" dirty="0">
                <a:solidFill>
                  <a:schemeClr val="bg1"/>
                </a:solidFill>
              </a:rPr>
              <a:t>PPT</a:t>
            </a:r>
            <a:r>
              <a:rPr lang="zh-CN" altLang="en-US" sz="100" dirty="0">
                <a:solidFill>
                  <a:schemeClr val="bg1"/>
                </a:solidFill>
              </a:rPr>
              <a:t>下载：</a:t>
            </a:r>
            <a:r>
              <a:rPr lang="en-US" altLang="zh-CN" sz="100" dirty="0">
                <a:solidFill>
                  <a:schemeClr val="bg1"/>
                </a:solidFill>
              </a:rPr>
              <a:t>www.1ppt.com/xiazai/        PPT</a:t>
            </a:r>
            <a:r>
              <a:rPr lang="zh-CN" altLang="en-US" sz="100" dirty="0">
                <a:solidFill>
                  <a:schemeClr val="bg1"/>
                </a:solidFill>
              </a:rPr>
              <a:t>教程： </a:t>
            </a:r>
            <a:r>
              <a:rPr lang="en-US" altLang="zh-CN" sz="100" dirty="0">
                <a:solidFill>
                  <a:schemeClr val="bg1"/>
                </a:solidFill>
              </a:rPr>
              <a:t>www.1ppt.com/powerpoint/      </a:t>
            </a:r>
          </a:p>
          <a:p>
            <a:pPr lvl="0"/>
            <a:r>
              <a:rPr lang="en-US" altLang="zh-CN" sz="100" dirty="0">
                <a:solidFill>
                  <a:schemeClr val="bg1"/>
                </a:solidFill>
              </a:rPr>
              <a:t>Word</a:t>
            </a:r>
            <a:r>
              <a:rPr lang="zh-CN" altLang="en-US" sz="100" dirty="0">
                <a:solidFill>
                  <a:schemeClr val="bg1"/>
                </a:solidFill>
              </a:rPr>
              <a:t>教程： </a:t>
            </a:r>
            <a:r>
              <a:rPr lang="en-US" altLang="zh-CN" sz="100" dirty="0">
                <a:solidFill>
                  <a:schemeClr val="bg1"/>
                </a:solidFill>
              </a:rPr>
              <a:t>www.1ppt.com/word/              Excel</a:t>
            </a:r>
            <a:r>
              <a:rPr lang="zh-CN" altLang="en-US" sz="100" dirty="0">
                <a:solidFill>
                  <a:schemeClr val="bg1"/>
                </a:solidFill>
              </a:rPr>
              <a:t>教程：</a:t>
            </a:r>
            <a:r>
              <a:rPr lang="en-US" altLang="zh-CN" sz="100" dirty="0">
                <a:solidFill>
                  <a:schemeClr val="bg1"/>
                </a:solidFill>
              </a:rPr>
              <a:t>www.1ppt.com/excel/  </a:t>
            </a:r>
          </a:p>
          <a:p>
            <a:pPr lvl="0"/>
            <a:r>
              <a:rPr lang="zh-CN" altLang="en-US" sz="100" dirty="0">
                <a:solidFill>
                  <a:schemeClr val="bg1"/>
                </a:solidFill>
              </a:rPr>
              <a:t>资料下载：</a:t>
            </a:r>
            <a:r>
              <a:rPr lang="en-US" altLang="zh-CN" sz="100" dirty="0">
                <a:solidFill>
                  <a:schemeClr val="bg1"/>
                </a:solidFill>
              </a:rPr>
              <a:t>www.1ppt.com/ziliao/                PPT</a:t>
            </a:r>
            <a:r>
              <a:rPr lang="zh-CN" altLang="en-US" sz="100" dirty="0">
                <a:solidFill>
                  <a:schemeClr val="bg1"/>
                </a:solidFill>
              </a:rPr>
              <a:t>课件下载：</a:t>
            </a:r>
            <a:r>
              <a:rPr lang="en-US" altLang="zh-CN" sz="100" dirty="0">
                <a:solidFill>
                  <a:schemeClr val="bg1"/>
                </a:solidFill>
              </a:rPr>
              <a:t>www.1ppt.com/kejian/ </a:t>
            </a:r>
          </a:p>
          <a:p>
            <a:pPr lvl="0"/>
            <a:r>
              <a:rPr lang="zh-CN" altLang="en-US" sz="100" dirty="0">
                <a:solidFill>
                  <a:schemeClr val="bg1"/>
                </a:solidFill>
              </a:rPr>
              <a:t>范文下载：</a:t>
            </a:r>
            <a:r>
              <a:rPr lang="en-US" altLang="zh-CN" sz="100" dirty="0">
                <a:solidFill>
                  <a:schemeClr val="bg1"/>
                </a:solidFill>
              </a:rPr>
              <a:t>www.1ppt.com/fanwen/             </a:t>
            </a:r>
            <a:r>
              <a:rPr lang="zh-CN" altLang="en-US" sz="100" dirty="0">
                <a:solidFill>
                  <a:schemeClr val="bg1"/>
                </a:solidFill>
              </a:rPr>
              <a:t>试卷下载：</a:t>
            </a:r>
            <a:r>
              <a:rPr lang="en-US" altLang="zh-CN" sz="100" dirty="0">
                <a:solidFill>
                  <a:schemeClr val="bg1"/>
                </a:solidFill>
              </a:rPr>
              <a:t>www.1ppt.com/shiti/  </a:t>
            </a:r>
          </a:p>
          <a:p>
            <a:pPr lvl="0"/>
            <a:r>
              <a:rPr lang="zh-CN" altLang="en-US" sz="100" dirty="0">
                <a:solidFill>
                  <a:schemeClr val="bg1"/>
                </a:solidFill>
              </a:rPr>
              <a:t>教案下载：</a:t>
            </a:r>
            <a:r>
              <a:rPr lang="en-US" altLang="zh-CN" sz="100" dirty="0">
                <a:solidFill>
                  <a:schemeClr val="bg1"/>
                </a:solidFill>
              </a:rPr>
              <a:t>www.1ppt.com/jiaoan/        PPT</a:t>
            </a:r>
            <a:r>
              <a:rPr lang="zh-CN" altLang="en-US" sz="100" dirty="0">
                <a:solidFill>
                  <a:schemeClr val="bg1"/>
                </a:solidFill>
              </a:rPr>
              <a:t>论坛：</a:t>
            </a:r>
            <a:r>
              <a:rPr lang="en-US" altLang="zh-CN" sz="100" dirty="0">
                <a:solidFill>
                  <a:schemeClr val="bg1"/>
                </a:solidFill>
              </a:rPr>
              <a:t>www.1ppt.cn</a:t>
            </a:r>
          </a:p>
          <a:p>
            <a:pPr lvl="0"/>
            <a:r>
              <a:rPr lang="en-US" altLang="zh-CN" sz="100" dirty="0">
                <a:solidFill>
                  <a:schemeClr val="bg1"/>
                </a:solidFill>
              </a:rPr>
              <a:t> </a:t>
            </a:r>
            <a:endParaRPr lang="zh-CN" altLang="en-US" sz="100" dirty="0">
              <a:solidFill>
                <a:schemeClr val="bg1"/>
              </a:solidFill>
            </a:endParaRPr>
          </a:p>
        </p:txBody>
      </p:sp>
      <p:pic>
        <p:nvPicPr>
          <p:cNvPr id="16" name="图片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4" y="20538"/>
            <a:ext cx="9144000" cy="5143500"/>
          </a:xfrm>
          <a:prstGeom prst="rect">
            <a:avLst/>
          </a:prstGeom>
          <a:pattFill prst="pct5">
            <a:fgClr>
              <a:schemeClr val="accent1"/>
            </a:fgClr>
            <a:bgClr>
              <a:schemeClr val="bg1"/>
            </a:bgClr>
          </a:pattFill>
        </p:spPr>
      </p:pic>
      <p:sp>
        <p:nvSpPr>
          <p:cNvPr id="6" name="矩形 5"/>
          <p:cNvSpPr/>
          <p:nvPr/>
        </p:nvSpPr>
        <p:spPr>
          <a:xfrm rot="5400000">
            <a:off x="-2204231" y="1031565"/>
            <a:ext cx="6316166" cy="1907704"/>
          </a:xfrm>
          <a:custGeom>
            <a:avLst/>
            <a:gdLst/>
            <a:ahLst/>
            <a:cxnLst/>
            <a:rect l="l" t="t" r="r" b="b"/>
            <a:pathLst>
              <a:path w="9144000" h="2931790">
                <a:moveTo>
                  <a:pt x="0" y="0"/>
                </a:moveTo>
                <a:lnTo>
                  <a:pt x="3824456" y="0"/>
                </a:lnTo>
                <a:cubicBezTo>
                  <a:pt x="3824456" y="26976"/>
                  <a:pt x="3831542" y="51749"/>
                  <a:pt x="3844079" y="73220"/>
                </a:cubicBezTo>
                <a:lnTo>
                  <a:pt x="4145508" y="600620"/>
                </a:lnTo>
                <a:cubicBezTo>
                  <a:pt x="4157500" y="622091"/>
                  <a:pt x="4175488" y="640258"/>
                  <a:pt x="4197836" y="653470"/>
                </a:cubicBezTo>
                <a:cubicBezTo>
                  <a:pt x="4220185" y="666683"/>
                  <a:pt x="4245258" y="672739"/>
                  <a:pt x="4269242" y="672739"/>
                </a:cubicBezTo>
                <a:lnTo>
                  <a:pt x="4869920" y="672739"/>
                </a:lnTo>
                <a:cubicBezTo>
                  <a:pt x="4895539" y="673289"/>
                  <a:pt x="4921158" y="667233"/>
                  <a:pt x="4944596" y="653470"/>
                </a:cubicBezTo>
                <a:cubicBezTo>
                  <a:pt x="4966945" y="640258"/>
                  <a:pt x="4984387" y="622091"/>
                  <a:pt x="4996924" y="601171"/>
                </a:cubicBezTo>
                <a:lnTo>
                  <a:pt x="5296718" y="75972"/>
                </a:lnTo>
                <a:cubicBezTo>
                  <a:pt x="5310345" y="53951"/>
                  <a:pt x="5317976" y="28077"/>
                  <a:pt x="5317976" y="0"/>
                </a:cubicBezTo>
                <a:lnTo>
                  <a:pt x="9144000" y="0"/>
                </a:lnTo>
                <a:lnTo>
                  <a:pt x="9144000" y="2931790"/>
                </a:lnTo>
                <a:lnTo>
                  <a:pt x="0" y="2931790"/>
                </a:lnTo>
                <a:close/>
              </a:path>
            </a:pathLst>
          </a:custGeom>
          <a:solidFill>
            <a:schemeClr val="accent1">
              <a:alpha val="6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9"/>
          <p:cNvSpPr txBox="1"/>
          <p:nvPr/>
        </p:nvSpPr>
        <p:spPr>
          <a:xfrm>
            <a:off x="1835696" y="1707654"/>
            <a:ext cx="5904656" cy="623248"/>
          </a:xfrm>
          <a:prstGeom prst="rect">
            <a:avLst/>
          </a:prstGeom>
          <a:noFill/>
        </p:spPr>
        <p:txBody>
          <a:bodyPr wrap="square" lIns="68580" tIns="34290" rIns="68580" bIns="34290" rtlCol="0">
            <a:spAutoFit/>
          </a:bodyPr>
          <a:lstStyle/>
          <a:p>
            <a:pPr marL="0" lvl="1" algn="ctr"/>
            <a:r>
              <a:rPr lang="zh-CN" altLang="en-US" sz="3600" b="1" spc="300" dirty="0">
                <a:solidFill>
                  <a:schemeClr val="bg1"/>
                </a:solidFill>
                <a:latin typeface="微软雅黑" pitchFamily="34" charset="-122"/>
                <a:ea typeface="微软雅黑" pitchFamily="34" charset="-122"/>
              </a:rPr>
              <a:t>虚拟化技术</a:t>
            </a:r>
          </a:p>
        </p:txBody>
      </p:sp>
      <p:sp>
        <p:nvSpPr>
          <p:cNvPr id="13" name="Freeform 5"/>
          <p:cNvSpPr>
            <a:spLocks/>
          </p:cNvSpPr>
          <p:nvPr/>
        </p:nvSpPr>
        <p:spPr bwMode="auto">
          <a:xfrm rot="5400000">
            <a:off x="1475656" y="1563639"/>
            <a:ext cx="1008112" cy="864096"/>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accent6"/>
          </a:solidFill>
          <a:ln w="9525" cap="flat">
            <a:no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15" name="文本框 9"/>
          <p:cNvSpPr txBox="1"/>
          <p:nvPr/>
        </p:nvSpPr>
        <p:spPr>
          <a:xfrm>
            <a:off x="4211960" y="2787774"/>
            <a:ext cx="3312368" cy="369332"/>
          </a:xfrm>
          <a:prstGeom prst="rect">
            <a:avLst/>
          </a:prstGeom>
          <a:noFill/>
        </p:spPr>
        <p:txBody>
          <a:bodyPr wrap="square" lIns="0" tIns="0" rIns="0" bIns="0" rtlCol="0">
            <a:spAutoFit/>
          </a:bodyPr>
          <a:lstStyle/>
          <a:p>
            <a:pPr marL="171450" lvl="1" indent="-171450">
              <a:buFont typeface="Wingdings" pitchFamily="2" charset="2"/>
              <a:buChar char="l"/>
            </a:pPr>
            <a:r>
              <a:rPr lang="zh-CN" altLang="en-US" sz="2400" dirty="0">
                <a:solidFill>
                  <a:schemeClr val="bg1"/>
                </a:solidFill>
                <a:latin typeface="微软雅黑" pitchFamily="34" charset="-122"/>
                <a:ea typeface="微软雅黑" pitchFamily="34" charset="-122"/>
              </a:rPr>
              <a:t>服务器虚拟化关键技术</a:t>
            </a:r>
          </a:p>
        </p:txBody>
      </p:sp>
      <p:sp>
        <p:nvSpPr>
          <p:cNvPr id="9" name="KSO_Shape"/>
          <p:cNvSpPr>
            <a:spLocks/>
          </p:cNvSpPr>
          <p:nvPr/>
        </p:nvSpPr>
        <p:spPr bwMode="auto">
          <a:xfrm>
            <a:off x="1691680" y="1635646"/>
            <a:ext cx="648072" cy="576064"/>
          </a:xfrm>
          <a:custGeom>
            <a:avLst/>
            <a:gdLst>
              <a:gd name="T0" fmla="*/ 615878 w 2390775"/>
              <a:gd name="T1" fmla="*/ 1467970 h 2365376"/>
              <a:gd name="T2" fmla="*/ 587250 w 2390775"/>
              <a:gd name="T3" fmla="*/ 1401697 h 2365376"/>
              <a:gd name="T4" fmla="*/ 1282649 w 2390775"/>
              <a:gd name="T5" fmla="*/ 1393474 h 2365376"/>
              <a:gd name="T6" fmla="*/ 1180915 w 2390775"/>
              <a:gd name="T7" fmla="*/ 1446870 h 2365376"/>
              <a:gd name="T8" fmla="*/ 1210073 w 2390775"/>
              <a:gd name="T9" fmla="*/ 1382167 h 2365376"/>
              <a:gd name="T10" fmla="*/ 653657 w 2390775"/>
              <a:gd name="T11" fmla="*/ 1314699 h 2365376"/>
              <a:gd name="T12" fmla="*/ 646041 w 2390775"/>
              <a:gd name="T13" fmla="*/ 1180275 h 2365376"/>
              <a:gd name="T14" fmla="*/ 589870 w 2390775"/>
              <a:gd name="T15" fmla="*/ 1105327 h 2365376"/>
              <a:gd name="T16" fmla="*/ 599516 w 2390775"/>
              <a:gd name="T17" fmla="*/ 1141280 h 2365376"/>
              <a:gd name="T18" fmla="*/ 579914 w 2390775"/>
              <a:gd name="T19" fmla="*/ 1158779 h 2365376"/>
              <a:gd name="T20" fmla="*/ 541333 w 2390775"/>
              <a:gd name="T21" fmla="*/ 1105965 h 2365376"/>
              <a:gd name="T22" fmla="*/ 1137260 w 2390775"/>
              <a:gd name="T23" fmla="*/ 1009231 h 2365376"/>
              <a:gd name="T24" fmla="*/ 1143562 w 2390775"/>
              <a:gd name="T25" fmla="*/ 1026145 h 2365376"/>
              <a:gd name="T26" fmla="*/ 1096615 w 2390775"/>
              <a:gd name="T27" fmla="*/ 1069549 h 2365376"/>
              <a:gd name="T28" fmla="*/ 1102602 w 2390775"/>
              <a:gd name="T29" fmla="*/ 1001572 h 2365376"/>
              <a:gd name="T30" fmla="*/ 972739 w 2390775"/>
              <a:gd name="T31" fmla="*/ 835988 h 2365376"/>
              <a:gd name="T32" fmla="*/ 989500 w 2390775"/>
              <a:gd name="T33" fmla="*/ 1138672 h 2365376"/>
              <a:gd name="T34" fmla="*/ 639427 w 2390775"/>
              <a:gd name="T35" fmla="*/ 1423644 h 2365376"/>
              <a:gd name="T36" fmla="*/ 599898 w 2390775"/>
              <a:gd name="T37" fmla="*/ 1003302 h 2365376"/>
              <a:gd name="T38" fmla="*/ 529694 w 2390775"/>
              <a:gd name="T39" fmla="*/ 1090596 h 2365376"/>
              <a:gd name="T40" fmla="*/ 602428 w 2390775"/>
              <a:gd name="T41" fmla="*/ 868249 h 2365376"/>
              <a:gd name="T42" fmla="*/ 861740 w 2390775"/>
              <a:gd name="T43" fmla="*/ 924231 h 2365376"/>
              <a:gd name="T44" fmla="*/ 755609 w 2390775"/>
              <a:gd name="T45" fmla="*/ 542052 h 2365376"/>
              <a:gd name="T46" fmla="*/ 929665 w 2390775"/>
              <a:gd name="T47" fmla="*/ 525915 h 2365376"/>
              <a:gd name="T48" fmla="*/ 909019 w 2390775"/>
              <a:gd name="T49" fmla="*/ 571798 h 2365376"/>
              <a:gd name="T50" fmla="*/ 936652 w 2390775"/>
              <a:gd name="T51" fmla="*/ 586353 h 2365376"/>
              <a:gd name="T52" fmla="*/ 928394 w 2390775"/>
              <a:gd name="T53" fmla="*/ 688879 h 2365376"/>
              <a:gd name="T54" fmla="*/ 840414 w 2390775"/>
              <a:gd name="T55" fmla="*/ 772101 h 2365376"/>
              <a:gd name="T56" fmla="*/ 742269 w 2390775"/>
              <a:gd name="T57" fmla="*/ 675588 h 2365376"/>
              <a:gd name="T58" fmla="*/ 738139 w 2390775"/>
              <a:gd name="T59" fmla="*/ 608504 h 2365376"/>
              <a:gd name="T60" fmla="*/ 761643 w 2390775"/>
              <a:gd name="T61" fmla="*/ 510093 h 2365376"/>
              <a:gd name="T62" fmla="*/ 617010 w 2390775"/>
              <a:gd name="T63" fmla="*/ 449064 h 2365376"/>
              <a:gd name="T64" fmla="*/ 350272 w 2390775"/>
              <a:gd name="T65" fmla="*/ 638327 h 2365376"/>
              <a:gd name="T66" fmla="*/ 215163 w 2390775"/>
              <a:gd name="T67" fmla="*/ 939947 h 2365376"/>
              <a:gd name="T68" fmla="*/ 256613 w 2390775"/>
              <a:gd name="T69" fmla="*/ 1277331 h 2365376"/>
              <a:gd name="T70" fmla="*/ 458486 w 2390775"/>
              <a:gd name="T71" fmla="*/ 1534008 h 2365376"/>
              <a:gd name="T72" fmla="*/ 767308 w 2390775"/>
              <a:gd name="T73" fmla="*/ 1655225 h 2365376"/>
              <a:gd name="T74" fmla="*/ 1101127 w 2390775"/>
              <a:gd name="T75" fmla="*/ 1596674 h 2365376"/>
              <a:gd name="T76" fmla="*/ 1347614 w 2390775"/>
              <a:gd name="T77" fmla="*/ 1383040 h 2365376"/>
              <a:gd name="T78" fmla="*/ 1453614 w 2390775"/>
              <a:gd name="T79" fmla="*/ 1066861 h 2365376"/>
              <a:gd name="T80" fmla="*/ 1378939 w 2390775"/>
              <a:gd name="T81" fmla="*/ 738024 h 2365376"/>
              <a:gd name="T82" fmla="*/ 1153652 w 2390775"/>
              <a:gd name="T83" fmla="*/ 501602 h 2365376"/>
              <a:gd name="T84" fmla="*/ 831224 w 2390775"/>
              <a:gd name="T85" fmla="*/ 411085 h 2365376"/>
              <a:gd name="T86" fmla="*/ 989432 w 2390775"/>
              <a:gd name="T87" fmla="*/ 315187 h 2365376"/>
              <a:gd name="T88" fmla="*/ 1471649 w 2390775"/>
              <a:gd name="T89" fmla="*/ 671876 h 2365376"/>
              <a:gd name="T90" fmla="*/ 1554866 w 2390775"/>
              <a:gd name="T91" fmla="*/ 1171938 h 2365376"/>
              <a:gd name="T92" fmla="*/ 1239716 w 2390775"/>
              <a:gd name="T93" fmla="*/ 1647313 h 2365376"/>
              <a:gd name="T94" fmla="*/ 646121 w 2390775"/>
              <a:gd name="T95" fmla="*/ 1748275 h 2365376"/>
              <a:gd name="T96" fmla="*/ 110112 w 2390775"/>
              <a:gd name="T97" fmla="*/ 1186813 h 2365376"/>
              <a:gd name="T98" fmla="*/ 251551 w 2390775"/>
              <a:gd name="T99" fmla="*/ 580725 h 2365376"/>
              <a:gd name="T100" fmla="*/ 1549044 w 2390775"/>
              <a:gd name="T101" fmla="*/ 160116 h 2365376"/>
              <a:gd name="T102" fmla="*/ 1461002 w 2390775"/>
              <a:gd name="T103" fmla="*/ 284475 h 2365376"/>
              <a:gd name="T104" fmla="*/ 1550307 w 2390775"/>
              <a:gd name="T105" fmla="*/ 426554 h 2365376"/>
              <a:gd name="T106" fmla="*/ 1719764 w 2390775"/>
              <a:gd name="T107" fmla="*/ 380038 h 2365376"/>
              <a:gd name="T108" fmla="*/ 1735543 w 2390775"/>
              <a:gd name="T109" fmla="*/ 232579 h 2365376"/>
              <a:gd name="T110" fmla="*/ 1705909 w 2390775"/>
              <a:gd name="T111" fmla="*/ 94508 h 2365376"/>
              <a:gd name="T112" fmla="*/ 1774050 w 2390775"/>
              <a:gd name="T113" fmla="*/ 148403 h 2365376"/>
              <a:gd name="T114" fmla="*/ 1781614 w 2390775"/>
              <a:gd name="T115" fmla="*/ 428769 h 2365376"/>
              <a:gd name="T116" fmla="*/ 1600166 w 2390775"/>
              <a:gd name="T117" fmla="*/ 516104 h 2365376"/>
              <a:gd name="T118" fmla="*/ 1452167 w 2390775"/>
              <a:gd name="T119" fmla="*/ 455349 h 2365376"/>
              <a:gd name="T120" fmla="*/ 1310478 w 2390775"/>
              <a:gd name="T121" fmla="*/ 259477 h 2365376"/>
              <a:gd name="T122" fmla="*/ 1562614 w 2390775"/>
              <a:gd name="T123" fmla="*/ 74046 h 236537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390775" h="2365376">
                <a:moveTo>
                  <a:pt x="761351" y="1739900"/>
                </a:moveTo>
                <a:lnTo>
                  <a:pt x="791690" y="1805294"/>
                </a:lnTo>
                <a:lnTo>
                  <a:pt x="794883" y="1808051"/>
                </a:lnTo>
                <a:lnTo>
                  <a:pt x="797278" y="1811991"/>
                </a:lnTo>
                <a:lnTo>
                  <a:pt x="800871" y="1817112"/>
                </a:lnTo>
                <a:lnTo>
                  <a:pt x="803266" y="1822233"/>
                </a:lnTo>
                <a:lnTo>
                  <a:pt x="804065" y="1825384"/>
                </a:lnTo>
                <a:lnTo>
                  <a:pt x="804863" y="1828536"/>
                </a:lnTo>
                <a:lnTo>
                  <a:pt x="804863" y="1831687"/>
                </a:lnTo>
                <a:lnTo>
                  <a:pt x="804863" y="1834839"/>
                </a:lnTo>
                <a:lnTo>
                  <a:pt x="804065" y="1837990"/>
                </a:lnTo>
                <a:lnTo>
                  <a:pt x="802867" y="1841142"/>
                </a:lnTo>
                <a:lnTo>
                  <a:pt x="801670" y="1842718"/>
                </a:lnTo>
                <a:lnTo>
                  <a:pt x="799674" y="1844687"/>
                </a:lnTo>
                <a:lnTo>
                  <a:pt x="797278" y="1845475"/>
                </a:lnTo>
                <a:lnTo>
                  <a:pt x="794484" y="1845869"/>
                </a:lnTo>
                <a:lnTo>
                  <a:pt x="790891" y="1846263"/>
                </a:lnTo>
                <a:lnTo>
                  <a:pt x="787698" y="1845869"/>
                </a:lnTo>
                <a:lnTo>
                  <a:pt x="784105" y="1845475"/>
                </a:lnTo>
                <a:lnTo>
                  <a:pt x="780512" y="1844293"/>
                </a:lnTo>
                <a:lnTo>
                  <a:pt x="776520" y="1842718"/>
                </a:lnTo>
                <a:lnTo>
                  <a:pt x="772927" y="1841142"/>
                </a:lnTo>
                <a:lnTo>
                  <a:pt x="768935" y="1839172"/>
                </a:lnTo>
                <a:lnTo>
                  <a:pt x="765343" y="1836809"/>
                </a:lnTo>
                <a:lnTo>
                  <a:pt x="761750" y="1834051"/>
                </a:lnTo>
                <a:lnTo>
                  <a:pt x="758955" y="1831294"/>
                </a:lnTo>
                <a:lnTo>
                  <a:pt x="756161" y="1827748"/>
                </a:lnTo>
                <a:lnTo>
                  <a:pt x="754165" y="1824597"/>
                </a:lnTo>
                <a:lnTo>
                  <a:pt x="748975" y="1815536"/>
                </a:lnTo>
                <a:lnTo>
                  <a:pt x="745782" y="1808839"/>
                </a:lnTo>
                <a:lnTo>
                  <a:pt x="743387" y="1803718"/>
                </a:lnTo>
                <a:lnTo>
                  <a:pt x="742588" y="1799385"/>
                </a:lnTo>
                <a:lnTo>
                  <a:pt x="742588" y="1795051"/>
                </a:lnTo>
                <a:lnTo>
                  <a:pt x="743387" y="1790718"/>
                </a:lnTo>
                <a:lnTo>
                  <a:pt x="746181" y="1778112"/>
                </a:lnTo>
                <a:lnTo>
                  <a:pt x="746979" y="1774173"/>
                </a:lnTo>
                <a:lnTo>
                  <a:pt x="746979" y="1772203"/>
                </a:lnTo>
                <a:lnTo>
                  <a:pt x="746181" y="1771021"/>
                </a:lnTo>
                <a:lnTo>
                  <a:pt x="745383" y="1770627"/>
                </a:lnTo>
                <a:lnTo>
                  <a:pt x="742987" y="1770627"/>
                </a:lnTo>
                <a:lnTo>
                  <a:pt x="742189" y="1770233"/>
                </a:lnTo>
                <a:lnTo>
                  <a:pt x="741790" y="1769839"/>
                </a:lnTo>
                <a:lnTo>
                  <a:pt x="738596" y="1761961"/>
                </a:lnTo>
                <a:lnTo>
                  <a:pt x="736999" y="1758021"/>
                </a:lnTo>
                <a:lnTo>
                  <a:pt x="736600" y="1756052"/>
                </a:lnTo>
                <a:lnTo>
                  <a:pt x="736600" y="1754476"/>
                </a:lnTo>
                <a:lnTo>
                  <a:pt x="742189" y="1750536"/>
                </a:lnTo>
                <a:lnTo>
                  <a:pt x="747379" y="1747385"/>
                </a:lnTo>
                <a:lnTo>
                  <a:pt x="750971" y="1745021"/>
                </a:lnTo>
                <a:lnTo>
                  <a:pt x="754165" y="1743839"/>
                </a:lnTo>
                <a:lnTo>
                  <a:pt x="758556" y="1741870"/>
                </a:lnTo>
                <a:lnTo>
                  <a:pt x="759754" y="1741870"/>
                </a:lnTo>
                <a:lnTo>
                  <a:pt x="761351" y="1739900"/>
                </a:lnTo>
                <a:close/>
                <a:moveTo>
                  <a:pt x="1554438" y="1730375"/>
                </a:moveTo>
                <a:lnTo>
                  <a:pt x="1565575" y="1730375"/>
                </a:lnTo>
                <a:lnTo>
                  <a:pt x="1575916" y="1730375"/>
                </a:lnTo>
                <a:lnTo>
                  <a:pt x="1586258" y="1731163"/>
                </a:lnTo>
                <a:lnTo>
                  <a:pt x="1591031" y="1731951"/>
                </a:lnTo>
                <a:lnTo>
                  <a:pt x="1595008" y="1733133"/>
                </a:lnTo>
                <a:lnTo>
                  <a:pt x="1598986" y="1734314"/>
                </a:lnTo>
                <a:lnTo>
                  <a:pt x="1602168" y="1735890"/>
                </a:lnTo>
                <a:lnTo>
                  <a:pt x="1605350" y="1737860"/>
                </a:lnTo>
                <a:lnTo>
                  <a:pt x="1607339" y="1739830"/>
                </a:lnTo>
                <a:lnTo>
                  <a:pt x="1608929" y="1741799"/>
                </a:lnTo>
                <a:lnTo>
                  <a:pt x="1609725" y="1744951"/>
                </a:lnTo>
                <a:lnTo>
                  <a:pt x="1609725" y="1747708"/>
                </a:lnTo>
                <a:lnTo>
                  <a:pt x="1608929" y="1751648"/>
                </a:lnTo>
                <a:lnTo>
                  <a:pt x="1607339" y="1755193"/>
                </a:lnTo>
                <a:lnTo>
                  <a:pt x="1604554" y="1759920"/>
                </a:lnTo>
                <a:lnTo>
                  <a:pt x="1600577" y="1764648"/>
                </a:lnTo>
                <a:lnTo>
                  <a:pt x="1595804" y="1769769"/>
                </a:lnTo>
                <a:lnTo>
                  <a:pt x="1589042" y="1776072"/>
                </a:lnTo>
                <a:lnTo>
                  <a:pt x="1582678" y="1781193"/>
                </a:lnTo>
                <a:lnTo>
                  <a:pt x="1576314" y="1786314"/>
                </a:lnTo>
                <a:lnTo>
                  <a:pt x="1570348" y="1790647"/>
                </a:lnTo>
                <a:lnTo>
                  <a:pt x="1563586" y="1794193"/>
                </a:lnTo>
                <a:lnTo>
                  <a:pt x="1557222" y="1797738"/>
                </a:lnTo>
                <a:lnTo>
                  <a:pt x="1550461" y="1800496"/>
                </a:lnTo>
                <a:lnTo>
                  <a:pt x="1544097" y="1802466"/>
                </a:lnTo>
                <a:lnTo>
                  <a:pt x="1537733" y="1804829"/>
                </a:lnTo>
                <a:lnTo>
                  <a:pt x="1530971" y="1806799"/>
                </a:lnTo>
                <a:lnTo>
                  <a:pt x="1524607" y="1807981"/>
                </a:lnTo>
                <a:lnTo>
                  <a:pt x="1518243" y="1809163"/>
                </a:lnTo>
                <a:lnTo>
                  <a:pt x="1505117" y="1811132"/>
                </a:lnTo>
                <a:lnTo>
                  <a:pt x="1491992" y="1812314"/>
                </a:lnTo>
                <a:lnTo>
                  <a:pt x="1486026" y="1813102"/>
                </a:lnTo>
                <a:lnTo>
                  <a:pt x="1483241" y="1813890"/>
                </a:lnTo>
                <a:lnTo>
                  <a:pt x="1482048" y="1814678"/>
                </a:lnTo>
                <a:lnTo>
                  <a:pt x="1481253" y="1815072"/>
                </a:lnTo>
                <a:lnTo>
                  <a:pt x="1480855" y="1815859"/>
                </a:lnTo>
                <a:lnTo>
                  <a:pt x="1480855" y="1817041"/>
                </a:lnTo>
                <a:lnTo>
                  <a:pt x="1481253" y="1818617"/>
                </a:lnTo>
                <a:lnTo>
                  <a:pt x="1482048" y="1819799"/>
                </a:lnTo>
                <a:lnTo>
                  <a:pt x="1482048" y="1821375"/>
                </a:lnTo>
                <a:lnTo>
                  <a:pt x="1482048" y="1821769"/>
                </a:lnTo>
                <a:lnTo>
                  <a:pt x="1480855" y="1822556"/>
                </a:lnTo>
                <a:lnTo>
                  <a:pt x="1471309" y="1830829"/>
                </a:lnTo>
                <a:lnTo>
                  <a:pt x="1465343" y="1834375"/>
                </a:lnTo>
                <a:lnTo>
                  <a:pt x="1463354" y="1835556"/>
                </a:lnTo>
                <a:lnTo>
                  <a:pt x="1461365" y="1836738"/>
                </a:lnTo>
                <a:lnTo>
                  <a:pt x="1452615" y="1830041"/>
                </a:lnTo>
                <a:lnTo>
                  <a:pt x="1445853" y="1824132"/>
                </a:lnTo>
                <a:lnTo>
                  <a:pt x="1440285" y="1819405"/>
                </a:lnTo>
                <a:lnTo>
                  <a:pt x="1437103" y="1815072"/>
                </a:lnTo>
                <a:lnTo>
                  <a:pt x="1434716" y="1812314"/>
                </a:lnTo>
                <a:lnTo>
                  <a:pt x="1433125" y="1810344"/>
                </a:lnTo>
                <a:lnTo>
                  <a:pt x="1432330" y="1808375"/>
                </a:lnTo>
                <a:lnTo>
                  <a:pt x="1428750" y="1806799"/>
                </a:lnTo>
                <a:lnTo>
                  <a:pt x="1512675" y="1734314"/>
                </a:lnTo>
                <a:lnTo>
                  <a:pt x="1518641" y="1733527"/>
                </a:lnTo>
                <a:lnTo>
                  <a:pt x="1533755" y="1731951"/>
                </a:lnTo>
                <a:lnTo>
                  <a:pt x="1543699" y="1731163"/>
                </a:lnTo>
                <a:lnTo>
                  <a:pt x="1554438" y="1730375"/>
                </a:lnTo>
                <a:close/>
                <a:moveTo>
                  <a:pt x="588962" y="1535113"/>
                </a:moveTo>
                <a:lnTo>
                  <a:pt x="694496" y="1535113"/>
                </a:lnTo>
                <a:lnTo>
                  <a:pt x="694496" y="1557872"/>
                </a:lnTo>
                <a:lnTo>
                  <a:pt x="694894" y="1558271"/>
                </a:lnTo>
                <a:lnTo>
                  <a:pt x="696885" y="1560268"/>
                </a:lnTo>
                <a:lnTo>
                  <a:pt x="698478" y="1560667"/>
                </a:lnTo>
                <a:lnTo>
                  <a:pt x="700469" y="1561466"/>
                </a:lnTo>
                <a:lnTo>
                  <a:pt x="704053" y="1561865"/>
                </a:lnTo>
                <a:lnTo>
                  <a:pt x="707239" y="1561865"/>
                </a:lnTo>
                <a:lnTo>
                  <a:pt x="711222" y="1561865"/>
                </a:lnTo>
                <a:lnTo>
                  <a:pt x="714407" y="1561466"/>
                </a:lnTo>
                <a:lnTo>
                  <a:pt x="716797" y="1560667"/>
                </a:lnTo>
                <a:lnTo>
                  <a:pt x="718390" y="1560268"/>
                </a:lnTo>
                <a:lnTo>
                  <a:pt x="720381" y="1558271"/>
                </a:lnTo>
                <a:lnTo>
                  <a:pt x="720779" y="1557872"/>
                </a:lnTo>
                <a:lnTo>
                  <a:pt x="720779" y="1535113"/>
                </a:lnTo>
                <a:lnTo>
                  <a:pt x="820737" y="1535113"/>
                </a:lnTo>
                <a:lnTo>
                  <a:pt x="820737" y="1644117"/>
                </a:lnTo>
                <a:lnTo>
                  <a:pt x="820339" y="1648908"/>
                </a:lnTo>
                <a:lnTo>
                  <a:pt x="819144" y="1652901"/>
                </a:lnTo>
                <a:lnTo>
                  <a:pt x="816755" y="1656894"/>
                </a:lnTo>
                <a:lnTo>
                  <a:pt x="814365" y="1660088"/>
                </a:lnTo>
                <a:lnTo>
                  <a:pt x="810781" y="1663283"/>
                </a:lnTo>
                <a:lnTo>
                  <a:pt x="806799" y="1665279"/>
                </a:lnTo>
                <a:lnTo>
                  <a:pt x="802418" y="1666477"/>
                </a:lnTo>
                <a:lnTo>
                  <a:pt x="797639" y="1666876"/>
                </a:lnTo>
                <a:lnTo>
                  <a:pt x="612060" y="1666876"/>
                </a:lnTo>
                <a:lnTo>
                  <a:pt x="607281" y="1666477"/>
                </a:lnTo>
                <a:lnTo>
                  <a:pt x="602901" y="1665279"/>
                </a:lnTo>
                <a:lnTo>
                  <a:pt x="598918" y="1663283"/>
                </a:lnTo>
                <a:lnTo>
                  <a:pt x="595732" y="1660088"/>
                </a:lnTo>
                <a:lnTo>
                  <a:pt x="592546" y="1656894"/>
                </a:lnTo>
                <a:lnTo>
                  <a:pt x="590555" y="1652901"/>
                </a:lnTo>
                <a:lnTo>
                  <a:pt x="589360" y="1648908"/>
                </a:lnTo>
                <a:lnTo>
                  <a:pt x="588962" y="1644117"/>
                </a:lnTo>
                <a:lnTo>
                  <a:pt x="588962" y="1535113"/>
                </a:lnTo>
                <a:close/>
                <a:moveTo>
                  <a:pt x="612060" y="1476375"/>
                </a:moveTo>
                <a:lnTo>
                  <a:pt x="797639" y="1476375"/>
                </a:lnTo>
                <a:lnTo>
                  <a:pt x="802418" y="1476769"/>
                </a:lnTo>
                <a:lnTo>
                  <a:pt x="806799" y="1477950"/>
                </a:lnTo>
                <a:lnTo>
                  <a:pt x="810781" y="1480312"/>
                </a:lnTo>
                <a:lnTo>
                  <a:pt x="814365" y="1483068"/>
                </a:lnTo>
                <a:lnTo>
                  <a:pt x="816755" y="1486611"/>
                </a:lnTo>
                <a:lnTo>
                  <a:pt x="819144" y="1490155"/>
                </a:lnTo>
                <a:lnTo>
                  <a:pt x="820339" y="1494485"/>
                </a:lnTo>
                <a:lnTo>
                  <a:pt x="820737" y="1498816"/>
                </a:lnTo>
                <a:lnTo>
                  <a:pt x="820737" y="1525588"/>
                </a:lnTo>
                <a:lnTo>
                  <a:pt x="588962" y="1525588"/>
                </a:lnTo>
                <a:lnTo>
                  <a:pt x="588962" y="1498816"/>
                </a:lnTo>
                <a:lnTo>
                  <a:pt x="589360" y="1494485"/>
                </a:lnTo>
                <a:lnTo>
                  <a:pt x="590555" y="1490155"/>
                </a:lnTo>
                <a:lnTo>
                  <a:pt x="592546" y="1486611"/>
                </a:lnTo>
                <a:lnTo>
                  <a:pt x="595732" y="1483068"/>
                </a:lnTo>
                <a:lnTo>
                  <a:pt x="598918" y="1480312"/>
                </a:lnTo>
                <a:lnTo>
                  <a:pt x="602901" y="1477950"/>
                </a:lnTo>
                <a:lnTo>
                  <a:pt x="607281" y="1476769"/>
                </a:lnTo>
                <a:lnTo>
                  <a:pt x="612060" y="1476375"/>
                </a:lnTo>
                <a:close/>
                <a:moveTo>
                  <a:pt x="725449" y="1381125"/>
                </a:moveTo>
                <a:lnTo>
                  <a:pt x="730525" y="1381524"/>
                </a:lnTo>
                <a:lnTo>
                  <a:pt x="732087" y="1381524"/>
                </a:lnTo>
                <a:lnTo>
                  <a:pt x="734430" y="1382322"/>
                </a:lnTo>
                <a:lnTo>
                  <a:pt x="737554" y="1384317"/>
                </a:lnTo>
                <a:lnTo>
                  <a:pt x="740287" y="1386312"/>
                </a:lnTo>
                <a:lnTo>
                  <a:pt x="743411" y="1389505"/>
                </a:lnTo>
                <a:lnTo>
                  <a:pt x="746535" y="1393096"/>
                </a:lnTo>
                <a:lnTo>
                  <a:pt x="749659" y="1397486"/>
                </a:lnTo>
                <a:lnTo>
                  <a:pt x="755906" y="1407063"/>
                </a:lnTo>
                <a:lnTo>
                  <a:pt x="761373" y="1417837"/>
                </a:lnTo>
                <a:lnTo>
                  <a:pt x="766059" y="1427813"/>
                </a:lnTo>
                <a:lnTo>
                  <a:pt x="769182" y="1437390"/>
                </a:lnTo>
                <a:lnTo>
                  <a:pt x="770744" y="1441780"/>
                </a:lnTo>
                <a:lnTo>
                  <a:pt x="771525" y="1445770"/>
                </a:lnTo>
                <a:lnTo>
                  <a:pt x="771525" y="1448164"/>
                </a:lnTo>
                <a:lnTo>
                  <a:pt x="771525" y="1450159"/>
                </a:lnTo>
                <a:lnTo>
                  <a:pt x="770744" y="1451357"/>
                </a:lnTo>
                <a:lnTo>
                  <a:pt x="769182" y="1452155"/>
                </a:lnTo>
                <a:lnTo>
                  <a:pt x="768011" y="1452155"/>
                </a:lnTo>
                <a:lnTo>
                  <a:pt x="766449" y="1450958"/>
                </a:lnTo>
                <a:lnTo>
                  <a:pt x="764887" y="1449760"/>
                </a:lnTo>
                <a:lnTo>
                  <a:pt x="762544" y="1448563"/>
                </a:lnTo>
                <a:lnTo>
                  <a:pt x="759030" y="1444174"/>
                </a:lnTo>
                <a:lnTo>
                  <a:pt x="755516" y="1439784"/>
                </a:lnTo>
                <a:lnTo>
                  <a:pt x="753173" y="1434996"/>
                </a:lnTo>
                <a:lnTo>
                  <a:pt x="752392" y="1433400"/>
                </a:lnTo>
                <a:lnTo>
                  <a:pt x="752392" y="1431404"/>
                </a:lnTo>
                <a:lnTo>
                  <a:pt x="752001" y="1428611"/>
                </a:lnTo>
                <a:lnTo>
                  <a:pt x="750830" y="1426616"/>
                </a:lnTo>
                <a:lnTo>
                  <a:pt x="748878" y="1425419"/>
                </a:lnTo>
                <a:lnTo>
                  <a:pt x="746925" y="1425020"/>
                </a:lnTo>
                <a:lnTo>
                  <a:pt x="746144" y="1425419"/>
                </a:lnTo>
                <a:lnTo>
                  <a:pt x="745363" y="1425818"/>
                </a:lnTo>
                <a:lnTo>
                  <a:pt x="744582" y="1426616"/>
                </a:lnTo>
                <a:lnTo>
                  <a:pt x="743411" y="1427414"/>
                </a:lnTo>
                <a:lnTo>
                  <a:pt x="742630" y="1428611"/>
                </a:lnTo>
                <a:lnTo>
                  <a:pt x="742240" y="1430207"/>
                </a:lnTo>
                <a:lnTo>
                  <a:pt x="741849" y="1432602"/>
                </a:lnTo>
                <a:lnTo>
                  <a:pt x="741849" y="1434597"/>
                </a:lnTo>
                <a:lnTo>
                  <a:pt x="741459" y="1439385"/>
                </a:lnTo>
                <a:lnTo>
                  <a:pt x="740678" y="1443376"/>
                </a:lnTo>
                <a:lnTo>
                  <a:pt x="739897" y="1445371"/>
                </a:lnTo>
                <a:lnTo>
                  <a:pt x="739116" y="1446967"/>
                </a:lnTo>
                <a:lnTo>
                  <a:pt x="737944" y="1448164"/>
                </a:lnTo>
                <a:lnTo>
                  <a:pt x="735992" y="1449361"/>
                </a:lnTo>
                <a:lnTo>
                  <a:pt x="734430" y="1450558"/>
                </a:lnTo>
                <a:lnTo>
                  <a:pt x="732868" y="1452155"/>
                </a:lnTo>
                <a:lnTo>
                  <a:pt x="730525" y="1452953"/>
                </a:lnTo>
                <a:lnTo>
                  <a:pt x="727792" y="1453352"/>
                </a:lnTo>
                <a:lnTo>
                  <a:pt x="721935" y="1454150"/>
                </a:lnTo>
                <a:lnTo>
                  <a:pt x="715297" y="1454150"/>
                </a:lnTo>
                <a:lnTo>
                  <a:pt x="712173" y="1453751"/>
                </a:lnTo>
                <a:lnTo>
                  <a:pt x="709049" y="1452953"/>
                </a:lnTo>
                <a:lnTo>
                  <a:pt x="706706" y="1452155"/>
                </a:lnTo>
                <a:lnTo>
                  <a:pt x="703973" y="1450558"/>
                </a:lnTo>
                <a:lnTo>
                  <a:pt x="701240" y="1448962"/>
                </a:lnTo>
                <a:lnTo>
                  <a:pt x="699287" y="1447366"/>
                </a:lnTo>
                <a:lnTo>
                  <a:pt x="694992" y="1442977"/>
                </a:lnTo>
                <a:lnTo>
                  <a:pt x="691478" y="1438188"/>
                </a:lnTo>
                <a:lnTo>
                  <a:pt x="687963" y="1432602"/>
                </a:lnTo>
                <a:lnTo>
                  <a:pt x="685230" y="1427015"/>
                </a:lnTo>
                <a:lnTo>
                  <a:pt x="682497" y="1421029"/>
                </a:lnTo>
                <a:lnTo>
                  <a:pt x="680544" y="1415044"/>
                </a:lnTo>
                <a:lnTo>
                  <a:pt x="678982" y="1409058"/>
                </a:lnTo>
                <a:lnTo>
                  <a:pt x="676249" y="1399082"/>
                </a:lnTo>
                <a:lnTo>
                  <a:pt x="675078" y="1392298"/>
                </a:lnTo>
                <a:lnTo>
                  <a:pt x="674687" y="1389106"/>
                </a:lnTo>
                <a:lnTo>
                  <a:pt x="674687" y="1388707"/>
                </a:lnTo>
                <a:lnTo>
                  <a:pt x="675078" y="1388308"/>
                </a:lnTo>
                <a:lnTo>
                  <a:pt x="676249" y="1387909"/>
                </a:lnTo>
                <a:lnTo>
                  <a:pt x="679373" y="1387111"/>
                </a:lnTo>
                <a:lnTo>
                  <a:pt x="683278" y="1385913"/>
                </a:lnTo>
                <a:lnTo>
                  <a:pt x="689525" y="1384716"/>
                </a:lnTo>
                <a:lnTo>
                  <a:pt x="698897" y="1383120"/>
                </a:lnTo>
                <a:lnTo>
                  <a:pt x="715297" y="1381524"/>
                </a:lnTo>
                <a:lnTo>
                  <a:pt x="725449" y="1381125"/>
                </a:lnTo>
                <a:close/>
                <a:moveTo>
                  <a:pt x="1433588" y="1247775"/>
                </a:moveTo>
                <a:lnTo>
                  <a:pt x="1439124" y="1247775"/>
                </a:lnTo>
                <a:lnTo>
                  <a:pt x="1444264" y="1248175"/>
                </a:lnTo>
                <a:lnTo>
                  <a:pt x="1448614" y="1248976"/>
                </a:lnTo>
                <a:lnTo>
                  <a:pt x="1451382" y="1249776"/>
                </a:lnTo>
                <a:lnTo>
                  <a:pt x="1453359" y="1250977"/>
                </a:lnTo>
                <a:lnTo>
                  <a:pt x="1454150" y="1252178"/>
                </a:lnTo>
                <a:lnTo>
                  <a:pt x="1454150" y="1253779"/>
                </a:lnTo>
                <a:lnTo>
                  <a:pt x="1453359" y="1255380"/>
                </a:lnTo>
                <a:lnTo>
                  <a:pt x="1452173" y="1256981"/>
                </a:lnTo>
                <a:lnTo>
                  <a:pt x="1450196" y="1258582"/>
                </a:lnTo>
                <a:lnTo>
                  <a:pt x="1447428" y="1260183"/>
                </a:lnTo>
                <a:lnTo>
                  <a:pt x="1441892" y="1262985"/>
                </a:lnTo>
                <a:lnTo>
                  <a:pt x="1435565" y="1264986"/>
                </a:lnTo>
                <a:lnTo>
                  <a:pt x="1432402" y="1265387"/>
                </a:lnTo>
                <a:lnTo>
                  <a:pt x="1429634" y="1265787"/>
                </a:lnTo>
                <a:lnTo>
                  <a:pt x="1427261" y="1265787"/>
                </a:lnTo>
                <a:lnTo>
                  <a:pt x="1425284" y="1265387"/>
                </a:lnTo>
                <a:lnTo>
                  <a:pt x="1423703" y="1264986"/>
                </a:lnTo>
                <a:lnTo>
                  <a:pt x="1422516" y="1264586"/>
                </a:lnTo>
                <a:lnTo>
                  <a:pt x="1420539" y="1264586"/>
                </a:lnTo>
                <a:lnTo>
                  <a:pt x="1419353" y="1264986"/>
                </a:lnTo>
                <a:lnTo>
                  <a:pt x="1418562" y="1265787"/>
                </a:lnTo>
                <a:lnTo>
                  <a:pt x="1417376" y="1266588"/>
                </a:lnTo>
                <a:lnTo>
                  <a:pt x="1416980" y="1267388"/>
                </a:lnTo>
                <a:lnTo>
                  <a:pt x="1416585" y="1268589"/>
                </a:lnTo>
                <a:lnTo>
                  <a:pt x="1416190" y="1269790"/>
                </a:lnTo>
                <a:lnTo>
                  <a:pt x="1416585" y="1270990"/>
                </a:lnTo>
                <a:lnTo>
                  <a:pt x="1416585" y="1272191"/>
                </a:lnTo>
                <a:lnTo>
                  <a:pt x="1417376" y="1273392"/>
                </a:lnTo>
                <a:lnTo>
                  <a:pt x="1418562" y="1274993"/>
                </a:lnTo>
                <a:lnTo>
                  <a:pt x="1419748" y="1276194"/>
                </a:lnTo>
                <a:lnTo>
                  <a:pt x="1422121" y="1277395"/>
                </a:lnTo>
                <a:lnTo>
                  <a:pt x="1424098" y="1278596"/>
                </a:lnTo>
                <a:lnTo>
                  <a:pt x="1428843" y="1280597"/>
                </a:lnTo>
                <a:lnTo>
                  <a:pt x="1430820" y="1282198"/>
                </a:lnTo>
                <a:lnTo>
                  <a:pt x="1432402" y="1283799"/>
                </a:lnTo>
                <a:lnTo>
                  <a:pt x="1433588" y="1285000"/>
                </a:lnTo>
                <a:lnTo>
                  <a:pt x="1435170" y="1287001"/>
                </a:lnTo>
                <a:lnTo>
                  <a:pt x="1436356" y="1289003"/>
                </a:lnTo>
                <a:lnTo>
                  <a:pt x="1436751" y="1291404"/>
                </a:lnTo>
                <a:lnTo>
                  <a:pt x="1437542" y="1293406"/>
                </a:lnTo>
                <a:lnTo>
                  <a:pt x="1437542" y="1296608"/>
                </a:lnTo>
                <a:lnTo>
                  <a:pt x="1437542" y="1299009"/>
                </a:lnTo>
                <a:lnTo>
                  <a:pt x="1437147" y="1302612"/>
                </a:lnTo>
                <a:lnTo>
                  <a:pt x="1436356" y="1305414"/>
                </a:lnTo>
                <a:lnTo>
                  <a:pt x="1435170" y="1309416"/>
                </a:lnTo>
                <a:lnTo>
                  <a:pt x="1431611" y="1317422"/>
                </a:lnTo>
                <a:lnTo>
                  <a:pt x="1430029" y="1320624"/>
                </a:lnTo>
                <a:lnTo>
                  <a:pt x="1428052" y="1323826"/>
                </a:lnTo>
                <a:lnTo>
                  <a:pt x="1425680" y="1326628"/>
                </a:lnTo>
                <a:lnTo>
                  <a:pt x="1423307" y="1328629"/>
                </a:lnTo>
                <a:lnTo>
                  <a:pt x="1420539" y="1331431"/>
                </a:lnTo>
                <a:lnTo>
                  <a:pt x="1417771" y="1333032"/>
                </a:lnTo>
                <a:lnTo>
                  <a:pt x="1414608" y="1334633"/>
                </a:lnTo>
                <a:lnTo>
                  <a:pt x="1411445" y="1336635"/>
                </a:lnTo>
                <a:lnTo>
                  <a:pt x="1404722" y="1338636"/>
                </a:lnTo>
                <a:lnTo>
                  <a:pt x="1397605" y="1340237"/>
                </a:lnTo>
                <a:lnTo>
                  <a:pt x="1390487" y="1341038"/>
                </a:lnTo>
                <a:lnTo>
                  <a:pt x="1383370" y="1341438"/>
                </a:lnTo>
                <a:lnTo>
                  <a:pt x="1376252" y="1341438"/>
                </a:lnTo>
                <a:lnTo>
                  <a:pt x="1369530" y="1341038"/>
                </a:lnTo>
                <a:lnTo>
                  <a:pt x="1358063" y="1339437"/>
                </a:lnTo>
                <a:lnTo>
                  <a:pt x="1350154" y="1338236"/>
                </a:lnTo>
                <a:lnTo>
                  <a:pt x="1347386" y="1337435"/>
                </a:lnTo>
                <a:lnTo>
                  <a:pt x="1347386" y="1337835"/>
                </a:lnTo>
                <a:lnTo>
                  <a:pt x="1346991" y="1337435"/>
                </a:lnTo>
                <a:lnTo>
                  <a:pt x="1346200" y="1337035"/>
                </a:lnTo>
                <a:lnTo>
                  <a:pt x="1346200" y="1334633"/>
                </a:lnTo>
                <a:lnTo>
                  <a:pt x="1346991" y="1331831"/>
                </a:lnTo>
                <a:lnTo>
                  <a:pt x="1347782" y="1326228"/>
                </a:lnTo>
                <a:lnTo>
                  <a:pt x="1349363" y="1318623"/>
                </a:lnTo>
                <a:lnTo>
                  <a:pt x="1351736" y="1307415"/>
                </a:lnTo>
                <a:lnTo>
                  <a:pt x="1355295" y="1296608"/>
                </a:lnTo>
                <a:lnTo>
                  <a:pt x="1357667" y="1287402"/>
                </a:lnTo>
                <a:lnTo>
                  <a:pt x="1361621" y="1275794"/>
                </a:lnTo>
                <a:lnTo>
                  <a:pt x="1363994" y="1270190"/>
                </a:lnTo>
                <a:lnTo>
                  <a:pt x="1364785" y="1268589"/>
                </a:lnTo>
                <a:lnTo>
                  <a:pt x="1366762" y="1265787"/>
                </a:lnTo>
                <a:lnTo>
                  <a:pt x="1369925" y="1262985"/>
                </a:lnTo>
                <a:lnTo>
                  <a:pt x="1373484" y="1260183"/>
                </a:lnTo>
                <a:lnTo>
                  <a:pt x="1378229" y="1258182"/>
                </a:lnTo>
                <a:lnTo>
                  <a:pt x="1383765" y="1256181"/>
                </a:lnTo>
                <a:lnTo>
                  <a:pt x="1389301" y="1253779"/>
                </a:lnTo>
                <a:lnTo>
                  <a:pt x="1395628" y="1252578"/>
                </a:lnTo>
                <a:lnTo>
                  <a:pt x="1401954" y="1250977"/>
                </a:lnTo>
                <a:lnTo>
                  <a:pt x="1415399" y="1248976"/>
                </a:lnTo>
                <a:lnTo>
                  <a:pt x="1428052" y="1248175"/>
                </a:lnTo>
                <a:lnTo>
                  <a:pt x="1433588" y="1247775"/>
                </a:lnTo>
                <a:close/>
                <a:moveTo>
                  <a:pt x="1155700" y="965200"/>
                </a:moveTo>
                <a:lnTo>
                  <a:pt x="1161653" y="965597"/>
                </a:lnTo>
                <a:lnTo>
                  <a:pt x="1167209" y="966787"/>
                </a:lnTo>
                <a:lnTo>
                  <a:pt x="1172766" y="968770"/>
                </a:lnTo>
                <a:lnTo>
                  <a:pt x="1177925" y="971944"/>
                </a:lnTo>
                <a:lnTo>
                  <a:pt x="1182687" y="975514"/>
                </a:lnTo>
                <a:lnTo>
                  <a:pt x="1187450" y="980274"/>
                </a:lnTo>
                <a:lnTo>
                  <a:pt x="1192213" y="985431"/>
                </a:lnTo>
                <a:lnTo>
                  <a:pt x="1196181" y="991381"/>
                </a:lnTo>
                <a:lnTo>
                  <a:pt x="1200150" y="998125"/>
                </a:lnTo>
                <a:lnTo>
                  <a:pt x="1204119" y="1005265"/>
                </a:lnTo>
                <a:lnTo>
                  <a:pt x="1207691" y="1012802"/>
                </a:lnTo>
                <a:lnTo>
                  <a:pt x="1211659" y="1021133"/>
                </a:lnTo>
                <a:lnTo>
                  <a:pt x="1214437" y="1029860"/>
                </a:lnTo>
                <a:lnTo>
                  <a:pt x="1217613" y="1038984"/>
                </a:lnTo>
                <a:lnTo>
                  <a:pt x="1220787" y="1048504"/>
                </a:lnTo>
                <a:lnTo>
                  <a:pt x="1225947" y="1068338"/>
                </a:lnTo>
                <a:lnTo>
                  <a:pt x="1230313" y="1089363"/>
                </a:lnTo>
                <a:lnTo>
                  <a:pt x="1234678" y="1111180"/>
                </a:lnTo>
                <a:lnTo>
                  <a:pt x="1237853" y="1133792"/>
                </a:lnTo>
                <a:lnTo>
                  <a:pt x="1241028" y="1155609"/>
                </a:lnTo>
                <a:lnTo>
                  <a:pt x="1243013" y="1177824"/>
                </a:lnTo>
                <a:lnTo>
                  <a:pt x="1245394" y="1198848"/>
                </a:lnTo>
                <a:lnTo>
                  <a:pt x="1246981" y="1219476"/>
                </a:lnTo>
                <a:lnTo>
                  <a:pt x="1246187" y="1186551"/>
                </a:lnTo>
                <a:lnTo>
                  <a:pt x="1342231" y="1244467"/>
                </a:lnTo>
                <a:lnTo>
                  <a:pt x="1323181" y="1340465"/>
                </a:lnTo>
                <a:lnTo>
                  <a:pt x="1248966" y="1309524"/>
                </a:lnTo>
                <a:lnTo>
                  <a:pt x="1245394" y="1284929"/>
                </a:lnTo>
                <a:lnTo>
                  <a:pt x="1239441" y="1242087"/>
                </a:lnTo>
                <a:lnTo>
                  <a:pt x="1231106" y="1373787"/>
                </a:lnTo>
                <a:lnTo>
                  <a:pt x="1230709" y="1379737"/>
                </a:lnTo>
                <a:lnTo>
                  <a:pt x="1230313" y="1386084"/>
                </a:lnTo>
                <a:lnTo>
                  <a:pt x="1230709" y="1392431"/>
                </a:lnTo>
                <a:lnTo>
                  <a:pt x="1232297" y="1399968"/>
                </a:lnTo>
                <a:lnTo>
                  <a:pt x="1234281" y="1407902"/>
                </a:lnTo>
                <a:lnTo>
                  <a:pt x="1237059" y="1417422"/>
                </a:lnTo>
                <a:lnTo>
                  <a:pt x="1241822" y="1428133"/>
                </a:lnTo>
                <a:lnTo>
                  <a:pt x="1247775" y="1440430"/>
                </a:lnTo>
                <a:lnTo>
                  <a:pt x="1231106" y="1440430"/>
                </a:lnTo>
                <a:lnTo>
                  <a:pt x="1242219" y="1446380"/>
                </a:lnTo>
                <a:lnTo>
                  <a:pt x="1256109" y="1453124"/>
                </a:lnTo>
                <a:lnTo>
                  <a:pt x="1287066" y="1467405"/>
                </a:lnTo>
                <a:lnTo>
                  <a:pt x="1313259" y="1479305"/>
                </a:lnTo>
                <a:lnTo>
                  <a:pt x="1323975" y="1483669"/>
                </a:lnTo>
                <a:lnTo>
                  <a:pt x="1501775" y="1720491"/>
                </a:lnTo>
                <a:lnTo>
                  <a:pt x="1401763" y="1798638"/>
                </a:lnTo>
                <a:lnTo>
                  <a:pt x="1210469" y="1576494"/>
                </a:lnTo>
                <a:lnTo>
                  <a:pt x="1080294" y="1561816"/>
                </a:lnTo>
                <a:lnTo>
                  <a:pt x="1080294" y="1563800"/>
                </a:lnTo>
                <a:lnTo>
                  <a:pt x="1080294" y="1567370"/>
                </a:lnTo>
                <a:lnTo>
                  <a:pt x="1079500" y="1575700"/>
                </a:lnTo>
                <a:lnTo>
                  <a:pt x="1077516" y="1587601"/>
                </a:lnTo>
                <a:lnTo>
                  <a:pt x="1074341" y="1601088"/>
                </a:lnTo>
                <a:lnTo>
                  <a:pt x="1066403" y="1633220"/>
                </a:lnTo>
                <a:lnTo>
                  <a:pt x="1056878" y="1669318"/>
                </a:lnTo>
                <a:lnTo>
                  <a:pt x="1046956" y="1703830"/>
                </a:lnTo>
                <a:lnTo>
                  <a:pt x="1038622" y="1733582"/>
                </a:lnTo>
                <a:lnTo>
                  <a:pt x="1030288" y="1762540"/>
                </a:lnTo>
                <a:lnTo>
                  <a:pt x="802481" y="1785548"/>
                </a:lnTo>
                <a:lnTo>
                  <a:pt x="770731" y="1731201"/>
                </a:lnTo>
                <a:lnTo>
                  <a:pt x="904081" y="1706210"/>
                </a:lnTo>
                <a:lnTo>
                  <a:pt x="903685" y="1489619"/>
                </a:lnTo>
                <a:lnTo>
                  <a:pt x="871935" y="1482479"/>
                </a:lnTo>
                <a:lnTo>
                  <a:pt x="869950" y="1471768"/>
                </a:lnTo>
                <a:lnTo>
                  <a:pt x="867966" y="1461851"/>
                </a:lnTo>
                <a:lnTo>
                  <a:pt x="866378" y="1453124"/>
                </a:lnTo>
                <a:lnTo>
                  <a:pt x="864791" y="1445190"/>
                </a:lnTo>
                <a:lnTo>
                  <a:pt x="863600" y="1428926"/>
                </a:lnTo>
                <a:lnTo>
                  <a:pt x="862806" y="1413455"/>
                </a:lnTo>
                <a:lnTo>
                  <a:pt x="862013" y="1373787"/>
                </a:lnTo>
                <a:lnTo>
                  <a:pt x="860822" y="1346812"/>
                </a:lnTo>
                <a:lnTo>
                  <a:pt x="858044" y="1312697"/>
                </a:lnTo>
                <a:lnTo>
                  <a:pt x="854472" y="1175444"/>
                </a:lnTo>
                <a:lnTo>
                  <a:pt x="843756" y="1181791"/>
                </a:lnTo>
                <a:lnTo>
                  <a:pt x="818753" y="1197658"/>
                </a:lnTo>
                <a:lnTo>
                  <a:pt x="802878" y="1208369"/>
                </a:lnTo>
                <a:lnTo>
                  <a:pt x="786606" y="1219476"/>
                </a:lnTo>
                <a:lnTo>
                  <a:pt x="770731" y="1230980"/>
                </a:lnTo>
                <a:lnTo>
                  <a:pt x="756841" y="1242087"/>
                </a:lnTo>
                <a:lnTo>
                  <a:pt x="754460" y="1250021"/>
                </a:lnTo>
                <a:lnTo>
                  <a:pt x="752872" y="1258351"/>
                </a:lnTo>
                <a:lnTo>
                  <a:pt x="752078" y="1266681"/>
                </a:lnTo>
                <a:lnTo>
                  <a:pt x="751285" y="1275805"/>
                </a:lnTo>
                <a:lnTo>
                  <a:pt x="751285" y="1284532"/>
                </a:lnTo>
                <a:lnTo>
                  <a:pt x="751681" y="1292863"/>
                </a:lnTo>
                <a:lnTo>
                  <a:pt x="752078" y="1301590"/>
                </a:lnTo>
                <a:lnTo>
                  <a:pt x="752872" y="1310317"/>
                </a:lnTo>
                <a:lnTo>
                  <a:pt x="754856" y="1325788"/>
                </a:lnTo>
                <a:lnTo>
                  <a:pt x="756444" y="1339275"/>
                </a:lnTo>
                <a:lnTo>
                  <a:pt x="758031" y="1350382"/>
                </a:lnTo>
                <a:lnTo>
                  <a:pt x="758031" y="1354349"/>
                </a:lnTo>
                <a:lnTo>
                  <a:pt x="756841" y="1357523"/>
                </a:lnTo>
                <a:lnTo>
                  <a:pt x="727869" y="1355539"/>
                </a:lnTo>
                <a:lnTo>
                  <a:pt x="715566" y="1354746"/>
                </a:lnTo>
                <a:lnTo>
                  <a:pt x="709613" y="1354746"/>
                </a:lnTo>
                <a:lnTo>
                  <a:pt x="704453" y="1355143"/>
                </a:lnTo>
                <a:lnTo>
                  <a:pt x="698897" y="1355539"/>
                </a:lnTo>
                <a:lnTo>
                  <a:pt x="693341" y="1356729"/>
                </a:lnTo>
                <a:lnTo>
                  <a:pt x="687785" y="1357919"/>
                </a:lnTo>
                <a:lnTo>
                  <a:pt x="682228" y="1359903"/>
                </a:lnTo>
                <a:lnTo>
                  <a:pt x="677069" y="1361886"/>
                </a:lnTo>
                <a:lnTo>
                  <a:pt x="671116" y="1364663"/>
                </a:lnTo>
                <a:lnTo>
                  <a:pt x="664766" y="1367836"/>
                </a:lnTo>
                <a:lnTo>
                  <a:pt x="658416" y="1372200"/>
                </a:lnTo>
                <a:lnTo>
                  <a:pt x="657225" y="1367043"/>
                </a:lnTo>
                <a:lnTo>
                  <a:pt x="655241" y="1361093"/>
                </a:lnTo>
                <a:lnTo>
                  <a:pt x="654050" y="1355143"/>
                </a:lnTo>
                <a:lnTo>
                  <a:pt x="653256" y="1348399"/>
                </a:lnTo>
                <a:lnTo>
                  <a:pt x="651669" y="1333325"/>
                </a:lnTo>
                <a:lnTo>
                  <a:pt x="650875" y="1316267"/>
                </a:lnTo>
                <a:lnTo>
                  <a:pt x="650875" y="1296830"/>
                </a:lnTo>
                <a:lnTo>
                  <a:pt x="651272" y="1274615"/>
                </a:lnTo>
                <a:lnTo>
                  <a:pt x="652066" y="1251211"/>
                </a:lnTo>
                <a:lnTo>
                  <a:pt x="653653" y="1225029"/>
                </a:lnTo>
                <a:lnTo>
                  <a:pt x="660797" y="1208369"/>
                </a:lnTo>
                <a:lnTo>
                  <a:pt x="667147" y="1194881"/>
                </a:lnTo>
                <a:lnTo>
                  <a:pt x="670322" y="1188931"/>
                </a:lnTo>
                <a:lnTo>
                  <a:pt x="673497" y="1183774"/>
                </a:lnTo>
                <a:lnTo>
                  <a:pt x="680244" y="1174254"/>
                </a:lnTo>
                <a:lnTo>
                  <a:pt x="687388" y="1164733"/>
                </a:lnTo>
                <a:lnTo>
                  <a:pt x="696119" y="1155213"/>
                </a:lnTo>
                <a:lnTo>
                  <a:pt x="706438" y="1143312"/>
                </a:lnTo>
                <a:lnTo>
                  <a:pt x="718741" y="1129031"/>
                </a:lnTo>
                <a:lnTo>
                  <a:pt x="738585" y="1108007"/>
                </a:lnTo>
                <a:lnTo>
                  <a:pt x="756047" y="1088966"/>
                </a:lnTo>
                <a:lnTo>
                  <a:pt x="785416" y="1057231"/>
                </a:lnTo>
                <a:lnTo>
                  <a:pt x="797719" y="1043744"/>
                </a:lnTo>
                <a:lnTo>
                  <a:pt x="809228" y="1032240"/>
                </a:lnTo>
                <a:lnTo>
                  <a:pt x="820738" y="1021926"/>
                </a:lnTo>
                <a:lnTo>
                  <a:pt x="831056" y="1012802"/>
                </a:lnTo>
                <a:lnTo>
                  <a:pt x="836613" y="1008439"/>
                </a:lnTo>
                <a:lnTo>
                  <a:pt x="842169" y="1004869"/>
                </a:lnTo>
                <a:lnTo>
                  <a:pt x="848122" y="1000902"/>
                </a:lnTo>
                <a:lnTo>
                  <a:pt x="854075" y="997331"/>
                </a:lnTo>
                <a:lnTo>
                  <a:pt x="860028" y="994555"/>
                </a:lnTo>
                <a:lnTo>
                  <a:pt x="866378" y="991381"/>
                </a:lnTo>
                <a:lnTo>
                  <a:pt x="873125" y="988208"/>
                </a:lnTo>
                <a:lnTo>
                  <a:pt x="880269" y="985828"/>
                </a:lnTo>
                <a:lnTo>
                  <a:pt x="895350" y="980274"/>
                </a:lnTo>
                <a:lnTo>
                  <a:pt x="912416" y="975117"/>
                </a:lnTo>
                <a:lnTo>
                  <a:pt x="932260" y="970753"/>
                </a:lnTo>
                <a:lnTo>
                  <a:pt x="954881" y="965597"/>
                </a:lnTo>
                <a:lnTo>
                  <a:pt x="963613" y="965993"/>
                </a:lnTo>
                <a:lnTo>
                  <a:pt x="979488" y="966787"/>
                </a:lnTo>
                <a:lnTo>
                  <a:pt x="1004491" y="968373"/>
                </a:lnTo>
                <a:lnTo>
                  <a:pt x="1089819" y="1240103"/>
                </a:lnTo>
                <a:lnTo>
                  <a:pt x="1081484" y="1159179"/>
                </a:lnTo>
                <a:lnTo>
                  <a:pt x="1077516" y="1013199"/>
                </a:lnTo>
                <a:lnTo>
                  <a:pt x="1071959" y="999315"/>
                </a:lnTo>
                <a:lnTo>
                  <a:pt x="1083072" y="980671"/>
                </a:lnTo>
                <a:lnTo>
                  <a:pt x="1107281" y="980671"/>
                </a:lnTo>
                <a:lnTo>
                  <a:pt x="1117600" y="999315"/>
                </a:lnTo>
                <a:lnTo>
                  <a:pt x="1112837" y="1015579"/>
                </a:lnTo>
                <a:lnTo>
                  <a:pt x="1142206" y="1228203"/>
                </a:lnTo>
                <a:lnTo>
                  <a:pt x="1137841" y="971944"/>
                </a:lnTo>
                <a:lnTo>
                  <a:pt x="1146572" y="967580"/>
                </a:lnTo>
                <a:lnTo>
                  <a:pt x="1148953" y="966390"/>
                </a:lnTo>
                <a:lnTo>
                  <a:pt x="1149350" y="965597"/>
                </a:lnTo>
                <a:lnTo>
                  <a:pt x="1155700" y="965200"/>
                </a:lnTo>
                <a:close/>
                <a:moveTo>
                  <a:pt x="931148" y="736601"/>
                </a:moveTo>
                <a:lnTo>
                  <a:pt x="929554" y="751285"/>
                </a:lnTo>
                <a:lnTo>
                  <a:pt x="928757" y="762794"/>
                </a:lnTo>
                <a:lnTo>
                  <a:pt x="929155" y="762794"/>
                </a:lnTo>
                <a:lnTo>
                  <a:pt x="929554" y="751285"/>
                </a:lnTo>
                <a:lnTo>
                  <a:pt x="930351" y="746126"/>
                </a:lnTo>
                <a:lnTo>
                  <a:pt x="931148" y="741363"/>
                </a:lnTo>
                <a:lnTo>
                  <a:pt x="931148" y="736601"/>
                </a:lnTo>
                <a:close/>
                <a:moveTo>
                  <a:pt x="949086" y="679054"/>
                </a:moveTo>
                <a:lnTo>
                  <a:pt x="948289" y="679847"/>
                </a:lnTo>
                <a:lnTo>
                  <a:pt x="945499" y="681435"/>
                </a:lnTo>
                <a:lnTo>
                  <a:pt x="943904" y="683419"/>
                </a:lnTo>
                <a:lnTo>
                  <a:pt x="941911" y="686991"/>
                </a:lnTo>
                <a:lnTo>
                  <a:pt x="945897" y="682625"/>
                </a:lnTo>
                <a:lnTo>
                  <a:pt x="948289" y="681038"/>
                </a:lnTo>
                <a:lnTo>
                  <a:pt x="950282" y="679054"/>
                </a:lnTo>
                <a:lnTo>
                  <a:pt x="949086" y="679054"/>
                </a:lnTo>
                <a:close/>
                <a:moveTo>
                  <a:pt x="1038375" y="620713"/>
                </a:moveTo>
                <a:lnTo>
                  <a:pt x="1049138" y="620713"/>
                </a:lnTo>
                <a:lnTo>
                  <a:pt x="1059502" y="621110"/>
                </a:lnTo>
                <a:lnTo>
                  <a:pt x="1069866" y="622300"/>
                </a:lnTo>
                <a:lnTo>
                  <a:pt x="1079432" y="623491"/>
                </a:lnTo>
                <a:lnTo>
                  <a:pt x="1088999" y="625872"/>
                </a:lnTo>
                <a:lnTo>
                  <a:pt x="1098167" y="627857"/>
                </a:lnTo>
                <a:lnTo>
                  <a:pt x="1106937" y="630238"/>
                </a:lnTo>
                <a:lnTo>
                  <a:pt x="1115307" y="633413"/>
                </a:lnTo>
                <a:lnTo>
                  <a:pt x="1123678" y="636191"/>
                </a:lnTo>
                <a:lnTo>
                  <a:pt x="1130853" y="639763"/>
                </a:lnTo>
                <a:lnTo>
                  <a:pt x="1138028" y="642938"/>
                </a:lnTo>
                <a:lnTo>
                  <a:pt x="1144805" y="646510"/>
                </a:lnTo>
                <a:lnTo>
                  <a:pt x="1156365" y="652860"/>
                </a:lnTo>
                <a:lnTo>
                  <a:pt x="1166729" y="659607"/>
                </a:lnTo>
                <a:lnTo>
                  <a:pt x="1174701" y="664766"/>
                </a:lnTo>
                <a:lnTo>
                  <a:pt x="1180680" y="669529"/>
                </a:lnTo>
                <a:lnTo>
                  <a:pt x="1185862" y="673497"/>
                </a:lnTo>
                <a:lnTo>
                  <a:pt x="1185862" y="676275"/>
                </a:lnTo>
                <a:lnTo>
                  <a:pt x="1185862" y="684213"/>
                </a:lnTo>
                <a:lnTo>
                  <a:pt x="1185065" y="688975"/>
                </a:lnTo>
                <a:lnTo>
                  <a:pt x="1183869" y="694532"/>
                </a:lnTo>
                <a:lnTo>
                  <a:pt x="1182274" y="700088"/>
                </a:lnTo>
                <a:lnTo>
                  <a:pt x="1180281" y="704850"/>
                </a:lnTo>
                <a:lnTo>
                  <a:pt x="1179086" y="707629"/>
                </a:lnTo>
                <a:lnTo>
                  <a:pt x="1177093" y="710010"/>
                </a:lnTo>
                <a:lnTo>
                  <a:pt x="1175498" y="711994"/>
                </a:lnTo>
                <a:lnTo>
                  <a:pt x="1173505" y="713979"/>
                </a:lnTo>
                <a:lnTo>
                  <a:pt x="1170715" y="715963"/>
                </a:lnTo>
                <a:lnTo>
                  <a:pt x="1168323" y="717154"/>
                </a:lnTo>
                <a:lnTo>
                  <a:pt x="1165533" y="718344"/>
                </a:lnTo>
                <a:lnTo>
                  <a:pt x="1161945" y="719138"/>
                </a:lnTo>
                <a:lnTo>
                  <a:pt x="1158756" y="719535"/>
                </a:lnTo>
                <a:lnTo>
                  <a:pt x="1154770" y="719535"/>
                </a:lnTo>
                <a:lnTo>
                  <a:pt x="1150784" y="719138"/>
                </a:lnTo>
                <a:lnTo>
                  <a:pt x="1146001" y="718344"/>
                </a:lnTo>
                <a:lnTo>
                  <a:pt x="1140819" y="717154"/>
                </a:lnTo>
                <a:lnTo>
                  <a:pt x="1135238" y="715566"/>
                </a:lnTo>
                <a:lnTo>
                  <a:pt x="1129259" y="712788"/>
                </a:lnTo>
                <a:lnTo>
                  <a:pt x="1123678" y="710010"/>
                </a:lnTo>
                <a:lnTo>
                  <a:pt x="1120091" y="708819"/>
                </a:lnTo>
                <a:lnTo>
                  <a:pt x="1114112" y="707629"/>
                </a:lnTo>
                <a:lnTo>
                  <a:pt x="1098964" y="704850"/>
                </a:lnTo>
                <a:lnTo>
                  <a:pt x="1083418" y="702072"/>
                </a:lnTo>
                <a:lnTo>
                  <a:pt x="1077439" y="700882"/>
                </a:lnTo>
                <a:lnTo>
                  <a:pt x="1073852" y="700088"/>
                </a:lnTo>
                <a:lnTo>
                  <a:pt x="1104545" y="714772"/>
                </a:lnTo>
                <a:lnTo>
                  <a:pt x="1118895" y="721122"/>
                </a:lnTo>
                <a:lnTo>
                  <a:pt x="1125671" y="723504"/>
                </a:lnTo>
                <a:lnTo>
                  <a:pt x="1132448" y="725885"/>
                </a:lnTo>
                <a:lnTo>
                  <a:pt x="1138826" y="728266"/>
                </a:lnTo>
                <a:lnTo>
                  <a:pt x="1144805" y="729457"/>
                </a:lnTo>
                <a:lnTo>
                  <a:pt x="1150784" y="730647"/>
                </a:lnTo>
                <a:lnTo>
                  <a:pt x="1155966" y="731044"/>
                </a:lnTo>
                <a:lnTo>
                  <a:pt x="1161148" y="730647"/>
                </a:lnTo>
                <a:lnTo>
                  <a:pt x="1165931" y="729457"/>
                </a:lnTo>
                <a:lnTo>
                  <a:pt x="1170316" y="727869"/>
                </a:lnTo>
                <a:lnTo>
                  <a:pt x="1174302" y="725091"/>
                </a:lnTo>
                <a:lnTo>
                  <a:pt x="1175498" y="735410"/>
                </a:lnTo>
                <a:lnTo>
                  <a:pt x="1175897" y="744935"/>
                </a:lnTo>
                <a:lnTo>
                  <a:pt x="1175498" y="753666"/>
                </a:lnTo>
                <a:lnTo>
                  <a:pt x="1175099" y="762397"/>
                </a:lnTo>
                <a:lnTo>
                  <a:pt x="1176694" y="761207"/>
                </a:lnTo>
                <a:lnTo>
                  <a:pt x="1177491" y="760413"/>
                </a:lnTo>
                <a:lnTo>
                  <a:pt x="1178687" y="760016"/>
                </a:lnTo>
                <a:lnTo>
                  <a:pt x="1179086" y="760413"/>
                </a:lnTo>
                <a:lnTo>
                  <a:pt x="1179484" y="761207"/>
                </a:lnTo>
                <a:lnTo>
                  <a:pt x="1179883" y="763985"/>
                </a:lnTo>
                <a:lnTo>
                  <a:pt x="1180281" y="767954"/>
                </a:lnTo>
                <a:lnTo>
                  <a:pt x="1180281" y="773113"/>
                </a:lnTo>
                <a:lnTo>
                  <a:pt x="1179086" y="785813"/>
                </a:lnTo>
                <a:lnTo>
                  <a:pt x="1177491" y="800498"/>
                </a:lnTo>
                <a:lnTo>
                  <a:pt x="1175498" y="814388"/>
                </a:lnTo>
                <a:lnTo>
                  <a:pt x="1173505" y="826294"/>
                </a:lnTo>
                <a:lnTo>
                  <a:pt x="1171911" y="833438"/>
                </a:lnTo>
                <a:lnTo>
                  <a:pt x="1170715" y="834629"/>
                </a:lnTo>
                <a:lnTo>
                  <a:pt x="1170316" y="834232"/>
                </a:lnTo>
                <a:lnTo>
                  <a:pt x="1169519" y="842169"/>
                </a:lnTo>
                <a:lnTo>
                  <a:pt x="1168323" y="849710"/>
                </a:lnTo>
                <a:lnTo>
                  <a:pt x="1166729" y="856854"/>
                </a:lnTo>
                <a:lnTo>
                  <a:pt x="1165134" y="863998"/>
                </a:lnTo>
                <a:lnTo>
                  <a:pt x="1162742" y="870744"/>
                </a:lnTo>
                <a:lnTo>
                  <a:pt x="1160351" y="877491"/>
                </a:lnTo>
                <a:lnTo>
                  <a:pt x="1157959" y="883841"/>
                </a:lnTo>
                <a:lnTo>
                  <a:pt x="1154770" y="890191"/>
                </a:lnTo>
                <a:lnTo>
                  <a:pt x="1151980" y="896541"/>
                </a:lnTo>
                <a:lnTo>
                  <a:pt x="1148791" y="902098"/>
                </a:lnTo>
                <a:lnTo>
                  <a:pt x="1145602" y="907654"/>
                </a:lnTo>
                <a:lnTo>
                  <a:pt x="1141616" y="913210"/>
                </a:lnTo>
                <a:lnTo>
                  <a:pt x="1138028" y="918370"/>
                </a:lnTo>
                <a:lnTo>
                  <a:pt x="1134042" y="923529"/>
                </a:lnTo>
                <a:lnTo>
                  <a:pt x="1126070" y="932260"/>
                </a:lnTo>
                <a:lnTo>
                  <a:pt x="1117699" y="940595"/>
                </a:lnTo>
                <a:lnTo>
                  <a:pt x="1108531" y="947738"/>
                </a:lnTo>
                <a:lnTo>
                  <a:pt x="1099762" y="954088"/>
                </a:lnTo>
                <a:lnTo>
                  <a:pt x="1090593" y="959248"/>
                </a:lnTo>
                <a:lnTo>
                  <a:pt x="1081027" y="963216"/>
                </a:lnTo>
                <a:lnTo>
                  <a:pt x="1077041" y="964804"/>
                </a:lnTo>
                <a:lnTo>
                  <a:pt x="1072257" y="966391"/>
                </a:lnTo>
                <a:lnTo>
                  <a:pt x="1067474" y="967185"/>
                </a:lnTo>
                <a:lnTo>
                  <a:pt x="1063488" y="967979"/>
                </a:lnTo>
                <a:lnTo>
                  <a:pt x="1059103" y="968376"/>
                </a:lnTo>
                <a:lnTo>
                  <a:pt x="1054719" y="968376"/>
                </a:lnTo>
                <a:lnTo>
                  <a:pt x="1051530" y="968376"/>
                </a:lnTo>
                <a:lnTo>
                  <a:pt x="1047543" y="967979"/>
                </a:lnTo>
                <a:lnTo>
                  <a:pt x="1043956" y="967185"/>
                </a:lnTo>
                <a:lnTo>
                  <a:pt x="1039970" y="965995"/>
                </a:lnTo>
                <a:lnTo>
                  <a:pt x="1031998" y="962820"/>
                </a:lnTo>
                <a:lnTo>
                  <a:pt x="1023627" y="958851"/>
                </a:lnTo>
                <a:lnTo>
                  <a:pt x="1014857" y="953295"/>
                </a:lnTo>
                <a:lnTo>
                  <a:pt x="1006088" y="947341"/>
                </a:lnTo>
                <a:lnTo>
                  <a:pt x="997318" y="939801"/>
                </a:lnTo>
                <a:lnTo>
                  <a:pt x="988549" y="931863"/>
                </a:lnTo>
                <a:lnTo>
                  <a:pt x="979779" y="922338"/>
                </a:lnTo>
                <a:lnTo>
                  <a:pt x="971807" y="912813"/>
                </a:lnTo>
                <a:lnTo>
                  <a:pt x="963835" y="902098"/>
                </a:lnTo>
                <a:lnTo>
                  <a:pt x="956660" y="890985"/>
                </a:lnTo>
                <a:lnTo>
                  <a:pt x="949883" y="878682"/>
                </a:lnTo>
                <a:lnTo>
                  <a:pt x="943904" y="865982"/>
                </a:lnTo>
                <a:lnTo>
                  <a:pt x="941512" y="859632"/>
                </a:lnTo>
                <a:lnTo>
                  <a:pt x="938722" y="852885"/>
                </a:lnTo>
                <a:lnTo>
                  <a:pt x="936729" y="846138"/>
                </a:lnTo>
                <a:lnTo>
                  <a:pt x="934736" y="839391"/>
                </a:lnTo>
                <a:lnTo>
                  <a:pt x="933540" y="843757"/>
                </a:lnTo>
                <a:lnTo>
                  <a:pt x="931547" y="847329"/>
                </a:lnTo>
                <a:lnTo>
                  <a:pt x="929554" y="849710"/>
                </a:lnTo>
                <a:lnTo>
                  <a:pt x="928757" y="850107"/>
                </a:lnTo>
                <a:lnTo>
                  <a:pt x="927960" y="850504"/>
                </a:lnTo>
                <a:lnTo>
                  <a:pt x="926764" y="850107"/>
                </a:lnTo>
                <a:lnTo>
                  <a:pt x="925568" y="849710"/>
                </a:lnTo>
                <a:lnTo>
                  <a:pt x="924372" y="848123"/>
                </a:lnTo>
                <a:lnTo>
                  <a:pt x="923575" y="846535"/>
                </a:lnTo>
                <a:lnTo>
                  <a:pt x="921582" y="842963"/>
                </a:lnTo>
                <a:lnTo>
                  <a:pt x="920386" y="837407"/>
                </a:lnTo>
                <a:lnTo>
                  <a:pt x="918791" y="831057"/>
                </a:lnTo>
                <a:lnTo>
                  <a:pt x="917596" y="823516"/>
                </a:lnTo>
                <a:lnTo>
                  <a:pt x="917197" y="815182"/>
                </a:lnTo>
                <a:lnTo>
                  <a:pt x="916798" y="806054"/>
                </a:lnTo>
                <a:lnTo>
                  <a:pt x="917197" y="798116"/>
                </a:lnTo>
                <a:lnTo>
                  <a:pt x="917596" y="790576"/>
                </a:lnTo>
                <a:lnTo>
                  <a:pt x="918393" y="783829"/>
                </a:lnTo>
                <a:lnTo>
                  <a:pt x="919987" y="777479"/>
                </a:lnTo>
                <a:lnTo>
                  <a:pt x="921183" y="772319"/>
                </a:lnTo>
                <a:lnTo>
                  <a:pt x="922379" y="767954"/>
                </a:lnTo>
                <a:lnTo>
                  <a:pt x="924372" y="764779"/>
                </a:lnTo>
                <a:lnTo>
                  <a:pt x="925169" y="763588"/>
                </a:lnTo>
                <a:lnTo>
                  <a:pt x="926365" y="763191"/>
                </a:lnTo>
                <a:lnTo>
                  <a:pt x="923176" y="759619"/>
                </a:lnTo>
                <a:lnTo>
                  <a:pt x="920785" y="756444"/>
                </a:lnTo>
                <a:lnTo>
                  <a:pt x="918393" y="752476"/>
                </a:lnTo>
                <a:lnTo>
                  <a:pt x="916798" y="748507"/>
                </a:lnTo>
                <a:lnTo>
                  <a:pt x="915204" y="744538"/>
                </a:lnTo>
                <a:lnTo>
                  <a:pt x="914407" y="739776"/>
                </a:lnTo>
                <a:lnTo>
                  <a:pt x="913609" y="735807"/>
                </a:lnTo>
                <a:lnTo>
                  <a:pt x="913211" y="731044"/>
                </a:lnTo>
                <a:lnTo>
                  <a:pt x="912812" y="727076"/>
                </a:lnTo>
                <a:lnTo>
                  <a:pt x="912812" y="721916"/>
                </a:lnTo>
                <a:lnTo>
                  <a:pt x="913609" y="712391"/>
                </a:lnTo>
                <a:lnTo>
                  <a:pt x="915204" y="703263"/>
                </a:lnTo>
                <a:lnTo>
                  <a:pt x="917197" y="694135"/>
                </a:lnTo>
                <a:lnTo>
                  <a:pt x="920386" y="685007"/>
                </a:lnTo>
                <a:lnTo>
                  <a:pt x="923575" y="676672"/>
                </a:lnTo>
                <a:lnTo>
                  <a:pt x="927162" y="668735"/>
                </a:lnTo>
                <a:lnTo>
                  <a:pt x="930750" y="661988"/>
                </a:lnTo>
                <a:lnTo>
                  <a:pt x="934337" y="656035"/>
                </a:lnTo>
                <a:lnTo>
                  <a:pt x="937526" y="651272"/>
                </a:lnTo>
                <a:lnTo>
                  <a:pt x="940715" y="647700"/>
                </a:lnTo>
                <a:lnTo>
                  <a:pt x="943107" y="646113"/>
                </a:lnTo>
                <a:lnTo>
                  <a:pt x="955862" y="639763"/>
                </a:lnTo>
                <a:lnTo>
                  <a:pt x="968219" y="634604"/>
                </a:lnTo>
                <a:lnTo>
                  <a:pt x="980178" y="630238"/>
                </a:lnTo>
                <a:lnTo>
                  <a:pt x="992535" y="627063"/>
                </a:lnTo>
                <a:lnTo>
                  <a:pt x="1004493" y="624285"/>
                </a:lnTo>
                <a:lnTo>
                  <a:pt x="1016053" y="622300"/>
                </a:lnTo>
                <a:lnTo>
                  <a:pt x="1027214" y="621110"/>
                </a:lnTo>
                <a:lnTo>
                  <a:pt x="1038375" y="620713"/>
                </a:lnTo>
                <a:close/>
                <a:moveTo>
                  <a:pt x="1043186" y="515586"/>
                </a:moveTo>
                <a:lnTo>
                  <a:pt x="1022934" y="515983"/>
                </a:lnTo>
                <a:lnTo>
                  <a:pt x="1002682" y="516777"/>
                </a:lnTo>
                <a:lnTo>
                  <a:pt x="982827" y="518364"/>
                </a:lnTo>
                <a:lnTo>
                  <a:pt x="962972" y="519952"/>
                </a:lnTo>
                <a:lnTo>
                  <a:pt x="943514" y="521937"/>
                </a:lnTo>
                <a:lnTo>
                  <a:pt x="924056" y="525113"/>
                </a:lnTo>
                <a:lnTo>
                  <a:pt x="904598" y="527891"/>
                </a:lnTo>
                <a:lnTo>
                  <a:pt x="885140" y="531861"/>
                </a:lnTo>
                <a:lnTo>
                  <a:pt x="866476" y="535830"/>
                </a:lnTo>
                <a:lnTo>
                  <a:pt x="847812" y="540594"/>
                </a:lnTo>
                <a:lnTo>
                  <a:pt x="829148" y="545754"/>
                </a:lnTo>
                <a:lnTo>
                  <a:pt x="810485" y="550914"/>
                </a:lnTo>
                <a:lnTo>
                  <a:pt x="792218" y="556869"/>
                </a:lnTo>
                <a:lnTo>
                  <a:pt x="774348" y="563220"/>
                </a:lnTo>
                <a:lnTo>
                  <a:pt x="756082" y="569968"/>
                </a:lnTo>
                <a:lnTo>
                  <a:pt x="738609" y="577113"/>
                </a:lnTo>
                <a:lnTo>
                  <a:pt x="721137" y="585449"/>
                </a:lnTo>
                <a:lnTo>
                  <a:pt x="704061" y="593388"/>
                </a:lnTo>
                <a:lnTo>
                  <a:pt x="686986" y="601724"/>
                </a:lnTo>
                <a:lnTo>
                  <a:pt x="670308" y="610457"/>
                </a:lnTo>
                <a:lnTo>
                  <a:pt x="653630" y="619587"/>
                </a:lnTo>
                <a:lnTo>
                  <a:pt x="637745" y="629114"/>
                </a:lnTo>
                <a:lnTo>
                  <a:pt x="621861" y="639037"/>
                </a:lnTo>
                <a:lnTo>
                  <a:pt x="605977" y="649755"/>
                </a:lnTo>
                <a:lnTo>
                  <a:pt x="590490" y="660473"/>
                </a:lnTo>
                <a:lnTo>
                  <a:pt x="575400" y="671190"/>
                </a:lnTo>
                <a:lnTo>
                  <a:pt x="559913" y="682702"/>
                </a:lnTo>
                <a:lnTo>
                  <a:pt x="545617" y="694610"/>
                </a:lnTo>
                <a:lnTo>
                  <a:pt x="531322" y="706519"/>
                </a:lnTo>
                <a:lnTo>
                  <a:pt x="517026" y="719221"/>
                </a:lnTo>
                <a:lnTo>
                  <a:pt x="503525" y="731924"/>
                </a:lnTo>
                <a:lnTo>
                  <a:pt x="490023" y="745023"/>
                </a:lnTo>
                <a:lnTo>
                  <a:pt x="476919" y="758520"/>
                </a:lnTo>
                <a:lnTo>
                  <a:pt x="464212" y="772413"/>
                </a:lnTo>
                <a:lnTo>
                  <a:pt x="451504" y="786306"/>
                </a:lnTo>
                <a:lnTo>
                  <a:pt x="439591" y="800596"/>
                </a:lnTo>
                <a:lnTo>
                  <a:pt x="427678" y="815680"/>
                </a:lnTo>
                <a:lnTo>
                  <a:pt x="416162" y="830368"/>
                </a:lnTo>
                <a:lnTo>
                  <a:pt x="405441" y="845452"/>
                </a:lnTo>
                <a:lnTo>
                  <a:pt x="394322" y="860933"/>
                </a:lnTo>
                <a:lnTo>
                  <a:pt x="383997" y="876811"/>
                </a:lnTo>
                <a:lnTo>
                  <a:pt x="374070" y="892689"/>
                </a:lnTo>
                <a:lnTo>
                  <a:pt x="364539" y="908964"/>
                </a:lnTo>
                <a:lnTo>
                  <a:pt x="355009" y="925636"/>
                </a:lnTo>
                <a:lnTo>
                  <a:pt x="346272" y="941911"/>
                </a:lnTo>
                <a:lnTo>
                  <a:pt x="337933" y="959377"/>
                </a:lnTo>
                <a:lnTo>
                  <a:pt x="329594" y="976048"/>
                </a:lnTo>
                <a:lnTo>
                  <a:pt x="322049" y="993911"/>
                </a:lnTo>
                <a:lnTo>
                  <a:pt x="314901" y="1011377"/>
                </a:lnTo>
                <a:lnTo>
                  <a:pt x="308151" y="1029240"/>
                </a:lnTo>
                <a:lnTo>
                  <a:pt x="301797" y="1047500"/>
                </a:lnTo>
                <a:lnTo>
                  <a:pt x="295840" y="1065362"/>
                </a:lnTo>
                <a:lnTo>
                  <a:pt x="290678" y="1084019"/>
                </a:lnTo>
                <a:lnTo>
                  <a:pt x="285516" y="1102676"/>
                </a:lnTo>
                <a:lnTo>
                  <a:pt x="280751" y="1121729"/>
                </a:lnTo>
                <a:lnTo>
                  <a:pt x="276780" y="1140783"/>
                </a:lnTo>
                <a:lnTo>
                  <a:pt x="272809" y="1159440"/>
                </a:lnTo>
                <a:lnTo>
                  <a:pt x="270029" y="1178890"/>
                </a:lnTo>
                <a:lnTo>
                  <a:pt x="266852" y="1198341"/>
                </a:lnTo>
                <a:lnTo>
                  <a:pt x="264867" y="1218188"/>
                </a:lnTo>
                <a:lnTo>
                  <a:pt x="263278" y="1237639"/>
                </a:lnTo>
                <a:lnTo>
                  <a:pt x="261690" y="1257883"/>
                </a:lnTo>
                <a:lnTo>
                  <a:pt x="260896" y="1277731"/>
                </a:lnTo>
                <a:lnTo>
                  <a:pt x="260498" y="1297975"/>
                </a:lnTo>
                <a:lnTo>
                  <a:pt x="260896" y="1318220"/>
                </a:lnTo>
                <a:lnTo>
                  <a:pt x="261690" y="1338067"/>
                </a:lnTo>
                <a:lnTo>
                  <a:pt x="263278" y="1357915"/>
                </a:lnTo>
                <a:lnTo>
                  <a:pt x="264867" y="1377763"/>
                </a:lnTo>
                <a:lnTo>
                  <a:pt x="266852" y="1397213"/>
                </a:lnTo>
                <a:lnTo>
                  <a:pt x="270029" y="1416664"/>
                </a:lnTo>
                <a:lnTo>
                  <a:pt x="272809" y="1436114"/>
                </a:lnTo>
                <a:lnTo>
                  <a:pt x="276780" y="1455168"/>
                </a:lnTo>
                <a:lnTo>
                  <a:pt x="280751" y="1474222"/>
                </a:lnTo>
                <a:lnTo>
                  <a:pt x="285516" y="1493275"/>
                </a:lnTo>
                <a:lnTo>
                  <a:pt x="290678" y="1511535"/>
                </a:lnTo>
                <a:lnTo>
                  <a:pt x="295840" y="1530192"/>
                </a:lnTo>
                <a:lnTo>
                  <a:pt x="301797" y="1548452"/>
                </a:lnTo>
                <a:lnTo>
                  <a:pt x="308151" y="1566314"/>
                </a:lnTo>
                <a:lnTo>
                  <a:pt x="314901" y="1584177"/>
                </a:lnTo>
                <a:lnTo>
                  <a:pt x="322049" y="1602040"/>
                </a:lnTo>
                <a:lnTo>
                  <a:pt x="329594" y="1619109"/>
                </a:lnTo>
                <a:lnTo>
                  <a:pt x="337933" y="1636575"/>
                </a:lnTo>
                <a:lnTo>
                  <a:pt x="346272" y="1653247"/>
                </a:lnTo>
                <a:lnTo>
                  <a:pt x="355009" y="1670316"/>
                </a:lnTo>
                <a:lnTo>
                  <a:pt x="364539" y="1686591"/>
                </a:lnTo>
                <a:lnTo>
                  <a:pt x="374070" y="1703262"/>
                </a:lnTo>
                <a:lnTo>
                  <a:pt x="383997" y="1719140"/>
                </a:lnTo>
                <a:lnTo>
                  <a:pt x="394322" y="1734622"/>
                </a:lnTo>
                <a:lnTo>
                  <a:pt x="405441" y="1750500"/>
                </a:lnTo>
                <a:lnTo>
                  <a:pt x="416162" y="1765584"/>
                </a:lnTo>
                <a:lnTo>
                  <a:pt x="427678" y="1780271"/>
                </a:lnTo>
                <a:lnTo>
                  <a:pt x="439591" y="1794958"/>
                </a:lnTo>
                <a:lnTo>
                  <a:pt x="451504" y="1809248"/>
                </a:lnTo>
                <a:lnTo>
                  <a:pt x="464212" y="1823142"/>
                </a:lnTo>
                <a:lnTo>
                  <a:pt x="476919" y="1837035"/>
                </a:lnTo>
                <a:lnTo>
                  <a:pt x="490023" y="1850531"/>
                </a:lnTo>
                <a:lnTo>
                  <a:pt x="503525" y="1863631"/>
                </a:lnTo>
                <a:lnTo>
                  <a:pt x="517026" y="1876333"/>
                </a:lnTo>
                <a:lnTo>
                  <a:pt x="531322" y="1889035"/>
                </a:lnTo>
                <a:lnTo>
                  <a:pt x="545617" y="1900944"/>
                </a:lnTo>
                <a:lnTo>
                  <a:pt x="559913" y="1912852"/>
                </a:lnTo>
                <a:lnTo>
                  <a:pt x="575400" y="1923967"/>
                </a:lnTo>
                <a:lnTo>
                  <a:pt x="590490" y="1935479"/>
                </a:lnTo>
                <a:lnTo>
                  <a:pt x="605977" y="1945799"/>
                </a:lnTo>
                <a:lnTo>
                  <a:pt x="621861" y="1956517"/>
                </a:lnTo>
                <a:lnTo>
                  <a:pt x="637745" y="1966044"/>
                </a:lnTo>
                <a:lnTo>
                  <a:pt x="653630" y="1975968"/>
                </a:lnTo>
                <a:lnTo>
                  <a:pt x="670308" y="1985097"/>
                </a:lnTo>
                <a:lnTo>
                  <a:pt x="686986" y="1994227"/>
                </a:lnTo>
                <a:lnTo>
                  <a:pt x="704061" y="2002563"/>
                </a:lnTo>
                <a:lnTo>
                  <a:pt x="721137" y="2010502"/>
                </a:lnTo>
                <a:lnTo>
                  <a:pt x="738609" y="2018044"/>
                </a:lnTo>
                <a:lnTo>
                  <a:pt x="756082" y="2025189"/>
                </a:lnTo>
                <a:lnTo>
                  <a:pt x="774348" y="2032335"/>
                </a:lnTo>
                <a:lnTo>
                  <a:pt x="792218" y="2038686"/>
                </a:lnTo>
                <a:lnTo>
                  <a:pt x="810485" y="2044640"/>
                </a:lnTo>
                <a:lnTo>
                  <a:pt x="829148" y="2050197"/>
                </a:lnTo>
                <a:lnTo>
                  <a:pt x="847812" y="2055358"/>
                </a:lnTo>
                <a:lnTo>
                  <a:pt x="866476" y="2059724"/>
                </a:lnTo>
                <a:lnTo>
                  <a:pt x="885140" y="2064091"/>
                </a:lnTo>
                <a:lnTo>
                  <a:pt x="904598" y="2067266"/>
                </a:lnTo>
                <a:lnTo>
                  <a:pt x="924056" y="2070839"/>
                </a:lnTo>
                <a:lnTo>
                  <a:pt x="943514" y="2073220"/>
                </a:lnTo>
                <a:lnTo>
                  <a:pt x="962972" y="2075999"/>
                </a:lnTo>
                <a:lnTo>
                  <a:pt x="982827" y="2077587"/>
                </a:lnTo>
                <a:lnTo>
                  <a:pt x="1002682" y="2078778"/>
                </a:lnTo>
                <a:lnTo>
                  <a:pt x="1022934" y="2079572"/>
                </a:lnTo>
                <a:lnTo>
                  <a:pt x="1043186" y="2079572"/>
                </a:lnTo>
                <a:lnTo>
                  <a:pt x="1063041" y="2079572"/>
                </a:lnTo>
                <a:lnTo>
                  <a:pt x="1083293" y="2078778"/>
                </a:lnTo>
                <a:lnTo>
                  <a:pt x="1103148" y="2077587"/>
                </a:lnTo>
                <a:lnTo>
                  <a:pt x="1122606" y="2075999"/>
                </a:lnTo>
                <a:lnTo>
                  <a:pt x="1142064" y="2073220"/>
                </a:lnTo>
                <a:lnTo>
                  <a:pt x="1161919" y="2070839"/>
                </a:lnTo>
                <a:lnTo>
                  <a:pt x="1180980" y="2067266"/>
                </a:lnTo>
                <a:lnTo>
                  <a:pt x="1200438" y="2064091"/>
                </a:lnTo>
                <a:lnTo>
                  <a:pt x="1219499" y="2059724"/>
                </a:lnTo>
                <a:lnTo>
                  <a:pt x="1237766" y="2055358"/>
                </a:lnTo>
                <a:lnTo>
                  <a:pt x="1256827" y="2050197"/>
                </a:lnTo>
                <a:lnTo>
                  <a:pt x="1275093" y="2044640"/>
                </a:lnTo>
                <a:lnTo>
                  <a:pt x="1293757" y="2038686"/>
                </a:lnTo>
                <a:lnTo>
                  <a:pt x="1311627" y="2032335"/>
                </a:lnTo>
                <a:lnTo>
                  <a:pt x="1329496" y="2025189"/>
                </a:lnTo>
                <a:lnTo>
                  <a:pt x="1347366" y="2018044"/>
                </a:lnTo>
                <a:lnTo>
                  <a:pt x="1364441" y="2010502"/>
                </a:lnTo>
                <a:lnTo>
                  <a:pt x="1381914" y="2002563"/>
                </a:lnTo>
                <a:lnTo>
                  <a:pt x="1398592" y="1994227"/>
                </a:lnTo>
                <a:lnTo>
                  <a:pt x="1415667" y="1985097"/>
                </a:lnTo>
                <a:lnTo>
                  <a:pt x="1431949" y="1975968"/>
                </a:lnTo>
                <a:lnTo>
                  <a:pt x="1447833" y="1966044"/>
                </a:lnTo>
                <a:lnTo>
                  <a:pt x="1464114" y="1956517"/>
                </a:lnTo>
                <a:lnTo>
                  <a:pt x="1479998" y="1945799"/>
                </a:lnTo>
                <a:lnTo>
                  <a:pt x="1495088" y="1935479"/>
                </a:lnTo>
                <a:lnTo>
                  <a:pt x="1510575" y="1923967"/>
                </a:lnTo>
                <a:lnTo>
                  <a:pt x="1525665" y="1912852"/>
                </a:lnTo>
                <a:lnTo>
                  <a:pt x="1539960" y="1900944"/>
                </a:lnTo>
                <a:lnTo>
                  <a:pt x="1554256" y="1889035"/>
                </a:lnTo>
                <a:lnTo>
                  <a:pt x="1568551" y="1876333"/>
                </a:lnTo>
                <a:lnTo>
                  <a:pt x="1582053" y="1863631"/>
                </a:lnTo>
                <a:lnTo>
                  <a:pt x="1595555" y="1850531"/>
                </a:lnTo>
                <a:lnTo>
                  <a:pt x="1608659" y="1837035"/>
                </a:lnTo>
                <a:lnTo>
                  <a:pt x="1621763" y="1823142"/>
                </a:lnTo>
                <a:lnTo>
                  <a:pt x="1634073" y="1809248"/>
                </a:lnTo>
                <a:lnTo>
                  <a:pt x="1646383" y="1794958"/>
                </a:lnTo>
                <a:lnTo>
                  <a:pt x="1657899" y="1780271"/>
                </a:lnTo>
                <a:lnTo>
                  <a:pt x="1669415" y="1765584"/>
                </a:lnTo>
                <a:lnTo>
                  <a:pt x="1680534" y="1750500"/>
                </a:lnTo>
                <a:lnTo>
                  <a:pt x="1691256" y="1734622"/>
                </a:lnTo>
                <a:lnTo>
                  <a:pt x="1701581" y="1719140"/>
                </a:lnTo>
                <a:lnTo>
                  <a:pt x="1711508" y="1703262"/>
                </a:lnTo>
                <a:lnTo>
                  <a:pt x="1721436" y="1686591"/>
                </a:lnTo>
                <a:lnTo>
                  <a:pt x="1730569" y="1670316"/>
                </a:lnTo>
                <a:lnTo>
                  <a:pt x="1739305" y="1653247"/>
                </a:lnTo>
                <a:lnTo>
                  <a:pt x="1748041" y="1636575"/>
                </a:lnTo>
                <a:lnTo>
                  <a:pt x="1755983" y="1619109"/>
                </a:lnTo>
                <a:lnTo>
                  <a:pt x="1763529" y="1602040"/>
                </a:lnTo>
                <a:lnTo>
                  <a:pt x="1770676" y="1584177"/>
                </a:lnTo>
                <a:lnTo>
                  <a:pt x="1777427" y="1566314"/>
                </a:lnTo>
                <a:lnTo>
                  <a:pt x="1783781" y="1548452"/>
                </a:lnTo>
                <a:lnTo>
                  <a:pt x="1789737" y="1530192"/>
                </a:lnTo>
                <a:lnTo>
                  <a:pt x="1795694" y="1511535"/>
                </a:lnTo>
                <a:lnTo>
                  <a:pt x="1800459" y="1493275"/>
                </a:lnTo>
                <a:lnTo>
                  <a:pt x="1804827" y="1474222"/>
                </a:lnTo>
                <a:lnTo>
                  <a:pt x="1809195" y="1455168"/>
                </a:lnTo>
                <a:lnTo>
                  <a:pt x="1812769" y="1436114"/>
                </a:lnTo>
                <a:lnTo>
                  <a:pt x="1816343" y="1416664"/>
                </a:lnTo>
                <a:lnTo>
                  <a:pt x="1818726" y="1397213"/>
                </a:lnTo>
                <a:lnTo>
                  <a:pt x="1820711" y="1377763"/>
                </a:lnTo>
                <a:lnTo>
                  <a:pt x="1823094" y="1357915"/>
                </a:lnTo>
                <a:lnTo>
                  <a:pt x="1824285" y="1338067"/>
                </a:lnTo>
                <a:lnTo>
                  <a:pt x="1824682" y="1318220"/>
                </a:lnTo>
                <a:lnTo>
                  <a:pt x="1825079" y="1297975"/>
                </a:lnTo>
                <a:lnTo>
                  <a:pt x="1824682" y="1277731"/>
                </a:lnTo>
                <a:lnTo>
                  <a:pt x="1824285" y="1257883"/>
                </a:lnTo>
                <a:lnTo>
                  <a:pt x="1823094" y="1237639"/>
                </a:lnTo>
                <a:lnTo>
                  <a:pt x="1820711" y="1218188"/>
                </a:lnTo>
                <a:lnTo>
                  <a:pt x="1818726" y="1198341"/>
                </a:lnTo>
                <a:lnTo>
                  <a:pt x="1816343" y="1178890"/>
                </a:lnTo>
                <a:lnTo>
                  <a:pt x="1812769" y="1159440"/>
                </a:lnTo>
                <a:lnTo>
                  <a:pt x="1809195" y="1140783"/>
                </a:lnTo>
                <a:lnTo>
                  <a:pt x="1804827" y="1121729"/>
                </a:lnTo>
                <a:lnTo>
                  <a:pt x="1800459" y="1102676"/>
                </a:lnTo>
                <a:lnTo>
                  <a:pt x="1795694" y="1084019"/>
                </a:lnTo>
                <a:lnTo>
                  <a:pt x="1789737" y="1065362"/>
                </a:lnTo>
                <a:lnTo>
                  <a:pt x="1783781" y="1047500"/>
                </a:lnTo>
                <a:lnTo>
                  <a:pt x="1777427" y="1029240"/>
                </a:lnTo>
                <a:lnTo>
                  <a:pt x="1770676" y="1011377"/>
                </a:lnTo>
                <a:lnTo>
                  <a:pt x="1763529" y="993911"/>
                </a:lnTo>
                <a:lnTo>
                  <a:pt x="1755983" y="976048"/>
                </a:lnTo>
                <a:lnTo>
                  <a:pt x="1748041" y="959377"/>
                </a:lnTo>
                <a:lnTo>
                  <a:pt x="1739305" y="941911"/>
                </a:lnTo>
                <a:lnTo>
                  <a:pt x="1730569" y="925636"/>
                </a:lnTo>
                <a:lnTo>
                  <a:pt x="1721436" y="908964"/>
                </a:lnTo>
                <a:lnTo>
                  <a:pt x="1711508" y="892689"/>
                </a:lnTo>
                <a:lnTo>
                  <a:pt x="1701581" y="876811"/>
                </a:lnTo>
                <a:lnTo>
                  <a:pt x="1691256" y="860933"/>
                </a:lnTo>
                <a:lnTo>
                  <a:pt x="1680534" y="845452"/>
                </a:lnTo>
                <a:lnTo>
                  <a:pt x="1669415" y="830368"/>
                </a:lnTo>
                <a:lnTo>
                  <a:pt x="1657899" y="815680"/>
                </a:lnTo>
                <a:lnTo>
                  <a:pt x="1646383" y="800596"/>
                </a:lnTo>
                <a:lnTo>
                  <a:pt x="1634073" y="786306"/>
                </a:lnTo>
                <a:lnTo>
                  <a:pt x="1621763" y="772413"/>
                </a:lnTo>
                <a:lnTo>
                  <a:pt x="1608659" y="758520"/>
                </a:lnTo>
                <a:lnTo>
                  <a:pt x="1595555" y="745023"/>
                </a:lnTo>
                <a:lnTo>
                  <a:pt x="1582053" y="731924"/>
                </a:lnTo>
                <a:lnTo>
                  <a:pt x="1568551" y="719221"/>
                </a:lnTo>
                <a:lnTo>
                  <a:pt x="1554256" y="706519"/>
                </a:lnTo>
                <a:lnTo>
                  <a:pt x="1539960" y="694610"/>
                </a:lnTo>
                <a:lnTo>
                  <a:pt x="1525665" y="682702"/>
                </a:lnTo>
                <a:lnTo>
                  <a:pt x="1510575" y="671190"/>
                </a:lnTo>
                <a:lnTo>
                  <a:pt x="1495088" y="660473"/>
                </a:lnTo>
                <a:lnTo>
                  <a:pt x="1479998" y="649755"/>
                </a:lnTo>
                <a:lnTo>
                  <a:pt x="1464114" y="639037"/>
                </a:lnTo>
                <a:lnTo>
                  <a:pt x="1447833" y="629114"/>
                </a:lnTo>
                <a:lnTo>
                  <a:pt x="1431949" y="619587"/>
                </a:lnTo>
                <a:lnTo>
                  <a:pt x="1415667" y="610457"/>
                </a:lnTo>
                <a:lnTo>
                  <a:pt x="1398592" y="601724"/>
                </a:lnTo>
                <a:lnTo>
                  <a:pt x="1381914" y="593388"/>
                </a:lnTo>
                <a:lnTo>
                  <a:pt x="1364441" y="585449"/>
                </a:lnTo>
                <a:lnTo>
                  <a:pt x="1347366" y="577113"/>
                </a:lnTo>
                <a:lnTo>
                  <a:pt x="1329496" y="569968"/>
                </a:lnTo>
                <a:lnTo>
                  <a:pt x="1311627" y="563220"/>
                </a:lnTo>
                <a:lnTo>
                  <a:pt x="1293757" y="556869"/>
                </a:lnTo>
                <a:lnTo>
                  <a:pt x="1275093" y="550914"/>
                </a:lnTo>
                <a:lnTo>
                  <a:pt x="1256827" y="545754"/>
                </a:lnTo>
                <a:lnTo>
                  <a:pt x="1237766" y="540594"/>
                </a:lnTo>
                <a:lnTo>
                  <a:pt x="1219499" y="535830"/>
                </a:lnTo>
                <a:lnTo>
                  <a:pt x="1200438" y="531861"/>
                </a:lnTo>
                <a:lnTo>
                  <a:pt x="1180980" y="527891"/>
                </a:lnTo>
                <a:lnTo>
                  <a:pt x="1161919" y="525113"/>
                </a:lnTo>
                <a:lnTo>
                  <a:pt x="1142064" y="521937"/>
                </a:lnTo>
                <a:lnTo>
                  <a:pt x="1122606" y="519952"/>
                </a:lnTo>
                <a:lnTo>
                  <a:pt x="1103148" y="518364"/>
                </a:lnTo>
                <a:lnTo>
                  <a:pt x="1083293" y="516777"/>
                </a:lnTo>
                <a:lnTo>
                  <a:pt x="1063041" y="515983"/>
                </a:lnTo>
                <a:lnTo>
                  <a:pt x="1043186" y="515586"/>
                </a:lnTo>
                <a:close/>
                <a:moveTo>
                  <a:pt x="803734" y="280988"/>
                </a:moveTo>
                <a:lnTo>
                  <a:pt x="862902" y="391340"/>
                </a:lnTo>
                <a:lnTo>
                  <a:pt x="884743" y="387371"/>
                </a:lnTo>
                <a:lnTo>
                  <a:pt x="906980" y="383798"/>
                </a:lnTo>
                <a:lnTo>
                  <a:pt x="929218" y="380622"/>
                </a:lnTo>
                <a:lnTo>
                  <a:pt x="951456" y="378241"/>
                </a:lnTo>
                <a:lnTo>
                  <a:pt x="974488" y="376256"/>
                </a:lnTo>
                <a:lnTo>
                  <a:pt x="997122" y="374668"/>
                </a:lnTo>
                <a:lnTo>
                  <a:pt x="1019757" y="373874"/>
                </a:lnTo>
                <a:lnTo>
                  <a:pt x="1043186" y="373477"/>
                </a:lnTo>
                <a:lnTo>
                  <a:pt x="1059865" y="373874"/>
                </a:lnTo>
                <a:lnTo>
                  <a:pt x="1076940" y="374271"/>
                </a:lnTo>
                <a:lnTo>
                  <a:pt x="1093618" y="375462"/>
                </a:lnTo>
                <a:lnTo>
                  <a:pt x="1110693" y="376256"/>
                </a:lnTo>
                <a:lnTo>
                  <a:pt x="1127372" y="377844"/>
                </a:lnTo>
                <a:lnTo>
                  <a:pt x="1144050" y="379432"/>
                </a:lnTo>
                <a:lnTo>
                  <a:pt x="1160331" y="381019"/>
                </a:lnTo>
                <a:lnTo>
                  <a:pt x="1176612" y="383798"/>
                </a:lnTo>
                <a:lnTo>
                  <a:pt x="1193291" y="386180"/>
                </a:lnTo>
                <a:lnTo>
                  <a:pt x="1209572" y="388958"/>
                </a:lnTo>
                <a:lnTo>
                  <a:pt x="1225853" y="392134"/>
                </a:lnTo>
                <a:lnTo>
                  <a:pt x="1241737" y="395310"/>
                </a:lnTo>
                <a:lnTo>
                  <a:pt x="1257621" y="399279"/>
                </a:lnTo>
                <a:lnTo>
                  <a:pt x="1273505" y="403249"/>
                </a:lnTo>
                <a:lnTo>
                  <a:pt x="1289389" y="407218"/>
                </a:lnTo>
                <a:lnTo>
                  <a:pt x="1304876" y="411982"/>
                </a:lnTo>
                <a:lnTo>
                  <a:pt x="1370398" y="304805"/>
                </a:lnTo>
                <a:lnTo>
                  <a:pt x="1611439" y="417142"/>
                </a:lnTo>
                <a:lnTo>
                  <a:pt x="1570140" y="539800"/>
                </a:lnTo>
                <a:lnTo>
                  <a:pt x="1592775" y="555678"/>
                </a:lnTo>
                <a:lnTo>
                  <a:pt x="1614615" y="572747"/>
                </a:lnTo>
                <a:lnTo>
                  <a:pt x="1636059" y="589815"/>
                </a:lnTo>
                <a:lnTo>
                  <a:pt x="1656708" y="608075"/>
                </a:lnTo>
                <a:lnTo>
                  <a:pt x="1676960" y="626732"/>
                </a:lnTo>
                <a:lnTo>
                  <a:pt x="1696815" y="645389"/>
                </a:lnTo>
                <a:lnTo>
                  <a:pt x="1715876" y="665236"/>
                </a:lnTo>
                <a:lnTo>
                  <a:pt x="1734540" y="685481"/>
                </a:lnTo>
                <a:lnTo>
                  <a:pt x="1752410" y="706519"/>
                </a:lnTo>
                <a:lnTo>
                  <a:pt x="1769882" y="728351"/>
                </a:lnTo>
                <a:lnTo>
                  <a:pt x="1786560" y="750184"/>
                </a:lnTo>
                <a:lnTo>
                  <a:pt x="1802841" y="772413"/>
                </a:lnTo>
                <a:lnTo>
                  <a:pt x="1818329" y="795436"/>
                </a:lnTo>
                <a:lnTo>
                  <a:pt x="1832624" y="818856"/>
                </a:lnTo>
                <a:lnTo>
                  <a:pt x="1846920" y="842673"/>
                </a:lnTo>
                <a:lnTo>
                  <a:pt x="1860024" y="866887"/>
                </a:lnTo>
                <a:lnTo>
                  <a:pt x="1994642" y="834337"/>
                </a:lnTo>
                <a:lnTo>
                  <a:pt x="2085975" y="1084019"/>
                </a:lnTo>
                <a:lnTo>
                  <a:pt x="1954931" y="1149516"/>
                </a:lnTo>
                <a:lnTo>
                  <a:pt x="1958108" y="1167776"/>
                </a:lnTo>
                <a:lnTo>
                  <a:pt x="1960491" y="1185638"/>
                </a:lnTo>
                <a:lnTo>
                  <a:pt x="1962476" y="1204295"/>
                </a:lnTo>
                <a:lnTo>
                  <a:pt x="1964462" y="1222952"/>
                </a:lnTo>
                <a:lnTo>
                  <a:pt x="1965653" y="1241212"/>
                </a:lnTo>
                <a:lnTo>
                  <a:pt x="1966447" y="1259868"/>
                </a:lnTo>
                <a:lnTo>
                  <a:pt x="1967242" y="1278922"/>
                </a:lnTo>
                <a:lnTo>
                  <a:pt x="1967242" y="1297975"/>
                </a:lnTo>
                <a:lnTo>
                  <a:pt x="1967242" y="1315441"/>
                </a:lnTo>
                <a:lnTo>
                  <a:pt x="1966845" y="1332907"/>
                </a:lnTo>
                <a:lnTo>
                  <a:pt x="1966050" y="1349976"/>
                </a:lnTo>
                <a:lnTo>
                  <a:pt x="1964859" y="1367839"/>
                </a:lnTo>
                <a:lnTo>
                  <a:pt x="1962873" y="1385305"/>
                </a:lnTo>
                <a:lnTo>
                  <a:pt x="1961285" y="1401977"/>
                </a:lnTo>
                <a:lnTo>
                  <a:pt x="1959300" y="1419442"/>
                </a:lnTo>
                <a:lnTo>
                  <a:pt x="1957314" y="1436114"/>
                </a:lnTo>
                <a:lnTo>
                  <a:pt x="1954137" y="1453183"/>
                </a:lnTo>
                <a:lnTo>
                  <a:pt x="1951357" y="1469855"/>
                </a:lnTo>
                <a:lnTo>
                  <a:pt x="1947784" y="1486527"/>
                </a:lnTo>
                <a:lnTo>
                  <a:pt x="1944210" y="1503199"/>
                </a:lnTo>
                <a:lnTo>
                  <a:pt x="1940239" y="1519871"/>
                </a:lnTo>
                <a:lnTo>
                  <a:pt x="1935871" y="1535749"/>
                </a:lnTo>
                <a:lnTo>
                  <a:pt x="1931899" y="1552024"/>
                </a:lnTo>
                <a:lnTo>
                  <a:pt x="1926737" y="1568299"/>
                </a:lnTo>
                <a:lnTo>
                  <a:pt x="2061355" y="1650468"/>
                </a:lnTo>
                <a:lnTo>
                  <a:pt x="1949372" y="1891020"/>
                </a:lnTo>
                <a:lnTo>
                  <a:pt x="1791723" y="1838623"/>
                </a:lnTo>
                <a:lnTo>
                  <a:pt x="1776633" y="1859264"/>
                </a:lnTo>
                <a:lnTo>
                  <a:pt x="1761146" y="1879112"/>
                </a:lnTo>
                <a:lnTo>
                  <a:pt x="1744468" y="1898165"/>
                </a:lnTo>
                <a:lnTo>
                  <a:pt x="1728186" y="1917219"/>
                </a:lnTo>
                <a:lnTo>
                  <a:pt x="1710714" y="1935876"/>
                </a:lnTo>
                <a:lnTo>
                  <a:pt x="1693241" y="1954135"/>
                </a:lnTo>
                <a:lnTo>
                  <a:pt x="1674975" y="1971204"/>
                </a:lnTo>
                <a:lnTo>
                  <a:pt x="1655914" y="1988670"/>
                </a:lnTo>
                <a:lnTo>
                  <a:pt x="1636853" y="2004945"/>
                </a:lnTo>
                <a:lnTo>
                  <a:pt x="1616998" y="2021220"/>
                </a:lnTo>
                <a:lnTo>
                  <a:pt x="1597143" y="2036701"/>
                </a:lnTo>
                <a:lnTo>
                  <a:pt x="1576494" y="2051388"/>
                </a:lnTo>
                <a:lnTo>
                  <a:pt x="1555844" y="2066075"/>
                </a:lnTo>
                <a:lnTo>
                  <a:pt x="1534401" y="2079572"/>
                </a:lnTo>
                <a:lnTo>
                  <a:pt x="1512957" y="2093068"/>
                </a:lnTo>
                <a:lnTo>
                  <a:pt x="1491117" y="2105770"/>
                </a:lnTo>
                <a:lnTo>
                  <a:pt x="1531621" y="2274474"/>
                </a:lnTo>
                <a:lnTo>
                  <a:pt x="1281844" y="2365376"/>
                </a:lnTo>
                <a:lnTo>
                  <a:pt x="1202821" y="2207787"/>
                </a:lnTo>
                <a:lnTo>
                  <a:pt x="1183363" y="2210962"/>
                </a:lnTo>
                <a:lnTo>
                  <a:pt x="1163508" y="2213741"/>
                </a:lnTo>
                <a:lnTo>
                  <a:pt x="1144050" y="2216123"/>
                </a:lnTo>
                <a:lnTo>
                  <a:pt x="1124195" y="2218504"/>
                </a:lnTo>
                <a:lnTo>
                  <a:pt x="1103943" y="2219695"/>
                </a:lnTo>
                <a:lnTo>
                  <a:pt x="1083690" y="2220886"/>
                </a:lnTo>
                <a:lnTo>
                  <a:pt x="1063438" y="2221680"/>
                </a:lnTo>
                <a:lnTo>
                  <a:pt x="1043186" y="2221680"/>
                </a:lnTo>
                <a:lnTo>
                  <a:pt x="1013007" y="2221283"/>
                </a:lnTo>
                <a:lnTo>
                  <a:pt x="983224" y="2220092"/>
                </a:lnTo>
                <a:lnTo>
                  <a:pt x="954235" y="2217711"/>
                </a:lnTo>
                <a:lnTo>
                  <a:pt x="924850" y="2214535"/>
                </a:lnTo>
                <a:lnTo>
                  <a:pt x="895862" y="2210565"/>
                </a:lnTo>
                <a:lnTo>
                  <a:pt x="867270" y="2205405"/>
                </a:lnTo>
                <a:lnTo>
                  <a:pt x="839076" y="2199451"/>
                </a:lnTo>
                <a:lnTo>
                  <a:pt x="810882" y="2192703"/>
                </a:lnTo>
                <a:lnTo>
                  <a:pt x="715180" y="2341162"/>
                </a:lnTo>
                <a:lnTo>
                  <a:pt x="474536" y="2229222"/>
                </a:lnTo>
                <a:lnTo>
                  <a:pt x="524968" y="2062900"/>
                </a:lnTo>
                <a:lnTo>
                  <a:pt x="504716" y="2049006"/>
                </a:lnTo>
                <a:lnTo>
                  <a:pt x="484464" y="2033525"/>
                </a:lnTo>
                <a:lnTo>
                  <a:pt x="465006" y="2018441"/>
                </a:lnTo>
                <a:lnTo>
                  <a:pt x="445945" y="2002960"/>
                </a:lnTo>
                <a:lnTo>
                  <a:pt x="427281" y="1986288"/>
                </a:lnTo>
                <a:lnTo>
                  <a:pt x="408617" y="1969616"/>
                </a:lnTo>
                <a:lnTo>
                  <a:pt x="390748" y="1952151"/>
                </a:lnTo>
                <a:lnTo>
                  <a:pt x="373672" y="1934685"/>
                </a:lnTo>
                <a:lnTo>
                  <a:pt x="356597" y="1916028"/>
                </a:lnTo>
                <a:lnTo>
                  <a:pt x="340316" y="1897371"/>
                </a:lnTo>
                <a:lnTo>
                  <a:pt x="324432" y="1878715"/>
                </a:lnTo>
                <a:lnTo>
                  <a:pt x="308548" y="1858867"/>
                </a:lnTo>
                <a:lnTo>
                  <a:pt x="293855" y="1839020"/>
                </a:lnTo>
                <a:lnTo>
                  <a:pt x="279559" y="1818775"/>
                </a:lnTo>
                <a:lnTo>
                  <a:pt x="265661" y="1797737"/>
                </a:lnTo>
                <a:lnTo>
                  <a:pt x="252556" y="1776301"/>
                </a:lnTo>
                <a:lnTo>
                  <a:pt x="91333" y="1811630"/>
                </a:lnTo>
                <a:lnTo>
                  <a:pt x="0" y="1562345"/>
                </a:lnTo>
                <a:lnTo>
                  <a:pt x="138191" y="1488512"/>
                </a:lnTo>
                <a:lnTo>
                  <a:pt x="133426" y="1465092"/>
                </a:lnTo>
                <a:lnTo>
                  <a:pt x="129852" y="1441672"/>
                </a:lnTo>
                <a:lnTo>
                  <a:pt x="126278" y="1418251"/>
                </a:lnTo>
                <a:lnTo>
                  <a:pt x="123498" y="1394434"/>
                </a:lnTo>
                <a:lnTo>
                  <a:pt x="121513" y="1370220"/>
                </a:lnTo>
                <a:lnTo>
                  <a:pt x="119527" y="1346403"/>
                </a:lnTo>
                <a:lnTo>
                  <a:pt x="118733" y="1322189"/>
                </a:lnTo>
                <a:lnTo>
                  <a:pt x="118336" y="1297975"/>
                </a:lnTo>
                <a:lnTo>
                  <a:pt x="118733" y="1269395"/>
                </a:lnTo>
                <a:lnTo>
                  <a:pt x="119924" y="1240418"/>
                </a:lnTo>
                <a:lnTo>
                  <a:pt x="122704" y="1211837"/>
                </a:lnTo>
                <a:lnTo>
                  <a:pt x="125484" y="1184051"/>
                </a:lnTo>
                <a:lnTo>
                  <a:pt x="129455" y="1155867"/>
                </a:lnTo>
                <a:lnTo>
                  <a:pt x="134220" y="1128478"/>
                </a:lnTo>
                <a:lnTo>
                  <a:pt x="139780" y="1101088"/>
                </a:lnTo>
                <a:lnTo>
                  <a:pt x="146133" y="1074095"/>
                </a:lnTo>
                <a:lnTo>
                  <a:pt x="24223" y="995896"/>
                </a:lnTo>
                <a:lnTo>
                  <a:pt x="136603" y="755344"/>
                </a:lnTo>
                <a:lnTo>
                  <a:pt x="268043" y="794642"/>
                </a:lnTo>
                <a:lnTo>
                  <a:pt x="283530" y="772016"/>
                </a:lnTo>
                <a:lnTo>
                  <a:pt x="299017" y="750184"/>
                </a:lnTo>
                <a:lnTo>
                  <a:pt x="315696" y="728351"/>
                </a:lnTo>
                <a:lnTo>
                  <a:pt x="332771" y="707313"/>
                </a:lnTo>
                <a:lnTo>
                  <a:pt x="350243" y="686274"/>
                </a:lnTo>
                <a:lnTo>
                  <a:pt x="368907" y="666824"/>
                </a:lnTo>
                <a:lnTo>
                  <a:pt x="387571" y="646976"/>
                </a:lnTo>
                <a:lnTo>
                  <a:pt x="407426" y="627923"/>
                </a:lnTo>
                <a:lnTo>
                  <a:pt x="427281" y="609266"/>
                </a:lnTo>
                <a:lnTo>
                  <a:pt x="447930" y="591403"/>
                </a:lnTo>
                <a:lnTo>
                  <a:pt x="468977" y="574334"/>
                </a:lnTo>
                <a:lnTo>
                  <a:pt x="490420" y="557662"/>
                </a:lnTo>
                <a:lnTo>
                  <a:pt x="512261" y="541784"/>
                </a:lnTo>
                <a:lnTo>
                  <a:pt x="535293" y="526303"/>
                </a:lnTo>
                <a:lnTo>
                  <a:pt x="557928" y="511616"/>
                </a:lnTo>
                <a:lnTo>
                  <a:pt x="581754" y="497723"/>
                </a:lnTo>
                <a:lnTo>
                  <a:pt x="554354" y="371890"/>
                </a:lnTo>
                <a:lnTo>
                  <a:pt x="803734" y="280988"/>
                </a:lnTo>
                <a:close/>
                <a:moveTo>
                  <a:pt x="2013752" y="186531"/>
                </a:moveTo>
                <a:lnTo>
                  <a:pt x="2001871" y="186928"/>
                </a:lnTo>
                <a:lnTo>
                  <a:pt x="1989594" y="188119"/>
                </a:lnTo>
                <a:lnTo>
                  <a:pt x="1978109" y="190103"/>
                </a:lnTo>
                <a:lnTo>
                  <a:pt x="1966624" y="192881"/>
                </a:lnTo>
                <a:lnTo>
                  <a:pt x="1955139" y="196453"/>
                </a:lnTo>
                <a:lnTo>
                  <a:pt x="1944050" y="200819"/>
                </a:lnTo>
                <a:lnTo>
                  <a:pt x="1932962" y="205978"/>
                </a:lnTo>
                <a:lnTo>
                  <a:pt x="1922269" y="211534"/>
                </a:lnTo>
                <a:lnTo>
                  <a:pt x="1914348" y="216297"/>
                </a:lnTo>
                <a:lnTo>
                  <a:pt x="1906823" y="221853"/>
                </a:lnTo>
                <a:lnTo>
                  <a:pt x="1899695" y="227409"/>
                </a:lnTo>
                <a:lnTo>
                  <a:pt x="1892962" y="233363"/>
                </a:lnTo>
                <a:lnTo>
                  <a:pt x="1886230" y="239713"/>
                </a:lnTo>
                <a:lnTo>
                  <a:pt x="1880289" y="246063"/>
                </a:lnTo>
                <a:lnTo>
                  <a:pt x="1874349" y="252809"/>
                </a:lnTo>
                <a:lnTo>
                  <a:pt x="1869200" y="259953"/>
                </a:lnTo>
                <a:lnTo>
                  <a:pt x="1864052" y="267097"/>
                </a:lnTo>
                <a:lnTo>
                  <a:pt x="1859300" y="274241"/>
                </a:lnTo>
                <a:lnTo>
                  <a:pt x="1855339" y="281781"/>
                </a:lnTo>
                <a:lnTo>
                  <a:pt x="1850983" y="289719"/>
                </a:lnTo>
                <a:lnTo>
                  <a:pt x="1847419" y="297656"/>
                </a:lnTo>
                <a:lnTo>
                  <a:pt x="1844646" y="305594"/>
                </a:lnTo>
                <a:lnTo>
                  <a:pt x="1841874" y="313928"/>
                </a:lnTo>
                <a:lnTo>
                  <a:pt x="1839102" y="322263"/>
                </a:lnTo>
                <a:lnTo>
                  <a:pt x="1837518" y="330597"/>
                </a:lnTo>
                <a:lnTo>
                  <a:pt x="1835934" y="339328"/>
                </a:lnTo>
                <a:lnTo>
                  <a:pt x="1834350" y="348059"/>
                </a:lnTo>
                <a:lnTo>
                  <a:pt x="1833557" y="356791"/>
                </a:lnTo>
                <a:lnTo>
                  <a:pt x="1833557" y="365125"/>
                </a:lnTo>
                <a:lnTo>
                  <a:pt x="1833557" y="373856"/>
                </a:lnTo>
                <a:lnTo>
                  <a:pt x="1833953" y="382984"/>
                </a:lnTo>
                <a:lnTo>
                  <a:pt x="1835142" y="391716"/>
                </a:lnTo>
                <a:lnTo>
                  <a:pt x="1836726" y="400050"/>
                </a:lnTo>
                <a:lnTo>
                  <a:pt x="1838310" y="409178"/>
                </a:lnTo>
                <a:lnTo>
                  <a:pt x="1840290" y="417513"/>
                </a:lnTo>
                <a:lnTo>
                  <a:pt x="1843458" y="426244"/>
                </a:lnTo>
                <a:lnTo>
                  <a:pt x="1846230" y="434578"/>
                </a:lnTo>
                <a:lnTo>
                  <a:pt x="1850191" y="443310"/>
                </a:lnTo>
                <a:lnTo>
                  <a:pt x="1853755" y="451247"/>
                </a:lnTo>
                <a:lnTo>
                  <a:pt x="1858507" y="459581"/>
                </a:lnTo>
                <a:lnTo>
                  <a:pt x="1864844" y="469503"/>
                </a:lnTo>
                <a:lnTo>
                  <a:pt x="1871973" y="479028"/>
                </a:lnTo>
                <a:lnTo>
                  <a:pt x="1879497" y="488156"/>
                </a:lnTo>
                <a:lnTo>
                  <a:pt x="1887418" y="496888"/>
                </a:lnTo>
                <a:lnTo>
                  <a:pt x="1896527" y="504428"/>
                </a:lnTo>
                <a:lnTo>
                  <a:pt x="1905239" y="511969"/>
                </a:lnTo>
                <a:lnTo>
                  <a:pt x="1914744" y="518716"/>
                </a:lnTo>
                <a:lnTo>
                  <a:pt x="1924645" y="524669"/>
                </a:lnTo>
                <a:lnTo>
                  <a:pt x="1934942" y="529828"/>
                </a:lnTo>
                <a:lnTo>
                  <a:pt x="1945635" y="534988"/>
                </a:lnTo>
                <a:lnTo>
                  <a:pt x="1956723" y="538956"/>
                </a:lnTo>
                <a:lnTo>
                  <a:pt x="1967812" y="542131"/>
                </a:lnTo>
                <a:lnTo>
                  <a:pt x="1979297" y="545306"/>
                </a:lnTo>
                <a:lnTo>
                  <a:pt x="1990782" y="546894"/>
                </a:lnTo>
                <a:lnTo>
                  <a:pt x="2002267" y="548085"/>
                </a:lnTo>
                <a:lnTo>
                  <a:pt x="2014544" y="548481"/>
                </a:lnTo>
                <a:lnTo>
                  <a:pt x="2026425" y="548085"/>
                </a:lnTo>
                <a:lnTo>
                  <a:pt x="2038306" y="546894"/>
                </a:lnTo>
                <a:lnTo>
                  <a:pt x="2049791" y="544910"/>
                </a:lnTo>
                <a:lnTo>
                  <a:pt x="2061672" y="542131"/>
                </a:lnTo>
                <a:lnTo>
                  <a:pt x="2073157" y="538560"/>
                </a:lnTo>
                <a:lnTo>
                  <a:pt x="2084246" y="534194"/>
                </a:lnTo>
                <a:lnTo>
                  <a:pt x="2095335" y="529035"/>
                </a:lnTo>
                <a:lnTo>
                  <a:pt x="2106028" y="523081"/>
                </a:lnTo>
                <a:lnTo>
                  <a:pt x="2113552" y="518716"/>
                </a:lnTo>
                <a:lnTo>
                  <a:pt x="2121077" y="513556"/>
                </a:lnTo>
                <a:lnTo>
                  <a:pt x="2128206" y="508000"/>
                </a:lnTo>
                <a:lnTo>
                  <a:pt x="2134938" y="502047"/>
                </a:lnTo>
                <a:lnTo>
                  <a:pt x="2141275" y="496491"/>
                </a:lnTo>
                <a:lnTo>
                  <a:pt x="2147215" y="490141"/>
                </a:lnTo>
                <a:lnTo>
                  <a:pt x="2153156" y="483394"/>
                </a:lnTo>
                <a:lnTo>
                  <a:pt x="2158304" y="476647"/>
                </a:lnTo>
                <a:lnTo>
                  <a:pt x="2163452" y="469503"/>
                </a:lnTo>
                <a:lnTo>
                  <a:pt x="2168601" y="461566"/>
                </a:lnTo>
                <a:lnTo>
                  <a:pt x="2172957" y="454025"/>
                </a:lnTo>
                <a:lnTo>
                  <a:pt x="2176917" y="446485"/>
                </a:lnTo>
                <a:lnTo>
                  <a:pt x="2180482" y="438150"/>
                </a:lnTo>
                <a:lnTo>
                  <a:pt x="2183650" y="430213"/>
                </a:lnTo>
                <a:lnTo>
                  <a:pt x="2186818" y="421481"/>
                </a:lnTo>
                <a:lnTo>
                  <a:pt x="2189195" y="412750"/>
                </a:lnTo>
                <a:lnTo>
                  <a:pt x="2191175" y="404019"/>
                </a:lnTo>
                <a:lnTo>
                  <a:pt x="2192363" y="395288"/>
                </a:lnTo>
                <a:lnTo>
                  <a:pt x="2193947" y="386159"/>
                </a:lnTo>
                <a:lnTo>
                  <a:pt x="2194739" y="377428"/>
                </a:lnTo>
                <a:lnTo>
                  <a:pt x="2194739" y="368697"/>
                </a:lnTo>
                <a:lnTo>
                  <a:pt x="2194739" y="359569"/>
                </a:lnTo>
                <a:lnTo>
                  <a:pt x="2194343" y="351234"/>
                </a:lnTo>
                <a:lnTo>
                  <a:pt x="2192759" y="342503"/>
                </a:lnTo>
                <a:lnTo>
                  <a:pt x="2191571" y="333375"/>
                </a:lnTo>
                <a:lnTo>
                  <a:pt x="2189591" y="325041"/>
                </a:lnTo>
                <a:lnTo>
                  <a:pt x="2187610" y="316706"/>
                </a:lnTo>
                <a:lnTo>
                  <a:pt x="2184838" y="308372"/>
                </a:lnTo>
                <a:lnTo>
                  <a:pt x="2181670" y="299641"/>
                </a:lnTo>
                <a:lnTo>
                  <a:pt x="2178106" y="291703"/>
                </a:lnTo>
                <a:lnTo>
                  <a:pt x="2174145" y="283766"/>
                </a:lnTo>
                <a:lnTo>
                  <a:pt x="2169789" y="275828"/>
                </a:lnTo>
                <a:lnTo>
                  <a:pt x="2163452" y="265509"/>
                </a:lnTo>
                <a:lnTo>
                  <a:pt x="2156324" y="255984"/>
                </a:lnTo>
                <a:lnTo>
                  <a:pt x="2148799" y="247253"/>
                </a:lnTo>
                <a:lnTo>
                  <a:pt x="2140879" y="238522"/>
                </a:lnTo>
                <a:lnTo>
                  <a:pt x="2131770" y="230584"/>
                </a:lnTo>
                <a:lnTo>
                  <a:pt x="2123057" y="223441"/>
                </a:lnTo>
                <a:lnTo>
                  <a:pt x="2113552" y="216694"/>
                </a:lnTo>
                <a:lnTo>
                  <a:pt x="2103255" y="210344"/>
                </a:lnTo>
                <a:lnTo>
                  <a:pt x="2093355" y="204788"/>
                </a:lnTo>
                <a:lnTo>
                  <a:pt x="2082662" y="200422"/>
                </a:lnTo>
                <a:lnTo>
                  <a:pt x="2071969" y="196056"/>
                </a:lnTo>
                <a:lnTo>
                  <a:pt x="2060484" y="192881"/>
                </a:lnTo>
                <a:lnTo>
                  <a:pt x="2048999" y="190103"/>
                </a:lnTo>
                <a:lnTo>
                  <a:pt x="2037118" y="188119"/>
                </a:lnTo>
                <a:lnTo>
                  <a:pt x="2025633" y="186928"/>
                </a:lnTo>
                <a:lnTo>
                  <a:pt x="2013752" y="186531"/>
                </a:lnTo>
                <a:close/>
                <a:moveTo>
                  <a:pt x="2066028" y="0"/>
                </a:moveTo>
                <a:lnTo>
                  <a:pt x="2156324" y="23812"/>
                </a:lnTo>
                <a:lnTo>
                  <a:pt x="2146027" y="100013"/>
                </a:lnTo>
                <a:lnTo>
                  <a:pt x="2140916" y="118533"/>
                </a:lnTo>
                <a:lnTo>
                  <a:pt x="2134542" y="115094"/>
                </a:lnTo>
                <a:lnTo>
                  <a:pt x="2132671" y="114357"/>
                </a:lnTo>
                <a:lnTo>
                  <a:pt x="2132562" y="114300"/>
                </a:lnTo>
                <a:lnTo>
                  <a:pt x="2123453" y="110728"/>
                </a:lnTo>
                <a:lnTo>
                  <a:pt x="2132671" y="114357"/>
                </a:lnTo>
                <a:lnTo>
                  <a:pt x="2140879" y="118666"/>
                </a:lnTo>
                <a:lnTo>
                  <a:pt x="2140916" y="118533"/>
                </a:lnTo>
                <a:lnTo>
                  <a:pt x="2144839" y="120650"/>
                </a:lnTo>
                <a:lnTo>
                  <a:pt x="2153552" y="125413"/>
                </a:lnTo>
                <a:lnTo>
                  <a:pt x="2167413" y="133747"/>
                </a:lnTo>
                <a:lnTo>
                  <a:pt x="2174145" y="138113"/>
                </a:lnTo>
                <a:lnTo>
                  <a:pt x="2180878" y="142875"/>
                </a:lnTo>
                <a:lnTo>
                  <a:pt x="2181274" y="143272"/>
                </a:lnTo>
                <a:lnTo>
                  <a:pt x="2187610" y="148034"/>
                </a:lnTo>
                <a:lnTo>
                  <a:pt x="2193947" y="153194"/>
                </a:lnTo>
                <a:lnTo>
                  <a:pt x="2205432" y="163909"/>
                </a:lnTo>
                <a:lnTo>
                  <a:pt x="2212560" y="170656"/>
                </a:lnTo>
                <a:lnTo>
                  <a:pt x="2221273" y="180181"/>
                </a:lnTo>
                <a:lnTo>
                  <a:pt x="2226433" y="186128"/>
                </a:lnTo>
                <a:lnTo>
                  <a:pt x="2226422" y="186134"/>
                </a:lnTo>
                <a:lnTo>
                  <a:pt x="2229194" y="189309"/>
                </a:lnTo>
                <a:lnTo>
                  <a:pt x="2226433" y="186128"/>
                </a:lnTo>
                <a:lnTo>
                  <a:pt x="2244639" y="175419"/>
                </a:lnTo>
                <a:lnTo>
                  <a:pt x="2315925" y="143669"/>
                </a:lnTo>
                <a:lnTo>
                  <a:pt x="2363053" y="224234"/>
                </a:lnTo>
                <a:lnTo>
                  <a:pt x="2302064" y="270669"/>
                </a:lnTo>
                <a:lnTo>
                  <a:pt x="2280282" y="283369"/>
                </a:lnTo>
                <a:lnTo>
                  <a:pt x="2284242" y="296466"/>
                </a:lnTo>
                <a:lnTo>
                  <a:pt x="2287015" y="309166"/>
                </a:lnTo>
                <a:lnTo>
                  <a:pt x="2289787" y="322263"/>
                </a:lnTo>
                <a:lnTo>
                  <a:pt x="2291371" y="335359"/>
                </a:lnTo>
                <a:lnTo>
                  <a:pt x="2292559" y="348456"/>
                </a:lnTo>
                <a:lnTo>
                  <a:pt x="2293351" y="361553"/>
                </a:lnTo>
                <a:lnTo>
                  <a:pt x="2293351" y="374650"/>
                </a:lnTo>
                <a:lnTo>
                  <a:pt x="2292559" y="387350"/>
                </a:lnTo>
                <a:lnTo>
                  <a:pt x="2318301" y="394097"/>
                </a:lnTo>
                <a:lnTo>
                  <a:pt x="2390775" y="422275"/>
                </a:lnTo>
                <a:lnTo>
                  <a:pt x="2367409" y="512763"/>
                </a:lnTo>
                <a:lnTo>
                  <a:pt x="2291371" y="502047"/>
                </a:lnTo>
                <a:lnTo>
                  <a:pt x="2262857" y="494506"/>
                </a:lnTo>
                <a:lnTo>
                  <a:pt x="2256916" y="506016"/>
                </a:lnTo>
                <a:lnTo>
                  <a:pt x="2250183" y="517128"/>
                </a:lnTo>
                <a:lnTo>
                  <a:pt x="2243451" y="527447"/>
                </a:lnTo>
                <a:lnTo>
                  <a:pt x="2235926" y="537766"/>
                </a:lnTo>
                <a:lnTo>
                  <a:pt x="2228006" y="547688"/>
                </a:lnTo>
                <a:lnTo>
                  <a:pt x="2219293" y="557610"/>
                </a:lnTo>
                <a:lnTo>
                  <a:pt x="2210580" y="566738"/>
                </a:lnTo>
                <a:lnTo>
                  <a:pt x="2201075" y="575469"/>
                </a:lnTo>
                <a:lnTo>
                  <a:pt x="2216125" y="601266"/>
                </a:lnTo>
                <a:lnTo>
                  <a:pt x="2247807" y="671910"/>
                </a:lnTo>
                <a:lnTo>
                  <a:pt x="2167413" y="719932"/>
                </a:lnTo>
                <a:lnTo>
                  <a:pt x="2121077" y="658416"/>
                </a:lnTo>
                <a:lnTo>
                  <a:pt x="2105632" y="632222"/>
                </a:lnTo>
                <a:lnTo>
                  <a:pt x="2110780" y="629841"/>
                </a:lnTo>
                <a:lnTo>
                  <a:pt x="2115929" y="627857"/>
                </a:lnTo>
                <a:lnTo>
                  <a:pt x="2104048" y="632222"/>
                </a:lnTo>
                <a:lnTo>
                  <a:pt x="2092563" y="635794"/>
                </a:lnTo>
                <a:lnTo>
                  <a:pt x="2083058" y="638969"/>
                </a:lnTo>
                <a:lnTo>
                  <a:pt x="2067217" y="642541"/>
                </a:lnTo>
                <a:lnTo>
                  <a:pt x="2059296" y="643732"/>
                </a:lnTo>
                <a:lnTo>
                  <a:pt x="2050583" y="644922"/>
                </a:lnTo>
                <a:lnTo>
                  <a:pt x="2048999" y="644922"/>
                </a:lnTo>
                <a:lnTo>
                  <a:pt x="2033554" y="646907"/>
                </a:lnTo>
                <a:lnTo>
                  <a:pt x="2018505" y="647303"/>
                </a:lnTo>
                <a:lnTo>
                  <a:pt x="2014544" y="647700"/>
                </a:lnTo>
                <a:lnTo>
                  <a:pt x="2008208" y="647303"/>
                </a:lnTo>
                <a:lnTo>
                  <a:pt x="2002617" y="647117"/>
                </a:lnTo>
                <a:lnTo>
                  <a:pt x="1994743" y="646510"/>
                </a:lnTo>
                <a:lnTo>
                  <a:pt x="1984842" y="645716"/>
                </a:lnTo>
                <a:lnTo>
                  <a:pt x="1996327" y="646907"/>
                </a:lnTo>
                <a:lnTo>
                  <a:pt x="2002617" y="647117"/>
                </a:lnTo>
                <a:lnTo>
                  <a:pt x="2005039" y="647303"/>
                </a:lnTo>
                <a:lnTo>
                  <a:pt x="1994347" y="687785"/>
                </a:lnTo>
                <a:lnTo>
                  <a:pt x="1970189" y="747713"/>
                </a:lnTo>
                <a:lnTo>
                  <a:pt x="1879497" y="724297"/>
                </a:lnTo>
                <a:lnTo>
                  <a:pt x="1886230" y="662385"/>
                </a:lnTo>
                <a:lnTo>
                  <a:pt x="1896923" y="621507"/>
                </a:lnTo>
                <a:lnTo>
                  <a:pt x="1904447" y="625078"/>
                </a:lnTo>
                <a:lnTo>
                  <a:pt x="1893754" y="619919"/>
                </a:lnTo>
                <a:lnTo>
                  <a:pt x="1883061" y="614363"/>
                </a:lnTo>
                <a:lnTo>
                  <a:pt x="1874745" y="609997"/>
                </a:lnTo>
                <a:lnTo>
                  <a:pt x="1860884" y="601663"/>
                </a:lnTo>
                <a:lnTo>
                  <a:pt x="1854151" y="596900"/>
                </a:lnTo>
                <a:lnTo>
                  <a:pt x="1847419" y="592535"/>
                </a:lnTo>
                <a:lnTo>
                  <a:pt x="1846627" y="592138"/>
                </a:lnTo>
                <a:lnTo>
                  <a:pt x="1840290" y="586978"/>
                </a:lnTo>
                <a:lnTo>
                  <a:pt x="1834350" y="581819"/>
                </a:lnTo>
                <a:lnTo>
                  <a:pt x="1822469" y="571103"/>
                </a:lnTo>
                <a:lnTo>
                  <a:pt x="1815736" y="564356"/>
                </a:lnTo>
                <a:lnTo>
                  <a:pt x="1809516" y="557841"/>
                </a:lnTo>
                <a:lnTo>
                  <a:pt x="1805439" y="553244"/>
                </a:lnTo>
                <a:lnTo>
                  <a:pt x="1799103" y="545703"/>
                </a:lnTo>
                <a:lnTo>
                  <a:pt x="1807023" y="555228"/>
                </a:lnTo>
                <a:lnTo>
                  <a:pt x="1809516" y="557841"/>
                </a:lnTo>
                <a:lnTo>
                  <a:pt x="1811776" y="560388"/>
                </a:lnTo>
                <a:lnTo>
                  <a:pt x="1779697" y="579438"/>
                </a:lnTo>
                <a:lnTo>
                  <a:pt x="1720292" y="604044"/>
                </a:lnTo>
                <a:lnTo>
                  <a:pt x="1673164" y="523875"/>
                </a:lnTo>
                <a:lnTo>
                  <a:pt x="1721480" y="484585"/>
                </a:lnTo>
                <a:lnTo>
                  <a:pt x="1752767" y="465931"/>
                </a:lnTo>
                <a:lnTo>
                  <a:pt x="1748410" y="452835"/>
                </a:lnTo>
                <a:lnTo>
                  <a:pt x="1744450" y="439341"/>
                </a:lnTo>
                <a:lnTo>
                  <a:pt x="1741282" y="425847"/>
                </a:lnTo>
                <a:lnTo>
                  <a:pt x="1738510" y="412353"/>
                </a:lnTo>
                <a:lnTo>
                  <a:pt x="1736530" y="398860"/>
                </a:lnTo>
                <a:lnTo>
                  <a:pt x="1735737" y="385366"/>
                </a:lnTo>
                <a:lnTo>
                  <a:pt x="1734945" y="371475"/>
                </a:lnTo>
                <a:lnTo>
                  <a:pt x="1735341" y="357981"/>
                </a:lnTo>
                <a:lnTo>
                  <a:pt x="1704451" y="350441"/>
                </a:lnTo>
                <a:lnTo>
                  <a:pt x="1644650" y="325438"/>
                </a:lnTo>
                <a:lnTo>
                  <a:pt x="1668412" y="235347"/>
                </a:lnTo>
                <a:lnTo>
                  <a:pt x="1730193" y="242094"/>
                </a:lnTo>
                <a:lnTo>
                  <a:pt x="1760687" y="250031"/>
                </a:lnTo>
                <a:lnTo>
                  <a:pt x="1766628" y="237331"/>
                </a:lnTo>
                <a:lnTo>
                  <a:pt x="1773361" y="225028"/>
                </a:lnTo>
                <a:lnTo>
                  <a:pt x="1781281" y="213519"/>
                </a:lnTo>
                <a:lnTo>
                  <a:pt x="1789202" y="201613"/>
                </a:lnTo>
                <a:lnTo>
                  <a:pt x="1797915" y="190500"/>
                </a:lnTo>
                <a:lnTo>
                  <a:pt x="1807023" y="179784"/>
                </a:lnTo>
                <a:lnTo>
                  <a:pt x="1816924" y="169069"/>
                </a:lnTo>
                <a:lnTo>
                  <a:pt x="1827221" y="159544"/>
                </a:lnTo>
                <a:lnTo>
                  <a:pt x="1812964" y="135334"/>
                </a:lnTo>
                <a:lnTo>
                  <a:pt x="1788410" y="75406"/>
                </a:lnTo>
                <a:lnTo>
                  <a:pt x="1868804" y="27781"/>
                </a:lnTo>
                <a:lnTo>
                  <a:pt x="1907219" y="76994"/>
                </a:lnTo>
                <a:lnTo>
                  <a:pt x="1923061" y="102791"/>
                </a:lnTo>
                <a:lnTo>
                  <a:pt x="1917516" y="105172"/>
                </a:lnTo>
                <a:lnTo>
                  <a:pt x="1912368" y="107156"/>
                </a:lnTo>
                <a:lnTo>
                  <a:pt x="1924249" y="102791"/>
                </a:lnTo>
                <a:lnTo>
                  <a:pt x="1935734" y="99219"/>
                </a:lnTo>
                <a:lnTo>
                  <a:pt x="1945239" y="96044"/>
                </a:lnTo>
                <a:lnTo>
                  <a:pt x="1961080" y="92869"/>
                </a:lnTo>
                <a:lnTo>
                  <a:pt x="1969001" y="91281"/>
                </a:lnTo>
                <a:lnTo>
                  <a:pt x="1977317" y="89694"/>
                </a:lnTo>
                <a:lnTo>
                  <a:pt x="1979297" y="89694"/>
                </a:lnTo>
                <a:lnTo>
                  <a:pt x="1994347" y="88106"/>
                </a:lnTo>
                <a:lnTo>
                  <a:pt x="2009792" y="87709"/>
                </a:lnTo>
                <a:lnTo>
                  <a:pt x="2013752" y="87709"/>
                </a:lnTo>
                <a:lnTo>
                  <a:pt x="2019693" y="87709"/>
                </a:lnTo>
                <a:lnTo>
                  <a:pt x="2031970" y="88503"/>
                </a:lnTo>
                <a:lnTo>
                  <a:pt x="2043455" y="89297"/>
                </a:lnTo>
                <a:lnTo>
                  <a:pt x="2034346" y="88503"/>
                </a:lnTo>
                <a:lnTo>
                  <a:pt x="2038306" y="72628"/>
                </a:lnTo>
                <a:lnTo>
                  <a:pt x="2066028" y="0"/>
                </a:lnTo>
                <a:close/>
              </a:path>
            </a:pathLst>
          </a:custGeom>
          <a:solidFill>
            <a:schemeClr val="bg1"/>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a typeface="宋体" panose="02010600030101010101" pitchFamily="2" charset="-122"/>
            </a:endParaRPr>
          </a:p>
        </p:txBody>
      </p:sp>
    </p:spTree>
    <p:extLst>
      <p:ext uri="{BB962C8B-B14F-4D97-AF65-F5344CB8AC3E}">
        <p14:creationId xmlns:p14="http://schemas.microsoft.com/office/powerpoint/2010/main" val="3676027386"/>
      </p:ext>
    </p:extLst>
  </p:cSld>
  <p:clrMapOvr>
    <a:masterClrMapping/>
  </p:clrMapOvr>
  <mc:AlternateContent xmlns:mc="http://schemas.openxmlformats.org/markup-compatibility/2006" xmlns:p14="http://schemas.microsoft.com/office/powerpoint/2010/main">
    <mc:Choice Requires="p14">
      <p:transition spd="slow" p14:dur="1600" advClick="0" advTm="0">
        <p14:prism dir="u" isInverted="1"/>
      </p:transition>
    </mc:Choice>
    <mc:Fallback xmlns="">
      <p:transition spd="slow" advClick="0" advTm="0">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600"/>
                                  </p:stCondLst>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fltVal val="0"/>
                                          </p:val>
                                        </p:tav>
                                        <p:tav tm="100000">
                                          <p:val>
                                            <p:strVal val="#ppt_w"/>
                                          </p:val>
                                        </p:tav>
                                      </p:tavLst>
                                    </p:anim>
                                    <p:anim calcmode="lin" valueType="num">
                                      <p:cBhvr>
                                        <p:cTn id="8" dur="500" fill="hold"/>
                                        <p:tgtEl>
                                          <p:spTgt spid="13"/>
                                        </p:tgtEl>
                                        <p:attrNameLst>
                                          <p:attrName>ppt_h</p:attrName>
                                        </p:attrNameLst>
                                      </p:cBhvr>
                                      <p:tavLst>
                                        <p:tav tm="0">
                                          <p:val>
                                            <p:fltVal val="0"/>
                                          </p:val>
                                        </p:tav>
                                        <p:tav tm="100000">
                                          <p:val>
                                            <p:strVal val="#ppt_h"/>
                                          </p:val>
                                        </p:tav>
                                      </p:tavLst>
                                    </p:anim>
                                    <p:animEffect transition="in" filter="fade">
                                      <p:cBhvr>
                                        <p:cTn id="9" dur="500"/>
                                        <p:tgtEl>
                                          <p:spTgt spid="13"/>
                                        </p:tgtEl>
                                      </p:cBhvr>
                                    </p:animEffect>
                                    <p:anim calcmode="lin" valueType="num">
                                      <p:cBhvr>
                                        <p:cTn id="10" dur="500" fill="hold"/>
                                        <p:tgtEl>
                                          <p:spTgt spid="13"/>
                                        </p:tgtEl>
                                        <p:attrNameLst>
                                          <p:attrName>ppt_x</p:attrName>
                                        </p:attrNameLst>
                                      </p:cBhvr>
                                      <p:tavLst>
                                        <p:tav tm="0">
                                          <p:val>
                                            <p:fltVal val="0.5"/>
                                          </p:val>
                                        </p:tav>
                                        <p:tav tm="100000">
                                          <p:val>
                                            <p:strVal val="#ppt_x"/>
                                          </p:val>
                                        </p:tav>
                                      </p:tavLst>
                                    </p:anim>
                                    <p:anim calcmode="lin" valueType="num">
                                      <p:cBhvr>
                                        <p:cTn id="11" dur="500" fill="hold"/>
                                        <p:tgtEl>
                                          <p:spTgt spid="13"/>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600"/>
                                  </p:stCondLst>
                                  <p:childTnLst>
                                    <p:set>
                                      <p:cBhvr>
                                        <p:cTn id="13" dur="1" fill="hold">
                                          <p:stCondLst>
                                            <p:cond delay="0"/>
                                          </p:stCondLst>
                                        </p:cTn>
                                        <p:tgtEl>
                                          <p:spTgt spid="9"/>
                                        </p:tgtEl>
                                        <p:attrNameLst>
                                          <p:attrName>style.visibility</p:attrName>
                                        </p:attrNameLst>
                                      </p:cBhvr>
                                      <p:to>
                                        <p:strVal val="visible"/>
                                      </p:to>
                                    </p:set>
                                    <p:anim calcmode="lin" valueType="num">
                                      <p:cBhvr>
                                        <p:cTn id="14" dur="500" fill="hold"/>
                                        <p:tgtEl>
                                          <p:spTgt spid="9"/>
                                        </p:tgtEl>
                                        <p:attrNameLst>
                                          <p:attrName>ppt_w</p:attrName>
                                        </p:attrNameLst>
                                      </p:cBhvr>
                                      <p:tavLst>
                                        <p:tav tm="0">
                                          <p:val>
                                            <p:fltVal val="0"/>
                                          </p:val>
                                        </p:tav>
                                        <p:tav tm="100000">
                                          <p:val>
                                            <p:strVal val="#ppt_w"/>
                                          </p:val>
                                        </p:tav>
                                      </p:tavLst>
                                    </p:anim>
                                    <p:anim calcmode="lin" valueType="num">
                                      <p:cBhvr>
                                        <p:cTn id="15" dur="500" fill="hold"/>
                                        <p:tgtEl>
                                          <p:spTgt spid="9"/>
                                        </p:tgtEl>
                                        <p:attrNameLst>
                                          <p:attrName>ppt_h</p:attrName>
                                        </p:attrNameLst>
                                      </p:cBhvr>
                                      <p:tavLst>
                                        <p:tav tm="0">
                                          <p:val>
                                            <p:fltVal val="0"/>
                                          </p:val>
                                        </p:tav>
                                        <p:tav tm="100000">
                                          <p:val>
                                            <p:strVal val="#ppt_h"/>
                                          </p:val>
                                        </p:tav>
                                      </p:tavLst>
                                    </p:anim>
                                    <p:animEffect transition="in" filter="fade">
                                      <p:cBhvr>
                                        <p:cTn id="16" dur="500"/>
                                        <p:tgtEl>
                                          <p:spTgt spid="9"/>
                                        </p:tgtEl>
                                      </p:cBhvr>
                                    </p:animEffect>
                                    <p:anim calcmode="lin" valueType="num">
                                      <p:cBhvr>
                                        <p:cTn id="17" dur="500" fill="hold"/>
                                        <p:tgtEl>
                                          <p:spTgt spid="9"/>
                                        </p:tgtEl>
                                        <p:attrNameLst>
                                          <p:attrName>ppt_x</p:attrName>
                                        </p:attrNameLst>
                                      </p:cBhvr>
                                      <p:tavLst>
                                        <p:tav tm="0">
                                          <p:val>
                                            <p:fltVal val="0.5"/>
                                          </p:val>
                                        </p:tav>
                                        <p:tav tm="100000">
                                          <p:val>
                                            <p:strVal val="#ppt_x"/>
                                          </p:val>
                                        </p:tav>
                                      </p:tavLst>
                                    </p:anim>
                                    <p:anim calcmode="lin" valueType="num">
                                      <p:cBhvr>
                                        <p:cTn id="18" dur="500" fill="hold"/>
                                        <p:tgtEl>
                                          <p:spTgt spid="9"/>
                                        </p:tgtEl>
                                        <p:attrNameLst>
                                          <p:attrName>ppt_y</p:attrName>
                                        </p:attrNameLst>
                                      </p:cBhvr>
                                      <p:tavLst>
                                        <p:tav tm="0">
                                          <p:val>
                                            <p:fltVal val="0.5"/>
                                          </p:val>
                                        </p:tav>
                                        <p:tav tm="100000">
                                          <p:val>
                                            <p:strVal val="#ppt_y"/>
                                          </p:val>
                                        </p:tav>
                                      </p:tavLst>
                                    </p:anim>
                                  </p:childTnLst>
                                </p:cTn>
                              </p:par>
                            </p:childTnLst>
                          </p:cTn>
                        </p:par>
                        <p:par>
                          <p:cTn id="19" fill="hold">
                            <p:stCondLst>
                              <p:cond delay="1100"/>
                            </p:stCondLst>
                            <p:childTnLst>
                              <p:par>
                                <p:cTn id="20" presetID="16" presetClass="entr" presetSubtype="21" fill="hold" grpId="0" nodeType="after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barn(inVertical)">
                                      <p:cBhvr>
                                        <p:cTn id="22" dur="500"/>
                                        <p:tgtEl>
                                          <p:spTgt spid="12"/>
                                        </p:tgtEl>
                                      </p:cBhvr>
                                    </p:animEffect>
                                  </p:childTnLst>
                                </p:cTn>
                              </p:par>
                            </p:childTnLst>
                          </p:cTn>
                        </p:par>
                        <p:par>
                          <p:cTn id="23" fill="hold">
                            <p:stCondLst>
                              <p:cond delay="1600"/>
                            </p:stCondLst>
                            <p:childTnLst>
                              <p:par>
                                <p:cTn id="24" presetID="2" presetClass="entr" presetSubtype="4" fill="hold" grpId="0" nodeType="afterEffect">
                                  <p:stCondLst>
                                    <p:cond delay="0"/>
                                  </p:stCondLst>
                                  <p:childTnLst>
                                    <p:set>
                                      <p:cBhvr>
                                        <p:cTn id="25" dur="1" fill="hold">
                                          <p:stCondLst>
                                            <p:cond delay="0"/>
                                          </p:stCondLst>
                                        </p:cTn>
                                        <p:tgtEl>
                                          <p:spTgt spid="15"/>
                                        </p:tgtEl>
                                        <p:attrNameLst>
                                          <p:attrName>style.visibility</p:attrName>
                                        </p:attrNameLst>
                                      </p:cBhvr>
                                      <p:to>
                                        <p:strVal val="visible"/>
                                      </p:to>
                                    </p:set>
                                    <p:anim calcmode="lin" valueType="num">
                                      <p:cBhvr additive="base">
                                        <p:cTn id="26" dur="500" fill="hold"/>
                                        <p:tgtEl>
                                          <p:spTgt spid="15"/>
                                        </p:tgtEl>
                                        <p:attrNameLst>
                                          <p:attrName>ppt_x</p:attrName>
                                        </p:attrNameLst>
                                      </p:cBhvr>
                                      <p:tavLst>
                                        <p:tav tm="0">
                                          <p:val>
                                            <p:strVal val="#ppt_x"/>
                                          </p:val>
                                        </p:tav>
                                        <p:tav tm="100000">
                                          <p:val>
                                            <p:strVal val="#ppt_x"/>
                                          </p:val>
                                        </p:tav>
                                      </p:tavLst>
                                    </p:anim>
                                    <p:anim calcmode="lin" valueType="num">
                                      <p:cBhvr additive="base">
                                        <p:cTn id="27"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animBg="1"/>
      <p:bldP spid="15" grpId="0"/>
      <p:bldP spid="9"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noAutofit/>
          </a:bodyPr>
          <a:lstStyle/>
          <a:p>
            <a:r>
              <a:rPr lang="zh-CN" altLang="en-US" sz="1400" dirty="0">
                <a:latin typeface="微软雅黑" pitchFamily="34" charset="-122"/>
                <a:ea typeface="微软雅黑" pitchFamily="34" charset="-122"/>
              </a:rPr>
              <a:t> </a:t>
            </a:r>
            <a:r>
              <a:rPr lang="en-US" altLang="zh-CN" sz="1400" dirty="0">
                <a:latin typeface="微软雅黑" pitchFamily="34" charset="-122"/>
                <a:ea typeface="微软雅黑" pitchFamily="34" charset="-122"/>
              </a:rPr>
              <a:t>CPU</a:t>
            </a:r>
            <a:r>
              <a:rPr lang="zh-CN" altLang="en-US" sz="1400" dirty="0">
                <a:latin typeface="微软雅黑" pitchFamily="34" charset="-122"/>
                <a:ea typeface="微软雅黑" pitchFamily="34" charset="-122"/>
              </a:rPr>
              <a:t>虚拟化</a:t>
            </a:r>
          </a:p>
        </p:txBody>
      </p:sp>
      <p:sp>
        <p:nvSpPr>
          <p:cNvPr id="29708" name="Rectangle 12"/>
          <p:cNvSpPr>
            <a:spLocks noChangeArrowheads="1"/>
          </p:cNvSpPr>
          <p:nvPr/>
        </p:nvSpPr>
        <p:spPr bwMode="auto">
          <a:xfrm>
            <a:off x="403226" y="1527573"/>
            <a:ext cx="4124325" cy="2411015"/>
          </a:xfrm>
          <a:prstGeom prst="rect">
            <a:avLst/>
          </a:prstGeom>
          <a:noFill/>
          <a:ln w="9525">
            <a:noFill/>
            <a:miter lim="800000"/>
            <a:headEnd/>
            <a:tailEnd/>
          </a:ln>
          <a:effectLst/>
        </p:spPr>
        <p:txBody>
          <a:bodyPr lIns="0" rIns="0"/>
          <a:lstStyle/>
          <a:p>
            <a:pPr marL="190500" indent="-190500" eaLnBrk="1" hangingPunct="1">
              <a:spcBef>
                <a:spcPct val="20000"/>
              </a:spcBef>
              <a:buClr>
                <a:schemeClr val="accent1"/>
              </a:buClr>
              <a:buFont typeface="Wingdings" pitchFamily="2" charset="2"/>
              <a:buChar char="§"/>
            </a:pPr>
            <a:endParaRPr lang="de-DE" altLang="zh-CN" dirty="0">
              <a:ea typeface="宋体" pitchFamily="2" charset="-122"/>
            </a:endParaRPr>
          </a:p>
        </p:txBody>
      </p:sp>
      <p:pic>
        <p:nvPicPr>
          <p:cNvPr id="14" name="图片 13" descr="未命名.jpg"/>
          <p:cNvPicPr>
            <a:picLocks noChangeAspect="1"/>
          </p:cNvPicPr>
          <p:nvPr/>
        </p:nvPicPr>
        <p:blipFill>
          <a:blip r:embed="rId2" cstate="print"/>
          <a:stretch>
            <a:fillRect/>
          </a:stretch>
        </p:blipFill>
        <p:spPr>
          <a:xfrm>
            <a:off x="611560" y="1275606"/>
            <a:ext cx="3528392" cy="1902244"/>
          </a:xfrm>
          <a:prstGeom prst="rect">
            <a:avLst/>
          </a:prstGeom>
        </p:spPr>
      </p:pic>
      <p:pic>
        <p:nvPicPr>
          <p:cNvPr id="1026" name="Picture 2"/>
          <p:cNvPicPr>
            <a:picLocks noChangeAspect="1" noChangeArrowheads="1"/>
          </p:cNvPicPr>
          <p:nvPr/>
        </p:nvPicPr>
        <p:blipFill>
          <a:blip r:embed="rId3" cstate="print"/>
          <a:srcRect/>
          <a:stretch>
            <a:fillRect/>
          </a:stretch>
        </p:blipFill>
        <p:spPr bwMode="auto">
          <a:xfrm>
            <a:off x="4860032" y="1275606"/>
            <a:ext cx="3874317" cy="2905738"/>
          </a:xfrm>
          <a:prstGeom prst="rect">
            <a:avLst/>
          </a:prstGeom>
          <a:noFill/>
          <a:ln w="9525">
            <a:noFill/>
            <a:miter lim="800000"/>
            <a:headEnd/>
            <a:tailEnd/>
          </a:ln>
        </p:spPr>
      </p:pic>
      <p:sp>
        <p:nvSpPr>
          <p:cNvPr id="8" name="Rectangle 11"/>
          <p:cNvSpPr>
            <a:spLocks noChangeArrowheads="1"/>
          </p:cNvSpPr>
          <p:nvPr/>
        </p:nvSpPr>
        <p:spPr bwMode="auto">
          <a:xfrm>
            <a:off x="403225" y="931069"/>
            <a:ext cx="5753100" cy="269081"/>
          </a:xfrm>
          <a:prstGeom prst="rect">
            <a:avLst/>
          </a:prstGeom>
          <a:noFill/>
          <a:ln w="9525">
            <a:noFill/>
            <a:miter lim="800000"/>
            <a:headEnd/>
            <a:tailEnd/>
          </a:ln>
        </p:spPr>
        <p:txBody>
          <a:bodyPr lIns="0" tIns="0" rIns="0" bIns="0" anchor="ctr"/>
          <a:lstStyle/>
          <a:p>
            <a:pPr defTabSz="801688"/>
            <a:r>
              <a:rPr lang="zh-CN" altLang="en-US" b="1" dirty="0">
                <a:solidFill>
                  <a:srgbClr val="C00000"/>
                </a:solidFill>
                <a:latin typeface="微软雅黑" pitchFamily="34" charset="-122"/>
                <a:ea typeface="微软雅黑" pitchFamily="34" charset="-122"/>
              </a:rPr>
              <a:t>传统</a:t>
            </a:r>
            <a:r>
              <a:rPr lang="en-US" altLang="zh-CN" b="1" dirty="0">
                <a:solidFill>
                  <a:srgbClr val="C00000"/>
                </a:solidFill>
                <a:latin typeface="微软雅黑" pitchFamily="34" charset="-122"/>
                <a:ea typeface="微软雅黑" pitchFamily="34" charset="-122"/>
              </a:rPr>
              <a:t>CPU</a:t>
            </a:r>
            <a:r>
              <a:rPr lang="zh-CN" altLang="en-US" b="1" dirty="0">
                <a:solidFill>
                  <a:srgbClr val="C00000"/>
                </a:solidFill>
                <a:latin typeface="微软雅黑" pitchFamily="34" charset="-122"/>
                <a:ea typeface="微软雅黑" pitchFamily="34" charset="-122"/>
              </a:rPr>
              <a:t>等级划分</a:t>
            </a:r>
            <a:endParaRPr lang="de-DE" altLang="zh-CN" b="1" dirty="0">
              <a:solidFill>
                <a:srgbClr val="C00000"/>
              </a:solidFill>
              <a:latin typeface="微软雅黑" pitchFamily="34" charset="-122"/>
              <a:ea typeface="微软雅黑" pitchFamily="34" charset="-122"/>
            </a:endParaRPr>
          </a:p>
        </p:txBody>
      </p:sp>
      <p:sp>
        <p:nvSpPr>
          <p:cNvPr id="9" name="矩形 8"/>
          <p:cNvSpPr/>
          <p:nvPr/>
        </p:nvSpPr>
        <p:spPr>
          <a:xfrm>
            <a:off x="107504" y="3346560"/>
            <a:ext cx="4680520" cy="1857753"/>
          </a:xfrm>
          <a:prstGeom prst="rect">
            <a:avLst/>
          </a:prstGeom>
        </p:spPr>
        <p:txBody>
          <a:bodyPr wrap="square">
            <a:spAutoFit/>
          </a:bodyPr>
          <a:lstStyle/>
          <a:p>
            <a:pPr marL="190500" indent="-190500">
              <a:lnSpc>
                <a:spcPct val="130000"/>
              </a:lnSpc>
              <a:spcBef>
                <a:spcPct val="20000"/>
              </a:spcBef>
              <a:buClr>
                <a:schemeClr val="accent1"/>
              </a:buClr>
              <a:buFont typeface="Wingdings" pitchFamily="2" charset="2"/>
              <a:buChar char="§"/>
            </a:pPr>
            <a:r>
              <a:rPr lang="en-US" altLang="zh-CN" b="1" dirty="0">
                <a:latin typeface="微软雅黑" pitchFamily="34" charset="-122"/>
                <a:ea typeface="微软雅黑" pitchFamily="34" charset="-122"/>
              </a:rPr>
              <a:t>x86</a:t>
            </a:r>
            <a:r>
              <a:rPr lang="zh-CN" altLang="en-US" b="1" dirty="0">
                <a:latin typeface="微软雅黑" pitchFamily="34" charset="-122"/>
                <a:ea typeface="微软雅黑" pitchFamily="34" charset="-122"/>
              </a:rPr>
              <a:t>处理器响应有</a:t>
            </a:r>
            <a:r>
              <a:rPr lang="en-US" altLang="zh-CN" b="1" dirty="0">
                <a:latin typeface="微软雅黑" pitchFamily="34" charset="-122"/>
                <a:ea typeface="微软雅黑" pitchFamily="34" charset="-122"/>
              </a:rPr>
              <a:t>4</a:t>
            </a:r>
            <a:r>
              <a:rPr lang="zh-CN" altLang="en-US" b="1" dirty="0">
                <a:latin typeface="微软雅黑" pitchFamily="34" charset="-122"/>
                <a:ea typeface="微软雅黑" pitchFamily="34" charset="-122"/>
              </a:rPr>
              <a:t>个不同优先级，称为</a:t>
            </a:r>
            <a:r>
              <a:rPr lang="en-US" altLang="zh-CN" b="1" dirty="0">
                <a:latin typeface="微软雅黑" pitchFamily="34" charset="-122"/>
                <a:ea typeface="微软雅黑" pitchFamily="34" charset="-122"/>
              </a:rPr>
              <a:t>Ring 0 - Ring3</a:t>
            </a:r>
            <a:r>
              <a:rPr lang="zh-CN" altLang="en-US" b="1" dirty="0">
                <a:latin typeface="微软雅黑" pitchFamily="34" charset="-122"/>
                <a:ea typeface="微软雅黑" pitchFamily="34" charset="-122"/>
              </a:rPr>
              <a:t>，其中</a:t>
            </a:r>
            <a:r>
              <a:rPr lang="en-US" altLang="zh-CN" b="1" dirty="0">
                <a:latin typeface="微软雅黑" pitchFamily="34" charset="-122"/>
                <a:ea typeface="微软雅黑" pitchFamily="34" charset="-122"/>
              </a:rPr>
              <a:t>Ring 0</a:t>
            </a:r>
            <a:r>
              <a:rPr lang="zh-CN" altLang="en-US" b="1" dirty="0">
                <a:latin typeface="微软雅黑" pitchFamily="34" charset="-122"/>
                <a:ea typeface="微软雅黑" pitchFamily="34" charset="-122"/>
              </a:rPr>
              <a:t>的优先级最高，</a:t>
            </a:r>
            <a:r>
              <a:rPr lang="en-US" altLang="zh-CN" b="1" dirty="0">
                <a:latin typeface="微软雅黑" pitchFamily="34" charset="-122"/>
                <a:ea typeface="微软雅黑" pitchFamily="34" charset="-122"/>
              </a:rPr>
              <a:t>Ring 3</a:t>
            </a:r>
            <a:r>
              <a:rPr lang="zh-CN" altLang="en-US" b="1" dirty="0">
                <a:latin typeface="微软雅黑" pitchFamily="34" charset="-122"/>
                <a:ea typeface="微软雅黑" pitchFamily="34" charset="-122"/>
              </a:rPr>
              <a:t>最低。</a:t>
            </a:r>
            <a:r>
              <a:rPr lang="en-US" altLang="zh-CN" b="1" dirty="0">
                <a:latin typeface="微软雅黑" pitchFamily="34" charset="-122"/>
                <a:ea typeface="微软雅黑" pitchFamily="34" charset="-122"/>
              </a:rPr>
              <a:t>Ring 0</a:t>
            </a:r>
            <a:r>
              <a:rPr lang="zh-CN" altLang="en-US" b="1" dirty="0">
                <a:latin typeface="微软雅黑" pitchFamily="34" charset="-122"/>
                <a:ea typeface="微软雅黑" pitchFamily="34" charset="-122"/>
              </a:rPr>
              <a:t>用于操作系统内核， </a:t>
            </a:r>
            <a:r>
              <a:rPr lang="en-US" altLang="zh-CN" b="1" dirty="0">
                <a:latin typeface="微软雅黑" pitchFamily="34" charset="-122"/>
                <a:ea typeface="微软雅黑" pitchFamily="34" charset="-122"/>
              </a:rPr>
              <a:t>Ring 1</a:t>
            </a:r>
            <a:r>
              <a:rPr lang="zh-CN" altLang="en-US" b="1" dirty="0">
                <a:latin typeface="微软雅黑" pitchFamily="34" charset="-122"/>
                <a:ea typeface="微软雅黑" pitchFamily="34" charset="-122"/>
              </a:rPr>
              <a:t>和</a:t>
            </a:r>
            <a:r>
              <a:rPr lang="en-US" altLang="zh-CN" b="1" dirty="0">
                <a:latin typeface="微软雅黑" pitchFamily="34" charset="-122"/>
                <a:ea typeface="微软雅黑" pitchFamily="34" charset="-122"/>
              </a:rPr>
              <a:t>Ring 2</a:t>
            </a:r>
            <a:r>
              <a:rPr lang="zh-CN" altLang="en-US" b="1" dirty="0">
                <a:latin typeface="微软雅黑" pitchFamily="34" charset="-122"/>
                <a:ea typeface="微软雅黑" pitchFamily="34" charset="-122"/>
              </a:rPr>
              <a:t>用于操作系统服务，</a:t>
            </a:r>
            <a:r>
              <a:rPr lang="en-US" altLang="zh-CN" b="1" dirty="0">
                <a:latin typeface="微软雅黑" pitchFamily="34" charset="-122"/>
                <a:ea typeface="微软雅黑" pitchFamily="34" charset="-122"/>
              </a:rPr>
              <a:t>Ring 3</a:t>
            </a:r>
            <a:r>
              <a:rPr lang="zh-CN" altLang="en-US" b="1" dirty="0">
                <a:latin typeface="微软雅黑" pitchFamily="34" charset="-122"/>
                <a:ea typeface="微软雅黑" pitchFamily="34" charset="-122"/>
              </a:rPr>
              <a:t>用于应用程序。</a:t>
            </a:r>
            <a:endParaRPr lang="en-US" altLang="zh-CN" b="1" dirty="0">
              <a:latin typeface="微软雅黑" pitchFamily="34" charset="-122"/>
              <a:ea typeface="微软雅黑" pitchFamily="34" charset="-122"/>
            </a:endParaRP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07" name="Rectangle 11"/>
          <p:cNvSpPr>
            <a:spLocks noChangeArrowheads="1"/>
          </p:cNvSpPr>
          <p:nvPr/>
        </p:nvSpPr>
        <p:spPr bwMode="auto">
          <a:xfrm>
            <a:off x="395536" y="699542"/>
            <a:ext cx="5753100" cy="269081"/>
          </a:xfrm>
          <a:prstGeom prst="rect">
            <a:avLst/>
          </a:prstGeom>
          <a:noFill/>
          <a:ln w="9525">
            <a:noFill/>
            <a:miter lim="800000"/>
            <a:headEnd/>
            <a:tailEnd/>
          </a:ln>
        </p:spPr>
        <p:txBody>
          <a:bodyPr lIns="0" tIns="0" rIns="0" bIns="0" anchor="ctr"/>
          <a:lstStyle/>
          <a:p>
            <a:pPr defTabSz="801688"/>
            <a:r>
              <a:rPr lang="zh-CN" altLang="en-US" b="1" dirty="0">
                <a:solidFill>
                  <a:srgbClr val="C00000"/>
                </a:solidFill>
                <a:latin typeface="微软雅黑" pitchFamily="34" charset="-122"/>
                <a:ea typeface="微软雅黑" pitchFamily="34" charset="-122"/>
              </a:rPr>
              <a:t>特权指令与非特权指令</a:t>
            </a:r>
            <a:endParaRPr lang="de-DE" altLang="zh-CN" b="1" dirty="0">
              <a:solidFill>
                <a:srgbClr val="C00000"/>
              </a:solidFill>
              <a:latin typeface="微软雅黑" pitchFamily="34" charset="-122"/>
              <a:ea typeface="微软雅黑" pitchFamily="34" charset="-122"/>
            </a:endParaRPr>
          </a:p>
        </p:txBody>
      </p:sp>
      <p:sp>
        <p:nvSpPr>
          <p:cNvPr id="29708" name="Rectangle 12"/>
          <p:cNvSpPr>
            <a:spLocks noChangeArrowheads="1"/>
          </p:cNvSpPr>
          <p:nvPr/>
        </p:nvSpPr>
        <p:spPr bwMode="auto">
          <a:xfrm>
            <a:off x="395536" y="1275606"/>
            <a:ext cx="8273231" cy="3204419"/>
          </a:xfrm>
          <a:prstGeom prst="rect">
            <a:avLst/>
          </a:prstGeom>
          <a:noFill/>
          <a:ln w="9525">
            <a:noFill/>
            <a:miter lim="800000"/>
            <a:headEnd/>
            <a:tailEnd/>
          </a:ln>
          <a:effectLst/>
        </p:spPr>
        <p:txBody>
          <a:bodyPr lIns="0" rIns="0"/>
          <a:lstStyle/>
          <a:p>
            <a:r>
              <a:rPr lang="zh-CN" altLang="en-US" b="1" dirty="0">
                <a:latin typeface="微软雅黑" pitchFamily="34" charset="-122"/>
                <a:ea typeface="微软雅黑" pitchFamily="34" charset="-122"/>
              </a:rPr>
              <a:t>指令集通常可分为非特权指令和特权指令两种。</a:t>
            </a:r>
            <a:endParaRPr lang="en-US" altLang="zh-CN" b="1" dirty="0">
              <a:latin typeface="微软雅黑" pitchFamily="34" charset="-122"/>
              <a:ea typeface="微软雅黑" pitchFamily="34" charset="-122"/>
            </a:endParaRPr>
          </a:p>
          <a:p>
            <a:endParaRPr lang="en-US" altLang="zh-CN" dirty="0">
              <a:latin typeface="微软雅黑" pitchFamily="34" charset="-122"/>
              <a:ea typeface="微软雅黑" pitchFamily="34" charset="-122"/>
            </a:endParaRPr>
          </a:p>
          <a:p>
            <a:pPr>
              <a:lnSpc>
                <a:spcPct val="120000"/>
              </a:lnSpc>
            </a:pPr>
            <a:r>
              <a:rPr lang="zh-CN" altLang="en-US" b="1" dirty="0">
                <a:solidFill>
                  <a:srgbClr val="C00000"/>
                </a:solidFill>
                <a:latin typeface="微软雅黑" pitchFamily="34" charset="-122"/>
                <a:ea typeface="微软雅黑" pitchFamily="34" charset="-122"/>
              </a:rPr>
              <a:t>非特权指令</a:t>
            </a:r>
            <a:r>
              <a:rPr lang="zh-CN" altLang="en-US" b="1" dirty="0">
                <a:latin typeface="微软雅黑" pitchFamily="34" charset="-122"/>
                <a:ea typeface="微软雅黑" pitchFamily="34" charset="-122"/>
              </a:rPr>
              <a:t>不能改变共享资源的值或状态。共享资源包括处理器、内存、计时器和特殊目的的寄存器等。非特权指令如算术运算指令、逻辑运算指令等。</a:t>
            </a:r>
            <a:endParaRPr lang="en-US" altLang="zh-CN" b="1" dirty="0">
              <a:latin typeface="微软雅黑" pitchFamily="34" charset="-122"/>
              <a:ea typeface="微软雅黑" pitchFamily="34" charset="-122"/>
            </a:endParaRPr>
          </a:p>
          <a:p>
            <a:pPr>
              <a:lnSpc>
                <a:spcPct val="120000"/>
              </a:lnSpc>
            </a:pPr>
            <a:endParaRPr lang="en-US" altLang="zh-CN" dirty="0">
              <a:latin typeface="微软雅黑" pitchFamily="34" charset="-122"/>
              <a:ea typeface="微软雅黑" pitchFamily="34" charset="-122"/>
            </a:endParaRPr>
          </a:p>
          <a:p>
            <a:pPr>
              <a:lnSpc>
                <a:spcPct val="120000"/>
              </a:lnSpc>
            </a:pPr>
            <a:r>
              <a:rPr lang="zh-CN" altLang="en-US" b="1" dirty="0">
                <a:solidFill>
                  <a:srgbClr val="C00000"/>
                </a:solidFill>
                <a:latin typeface="微软雅黑" pitchFamily="34" charset="-122"/>
                <a:ea typeface="微软雅黑" pitchFamily="34" charset="-122"/>
              </a:rPr>
              <a:t>特权指令</a:t>
            </a:r>
            <a:r>
              <a:rPr lang="zh-CN" altLang="en-US" b="1" dirty="0">
                <a:latin typeface="微软雅黑" pitchFamily="34" charset="-122"/>
                <a:ea typeface="微软雅黑" pitchFamily="34" charset="-122"/>
              </a:rPr>
              <a:t>是所有用来访问共享资源的值或状态的指令，这类指令包括关机、设置计时器、设置程序计数器、改变重定位寄存器的值和</a:t>
            </a:r>
            <a:r>
              <a:rPr lang="en-US" altLang="zh-CN" b="1" dirty="0">
                <a:latin typeface="微软雅黑" pitchFamily="34" charset="-122"/>
                <a:ea typeface="微软雅黑" pitchFamily="34" charset="-122"/>
              </a:rPr>
              <a:t>I/O</a:t>
            </a:r>
            <a:r>
              <a:rPr lang="zh-CN" altLang="en-US" b="1" dirty="0">
                <a:latin typeface="微软雅黑" pitchFamily="34" charset="-122"/>
                <a:ea typeface="微软雅黑" pitchFamily="34" charset="-122"/>
              </a:rPr>
              <a:t>相关的指令。</a:t>
            </a:r>
            <a:endParaRPr lang="en-US" altLang="zh-CN" b="1" dirty="0">
              <a:latin typeface="微软雅黑" pitchFamily="34" charset="-122"/>
              <a:ea typeface="微软雅黑" pitchFamily="34" charset="-122"/>
            </a:endParaRPr>
          </a:p>
          <a:p>
            <a:endParaRPr lang="en-US" altLang="zh-CN" b="1" dirty="0">
              <a:latin typeface="微软雅黑" pitchFamily="34" charset="-122"/>
              <a:ea typeface="微软雅黑" pitchFamily="34" charset="-122"/>
            </a:endParaRPr>
          </a:p>
          <a:p>
            <a:pPr algn="ctr"/>
            <a:r>
              <a:rPr lang="en-US" altLang="zh-CN" dirty="0">
                <a:solidFill>
                  <a:schemeClr val="accent2"/>
                </a:solidFill>
                <a:latin typeface="微软雅黑" pitchFamily="34" charset="-122"/>
                <a:ea typeface="微软雅黑" pitchFamily="34" charset="-122"/>
              </a:rPr>
              <a:t>VMM</a:t>
            </a:r>
            <a:r>
              <a:rPr lang="zh-CN" altLang="en-US" dirty="0">
                <a:solidFill>
                  <a:schemeClr val="accent2"/>
                </a:solidFill>
                <a:latin typeface="微软雅黑" pitchFamily="34" charset="-122"/>
                <a:ea typeface="微软雅黑" pitchFamily="34" charset="-122"/>
              </a:rPr>
              <a:t>执行非特权指令</a:t>
            </a:r>
            <a:r>
              <a:rPr lang="en-US" altLang="zh-CN" dirty="0">
                <a:solidFill>
                  <a:schemeClr val="accent2"/>
                </a:solidFill>
                <a:latin typeface="微软雅黑" pitchFamily="34" charset="-122"/>
                <a:ea typeface="微软雅黑" pitchFamily="34" charset="-122"/>
              </a:rPr>
              <a:t>,</a:t>
            </a:r>
            <a:r>
              <a:rPr lang="zh-CN" altLang="en-US" dirty="0">
                <a:solidFill>
                  <a:schemeClr val="accent2"/>
                </a:solidFill>
                <a:latin typeface="微软雅黑" pitchFamily="34" charset="-122"/>
                <a:ea typeface="微软雅黑" pitchFamily="34" charset="-122"/>
              </a:rPr>
              <a:t>可以直接执行</a:t>
            </a:r>
            <a:endParaRPr lang="en-US" altLang="zh-CN" dirty="0">
              <a:solidFill>
                <a:schemeClr val="accent2"/>
              </a:solidFill>
              <a:latin typeface="微软雅黑" pitchFamily="34" charset="-122"/>
              <a:ea typeface="微软雅黑" pitchFamily="34" charset="-122"/>
            </a:endParaRPr>
          </a:p>
          <a:p>
            <a:pPr algn="ctr"/>
            <a:r>
              <a:rPr lang="zh-CN" altLang="en-US" dirty="0">
                <a:solidFill>
                  <a:schemeClr val="accent2"/>
                </a:solidFill>
                <a:latin typeface="微软雅黑" pitchFamily="34" charset="-122"/>
                <a:ea typeface="微软雅黑" pitchFamily="34" charset="-122"/>
              </a:rPr>
              <a:t>而对特权指令</a:t>
            </a:r>
            <a:r>
              <a:rPr lang="en-US" altLang="zh-CN" dirty="0">
                <a:solidFill>
                  <a:schemeClr val="accent2"/>
                </a:solidFill>
                <a:latin typeface="微软雅黑" pitchFamily="34" charset="-122"/>
                <a:ea typeface="微软雅黑" pitchFamily="34" charset="-122"/>
              </a:rPr>
              <a:t>,</a:t>
            </a:r>
            <a:r>
              <a:rPr lang="zh-CN" altLang="en-US" dirty="0">
                <a:solidFill>
                  <a:schemeClr val="accent2"/>
                </a:solidFill>
                <a:latin typeface="微软雅黑" pitchFamily="34" charset="-122"/>
                <a:ea typeface="微软雅黑" pitchFamily="34" charset="-122"/>
              </a:rPr>
              <a:t>则需要仿真执行</a:t>
            </a:r>
            <a:endParaRPr lang="de-DE" altLang="zh-CN" dirty="0">
              <a:solidFill>
                <a:schemeClr val="accent2"/>
              </a:solidFill>
              <a:latin typeface="微软雅黑" pitchFamily="34" charset="-122"/>
              <a:ea typeface="微软雅黑" pitchFamily="34" charset="-122"/>
            </a:endParaRPr>
          </a:p>
        </p:txBody>
      </p:sp>
      <p:sp>
        <p:nvSpPr>
          <p:cNvPr id="4" name="标题 3"/>
          <p:cNvSpPr>
            <a:spLocks noGrp="1"/>
          </p:cNvSpPr>
          <p:nvPr>
            <p:ph type="title"/>
          </p:nvPr>
        </p:nvSpPr>
        <p:spPr/>
        <p:txBody>
          <a:bodyPr>
            <a:normAutofit fontScale="90000"/>
          </a:bodyPr>
          <a:lstStyle/>
          <a:p>
            <a:r>
              <a:rPr lang="zh-CN" altLang="en-US" dirty="0"/>
              <a:t> </a:t>
            </a:r>
            <a:r>
              <a:rPr lang="en-US" altLang="zh-CN" dirty="0"/>
              <a:t>CPU</a:t>
            </a:r>
            <a:r>
              <a:rPr lang="zh-CN" altLang="en-US" dirty="0"/>
              <a:t>虚拟化</a:t>
            </a: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noAutofit/>
          </a:bodyPr>
          <a:lstStyle/>
          <a:p>
            <a:r>
              <a:rPr lang="en-US" altLang="zh-CN" sz="1400" dirty="0">
                <a:latin typeface="微软雅黑" pitchFamily="34" charset="-122"/>
                <a:ea typeface="微软雅黑" pitchFamily="34" charset="-122"/>
              </a:rPr>
              <a:t>CPU</a:t>
            </a:r>
            <a:r>
              <a:rPr lang="zh-CN" altLang="en-US" sz="1400" dirty="0">
                <a:latin typeface="微软雅黑" pitchFamily="34" charset="-122"/>
                <a:ea typeface="微软雅黑" pitchFamily="34" charset="-122"/>
              </a:rPr>
              <a:t>虚拟化实现技术的分类</a:t>
            </a:r>
          </a:p>
        </p:txBody>
      </p:sp>
      <p:sp>
        <p:nvSpPr>
          <p:cNvPr id="103483" name="AutoShape 59"/>
          <p:cNvSpPr>
            <a:spLocks noChangeArrowheads="1"/>
          </p:cNvSpPr>
          <p:nvPr/>
        </p:nvSpPr>
        <p:spPr bwMode="auto">
          <a:xfrm>
            <a:off x="1689510" y="1221601"/>
            <a:ext cx="1689659" cy="514250"/>
          </a:xfrm>
          <a:prstGeom prst="roundRect">
            <a:avLst>
              <a:gd name="adj" fmla="val 16667"/>
            </a:avLst>
          </a:prstGeom>
          <a:gradFill rotWithShape="0">
            <a:gsLst>
              <a:gs pos="0">
                <a:srgbClr val="95B3D7"/>
              </a:gs>
              <a:gs pos="50000">
                <a:srgbClr val="4F81BD"/>
              </a:gs>
              <a:gs pos="100000">
                <a:srgbClr val="95B3D7"/>
              </a:gs>
            </a:gsLst>
            <a:lin ang="5400000" scaled="1"/>
          </a:gradFill>
          <a:ln w="12700">
            <a:solidFill>
              <a:srgbClr val="4F81BD"/>
            </a:solidFill>
            <a:round/>
            <a:headEnd/>
            <a:tailEnd/>
          </a:ln>
          <a:effectLst>
            <a:outerShdw dist="28398" dir="3806097" algn="ctr" rotWithShape="0">
              <a:srgbClr val="243F60"/>
            </a:outerShdw>
          </a:effectLst>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600" b="1" i="0" u="none" strike="noStrike" cap="none" normalizeH="0" baseline="0" dirty="0">
                <a:ln>
                  <a:noFill/>
                </a:ln>
                <a:solidFill>
                  <a:schemeClr val="tx1"/>
                </a:solidFill>
                <a:effectLst/>
                <a:latin typeface="Calibri" pitchFamily="34" charset="0"/>
                <a:ea typeface="宋体" pitchFamily="2" charset="-122"/>
                <a:cs typeface="宋体" pitchFamily="2" charset="-122"/>
              </a:rPr>
              <a:t>用户应用</a:t>
            </a:r>
            <a:endParaRPr kumimoji="0" lang="zh-CN" sz="3600" b="1" i="0" u="none" strike="noStrike" cap="none" normalizeH="0" baseline="0" dirty="0">
              <a:ln>
                <a:noFill/>
              </a:ln>
              <a:solidFill>
                <a:schemeClr val="tx1"/>
              </a:solidFill>
              <a:effectLst/>
              <a:latin typeface="Arial" pitchFamily="34" charset="0"/>
              <a:ea typeface="宋体" pitchFamily="2" charset="-122"/>
              <a:cs typeface="宋体" pitchFamily="2" charset="-122"/>
            </a:endParaRPr>
          </a:p>
        </p:txBody>
      </p:sp>
      <p:sp>
        <p:nvSpPr>
          <p:cNvPr id="103484" name="AutoShape 60"/>
          <p:cNvSpPr>
            <a:spLocks noChangeArrowheads="1"/>
          </p:cNvSpPr>
          <p:nvPr/>
        </p:nvSpPr>
        <p:spPr bwMode="auto">
          <a:xfrm>
            <a:off x="683568" y="1221601"/>
            <a:ext cx="904144" cy="514250"/>
          </a:xfrm>
          <a:prstGeom prst="roundRect">
            <a:avLst>
              <a:gd name="adj" fmla="val 16667"/>
            </a:avLst>
          </a:pr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a:ln>
                  <a:noFill/>
                </a:ln>
                <a:solidFill>
                  <a:schemeClr val="tx1"/>
                </a:solidFill>
                <a:effectLst/>
                <a:latin typeface="Calibri" pitchFamily="34" charset="0"/>
                <a:ea typeface="宋体" pitchFamily="2" charset="-122"/>
                <a:cs typeface="宋体" pitchFamily="2" charset="-122"/>
              </a:rPr>
              <a:t>3</a:t>
            </a:r>
            <a:r>
              <a:rPr kumimoji="0" lang="zh-CN" altLang="en-US" sz="1600" b="1" i="0" u="none" strike="noStrike" cap="none" normalizeH="0" baseline="0">
                <a:ln>
                  <a:noFill/>
                </a:ln>
                <a:solidFill>
                  <a:schemeClr val="tx1"/>
                </a:solidFill>
                <a:effectLst/>
                <a:latin typeface="Calibri" pitchFamily="34" charset="0"/>
                <a:ea typeface="宋体" pitchFamily="2" charset="-122"/>
                <a:cs typeface="宋体" pitchFamily="2" charset="-122"/>
              </a:rPr>
              <a:t>环</a:t>
            </a:r>
            <a:endParaRPr kumimoji="0" lang="zh-CN" sz="3600" b="1" i="0" u="none" strike="noStrike" cap="none" normalizeH="0" baseline="0">
              <a:ln>
                <a:noFill/>
              </a:ln>
              <a:solidFill>
                <a:schemeClr val="tx1"/>
              </a:solidFill>
              <a:effectLst/>
              <a:latin typeface="Arial" pitchFamily="34" charset="0"/>
              <a:ea typeface="宋体" pitchFamily="2" charset="-122"/>
              <a:cs typeface="宋体" pitchFamily="2" charset="-122"/>
            </a:endParaRPr>
          </a:p>
        </p:txBody>
      </p:sp>
      <p:sp>
        <p:nvSpPr>
          <p:cNvPr id="103485" name="AutoShape 61"/>
          <p:cNvSpPr>
            <a:spLocks noChangeArrowheads="1"/>
          </p:cNvSpPr>
          <p:nvPr/>
        </p:nvSpPr>
        <p:spPr bwMode="auto">
          <a:xfrm>
            <a:off x="1689510" y="1998034"/>
            <a:ext cx="1689659" cy="514250"/>
          </a:xfrm>
          <a:prstGeom prst="roundRect">
            <a:avLst>
              <a:gd name="adj" fmla="val 16667"/>
            </a:avLst>
          </a:pr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zh-CN" altLang="en-US" sz="3600" b="1"/>
          </a:p>
        </p:txBody>
      </p:sp>
      <p:sp>
        <p:nvSpPr>
          <p:cNvPr id="103486" name="AutoShape 62"/>
          <p:cNvSpPr>
            <a:spLocks noChangeArrowheads="1"/>
          </p:cNvSpPr>
          <p:nvPr/>
        </p:nvSpPr>
        <p:spPr bwMode="auto">
          <a:xfrm>
            <a:off x="683568" y="1998034"/>
            <a:ext cx="904144" cy="514250"/>
          </a:xfrm>
          <a:prstGeom prst="roundRect">
            <a:avLst>
              <a:gd name="adj" fmla="val 16667"/>
            </a:avLst>
          </a:pr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a:ln>
                  <a:noFill/>
                </a:ln>
                <a:solidFill>
                  <a:schemeClr val="tx1"/>
                </a:solidFill>
                <a:effectLst/>
                <a:latin typeface="Calibri" pitchFamily="34" charset="0"/>
                <a:ea typeface="宋体" pitchFamily="2" charset="-122"/>
                <a:cs typeface="宋体" pitchFamily="2" charset="-122"/>
              </a:rPr>
              <a:t>2</a:t>
            </a:r>
            <a:r>
              <a:rPr kumimoji="0" lang="zh-CN" altLang="en-US" sz="1600" b="1" i="0" u="none" strike="noStrike" cap="none" normalizeH="0" baseline="0">
                <a:ln>
                  <a:noFill/>
                </a:ln>
                <a:solidFill>
                  <a:schemeClr val="tx1"/>
                </a:solidFill>
                <a:effectLst/>
                <a:latin typeface="Calibri" pitchFamily="34" charset="0"/>
                <a:ea typeface="宋体" pitchFamily="2" charset="-122"/>
                <a:cs typeface="宋体" pitchFamily="2" charset="-122"/>
              </a:rPr>
              <a:t>环</a:t>
            </a:r>
            <a:endParaRPr kumimoji="0" lang="zh-CN" sz="3600" b="1" i="0" u="none" strike="noStrike" cap="none" normalizeH="0" baseline="0">
              <a:ln>
                <a:noFill/>
              </a:ln>
              <a:solidFill>
                <a:schemeClr val="tx1"/>
              </a:solidFill>
              <a:effectLst/>
              <a:latin typeface="Arial" pitchFamily="34" charset="0"/>
              <a:ea typeface="宋体" pitchFamily="2" charset="-122"/>
              <a:cs typeface="宋体" pitchFamily="2" charset="-122"/>
            </a:endParaRPr>
          </a:p>
        </p:txBody>
      </p:sp>
      <p:sp>
        <p:nvSpPr>
          <p:cNvPr id="103487" name="AutoShape 63"/>
          <p:cNvSpPr>
            <a:spLocks noChangeArrowheads="1"/>
          </p:cNvSpPr>
          <p:nvPr/>
        </p:nvSpPr>
        <p:spPr bwMode="auto">
          <a:xfrm>
            <a:off x="1689510" y="2750863"/>
            <a:ext cx="1689659" cy="514250"/>
          </a:xfrm>
          <a:prstGeom prst="roundRect">
            <a:avLst>
              <a:gd name="adj" fmla="val 16667"/>
            </a:avLst>
          </a:pr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600" b="1" i="0" u="none" strike="noStrike" cap="none" normalizeH="0" baseline="0">
                <a:ln>
                  <a:noFill/>
                </a:ln>
                <a:solidFill>
                  <a:schemeClr val="tx1"/>
                </a:solidFill>
                <a:effectLst/>
                <a:latin typeface="Calibri" pitchFamily="34" charset="0"/>
                <a:ea typeface="宋体" pitchFamily="2" charset="-122"/>
                <a:cs typeface="宋体" pitchFamily="2" charset="-122"/>
              </a:rPr>
              <a:t>客户操作系统</a:t>
            </a:r>
            <a:endParaRPr kumimoji="0" lang="zh-CN" sz="3600" b="1" i="0" u="none" strike="noStrike" cap="none" normalizeH="0" baseline="0">
              <a:ln>
                <a:noFill/>
              </a:ln>
              <a:solidFill>
                <a:schemeClr val="tx1"/>
              </a:solidFill>
              <a:effectLst/>
              <a:latin typeface="Arial" pitchFamily="34" charset="0"/>
              <a:ea typeface="宋体" pitchFamily="2" charset="-122"/>
              <a:cs typeface="宋体" pitchFamily="2" charset="-122"/>
            </a:endParaRPr>
          </a:p>
        </p:txBody>
      </p:sp>
      <p:sp>
        <p:nvSpPr>
          <p:cNvPr id="103488" name="AutoShape 64"/>
          <p:cNvSpPr>
            <a:spLocks noChangeArrowheads="1"/>
          </p:cNvSpPr>
          <p:nvPr/>
        </p:nvSpPr>
        <p:spPr bwMode="auto">
          <a:xfrm>
            <a:off x="683568" y="2750863"/>
            <a:ext cx="904144" cy="514250"/>
          </a:xfrm>
          <a:prstGeom prst="roundRect">
            <a:avLst>
              <a:gd name="adj" fmla="val 16667"/>
            </a:avLst>
          </a:pr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a:ln>
                  <a:noFill/>
                </a:ln>
                <a:solidFill>
                  <a:schemeClr val="tx1"/>
                </a:solidFill>
                <a:effectLst/>
                <a:latin typeface="Calibri" pitchFamily="34" charset="0"/>
                <a:ea typeface="宋体" pitchFamily="2" charset="-122"/>
                <a:cs typeface="宋体" pitchFamily="2" charset="-122"/>
              </a:rPr>
              <a:t>1</a:t>
            </a:r>
            <a:r>
              <a:rPr kumimoji="0" lang="zh-CN" altLang="en-US" sz="1600" b="1" i="0" u="none" strike="noStrike" cap="none" normalizeH="0" baseline="0">
                <a:ln>
                  <a:noFill/>
                </a:ln>
                <a:solidFill>
                  <a:schemeClr val="tx1"/>
                </a:solidFill>
                <a:effectLst/>
                <a:latin typeface="Calibri" pitchFamily="34" charset="0"/>
                <a:ea typeface="宋体" pitchFamily="2" charset="-122"/>
                <a:cs typeface="宋体" pitchFamily="2" charset="-122"/>
              </a:rPr>
              <a:t>环</a:t>
            </a:r>
            <a:endParaRPr kumimoji="0" lang="zh-CN" sz="3600" b="1" i="0" u="none" strike="noStrike" cap="none" normalizeH="0" baseline="0">
              <a:ln>
                <a:noFill/>
              </a:ln>
              <a:solidFill>
                <a:schemeClr val="tx1"/>
              </a:solidFill>
              <a:effectLst/>
              <a:latin typeface="Arial" pitchFamily="34" charset="0"/>
              <a:ea typeface="宋体" pitchFamily="2" charset="-122"/>
              <a:cs typeface="宋体" pitchFamily="2" charset="-122"/>
            </a:endParaRPr>
          </a:p>
        </p:txBody>
      </p:sp>
      <p:sp>
        <p:nvSpPr>
          <p:cNvPr id="103489" name="AutoShape 65"/>
          <p:cNvSpPr>
            <a:spLocks noChangeArrowheads="1"/>
          </p:cNvSpPr>
          <p:nvPr/>
        </p:nvSpPr>
        <p:spPr bwMode="auto">
          <a:xfrm>
            <a:off x="1689510" y="3518866"/>
            <a:ext cx="1689659" cy="514250"/>
          </a:xfrm>
          <a:prstGeom prst="roundRect">
            <a:avLst>
              <a:gd name="adj" fmla="val 16667"/>
            </a:avLst>
          </a:prstGeom>
          <a:gradFill rotWithShape="0">
            <a:gsLst>
              <a:gs pos="0">
                <a:srgbClr val="C2D69B"/>
              </a:gs>
              <a:gs pos="50000">
                <a:srgbClr val="9BBB59"/>
              </a:gs>
              <a:gs pos="100000">
                <a:srgbClr val="C2D69B"/>
              </a:gs>
            </a:gsLst>
            <a:lin ang="5400000" scaled="1"/>
          </a:gradFill>
          <a:ln w="12700">
            <a:solidFill>
              <a:srgbClr val="9BBB59"/>
            </a:solidFill>
            <a:round/>
            <a:headEnd/>
            <a:tailEnd/>
          </a:ln>
          <a:effectLst>
            <a:outerShdw dist="28398" dir="3806097" algn="ctr" rotWithShape="0">
              <a:srgbClr val="4E6128"/>
            </a:outerShdw>
          </a:effectLst>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a:ln>
                  <a:noFill/>
                </a:ln>
                <a:solidFill>
                  <a:schemeClr val="tx1"/>
                </a:solidFill>
                <a:effectLst/>
                <a:latin typeface="Calibri" pitchFamily="34" charset="0"/>
                <a:ea typeface="宋体" pitchFamily="2" charset="-122"/>
                <a:cs typeface="宋体" pitchFamily="2" charset="-122"/>
              </a:rPr>
              <a:t>Hypervisor</a:t>
            </a:r>
            <a:endParaRPr kumimoji="0" lang="zh-CN" altLang="zh-CN" sz="3600" b="1" i="0" u="none" strike="noStrike" cap="none" normalizeH="0" baseline="0">
              <a:ln>
                <a:noFill/>
              </a:ln>
              <a:solidFill>
                <a:schemeClr val="tx1"/>
              </a:solidFill>
              <a:effectLst/>
              <a:latin typeface="Arial" pitchFamily="34" charset="0"/>
              <a:ea typeface="宋体" pitchFamily="2" charset="-122"/>
              <a:cs typeface="宋体" pitchFamily="2" charset="-122"/>
            </a:endParaRPr>
          </a:p>
        </p:txBody>
      </p:sp>
      <p:sp>
        <p:nvSpPr>
          <p:cNvPr id="103490" name="AutoShape 66"/>
          <p:cNvSpPr>
            <a:spLocks noChangeArrowheads="1"/>
          </p:cNvSpPr>
          <p:nvPr/>
        </p:nvSpPr>
        <p:spPr bwMode="auto">
          <a:xfrm>
            <a:off x="683568" y="3518866"/>
            <a:ext cx="904144" cy="514250"/>
          </a:xfrm>
          <a:prstGeom prst="roundRect">
            <a:avLst>
              <a:gd name="adj" fmla="val 16667"/>
            </a:avLst>
          </a:pr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a:ln>
                  <a:noFill/>
                </a:ln>
                <a:solidFill>
                  <a:schemeClr val="tx1"/>
                </a:solidFill>
                <a:effectLst/>
                <a:latin typeface="Times New Roman" pitchFamily="18" charset="0"/>
                <a:ea typeface="宋体" pitchFamily="2" charset="-122"/>
                <a:cs typeface="宋体" pitchFamily="2" charset="-122"/>
              </a:rPr>
              <a:t>0</a:t>
            </a:r>
            <a:r>
              <a:rPr kumimoji="0" lang="zh-CN" altLang="en-US" sz="1600" b="1" i="0" u="none" strike="noStrike" cap="none" normalizeH="0" baseline="0">
                <a:ln>
                  <a:noFill/>
                </a:ln>
                <a:solidFill>
                  <a:schemeClr val="tx1"/>
                </a:solidFill>
                <a:effectLst/>
                <a:latin typeface="Calibri" pitchFamily="34" charset="0"/>
                <a:ea typeface="宋体" pitchFamily="2" charset="-122"/>
                <a:cs typeface="宋体" pitchFamily="2" charset="-122"/>
              </a:rPr>
              <a:t>环</a:t>
            </a:r>
            <a:endParaRPr kumimoji="0" lang="zh-CN" sz="3600" b="1" i="0" u="none" strike="noStrike" cap="none" normalizeH="0" baseline="0">
              <a:ln>
                <a:noFill/>
              </a:ln>
              <a:solidFill>
                <a:schemeClr val="tx1"/>
              </a:solidFill>
              <a:effectLst/>
              <a:latin typeface="Arial" pitchFamily="34" charset="0"/>
              <a:ea typeface="宋体" pitchFamily="2" charset="-122"/>
              <a:cs typeface="宋体" pitchFamily="2" charset="-122"/>
            </a:endParaRPr>
          </a:p>
        </p:txBody>
      </p:sp>
      <p:sp>
        <p:nvSpPr>
          <p:cNvPr id="103491" name="AutoShape 67"/>
          <p:cNvSpPr>
            <a:spLocks noChangeArrowheads="1"/>
          </p:cNvSpPr>
          <p:nvPr/>
        </p:nvSpPr>
        <p:spPr bwMode="auto">
          <a:xfrm>
            <a:off x="683568" y="4217740"/>
            <a:ext cx="2695600" cy="514250"/>
          </a:xfrm>
          <a:prstGeom prst="roundRect">
            <a:avLst>
              <a:gd name="adj" fmla="val 16667"/>
            </a:avLst>
          </a:prstGeom>
          <a:gradFill rotWithShape="0">
            <a:gsLst>
              <a:gs pos="0">
                <a:srgbClr val="666666"/>
              </a:gs>
              <a:gs pos="50000">
                <a:srgbClr val="CCCCCC"/>
              </a:gs>
              <a:gs pos="100000">
                <a:srgbClr val="666666"/>
              </a:gs>
            </a:gsLst>
            <a:lin ang="18900000" scaled="1"/>
          </a:gradFill>
          <a:ln w="12700">
            <a:solidFill>
              <a:srgbClr val="666666"/>
            </a:solidFill>
            <a:round/>
            <a:headEnd/>
            <a:tailEnd/>
          </a:ln>
          <a:effectLst>
            <a:outerShdw dist="28398" dir="3806097" algn="ctr" rotWithShape="0">
              <a:srgbClr val="7F7F7F">
                <a:alpha val="50000"/>
              </a:srgbClr>
            </a:outerShdw>
          </a:effectLst>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600" b="1" i="0" u="none" strike="noStrike" cap="none" normalizeH="0" baseline="0">
                <a:ln>
                  <a:noFill/>
                </a:ln>
                <a:solidFill>
                  <a:schemeClr val="tx1"/>
                </a:solidFill>
                <a:effectLst/>
                <a:latin typeface="Calibri" pitchFamily="34" charset="0"/>
                <a:ea typeface="宋体" pitchFamily="2" charset="-122"/>
                <a:cs typeface="宋体" pitchFamily="2" charset="-122"/>
              </a:rPr>
              <a:t>硬件</a:t>
            </a:r>
            <a:endParaRPr kumimoji="0" lang="zh-CN" sz="3600" b="1" i="0" u="none" strike="noStrike" cap="none" normalizeH="0" baseline="0">
              <a:ln>
                <a:noFill/>
              </a:ln>
              <a:solidFill>
                <a:schemeClr val="tx1"/>
              </a:solidFill>
              <a:effectLst/>
              <a:latin typeface="Arial" pitchFamily="34" charset="0"/>
              <a:ea typeface="宋体" pitchFamily="2" charset="-122"/>
              <a:cs typeface="宋体" pitchFamily="2" charset="-122"/>
            </a:endParaRPr>
          </a:p>
        </p:txBody>
      </p:sp>
      <p:cxnSp>
        <p:nvCxnSpPr>
          <p:cNvPr id="103492" name="AutoShape 68"/>
          <p:cNvCxnSpPr>
            <a:cxnSpLocks noChangeShapeType="1"/>
            <a:stCxn id="103489" idx="3"/>
            <a:endCxn id="103491" idx="3"/>
          </p:cNvCxnSpPr>
          <p:nvPr/>
        </p:nvCxnSpPr>
        <p:spPr bwMode="auto">
          <a:xfrm>
            <a:off x="3379168" y="3775991"/>
            <a:ext cx="802" cy="698875"/>
          </a:xfrm>
          <a:prstGeom prst="curvedConnector3">
            <a:avLst>
              <a:gd name="adj1" fmla="val 36000000"/>
            </a:avLst>
          </a:prstGeom>
          <a:noFill/>
          <a:ln w="9525">
            <a:solidFill>
              <a:srgbClr val="000000"/>
            </a:solidFill>
            <a:round/>
            <a:headEnd/>
            <a:tailEnd type="triangle" w="med" len="med"/>
          </a:ln>
        </p:spPr>
      </p:cxnSp>
      <p:sp>
        <p:nvSpPr>
          <p:cNvPr id="103493" name="AutoShape 69"/>
          <p:cNvSpPr>
            <a:spLocks noChangeArrowheads="1"/>
          </p:cNvSpPr>
          <p:nvPr/>
        </p:nvSpPr>
        <p:spPr bwMode="auto">
          <a:xfrm>
            <a:off x="3739864" y="3119268"/>
            <a:ext cx="904144" cy="1612723"/>
          </a:xfrm>
          <a:prstGeom prst="roundRect">
            <a:avLst>
              <a:gd name="adj" fmla="val 16667"/>
            </a:avLst>
          </a:pr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600" b="1" i="0" u="none" strike="noStrike" cap="none" normalizeH="0" baseline="0">
                <a:ln>
                  <a:noFill/>
                </a:ln>
                <a:solidFill>
                  <a:schemeClr val="tx1"/>
                </a:solidFill>
                <a:effectLst/>
                <a:latin typeface="Calibri" pitchFamily="34" charset="0"/>
                <a:ea typeface="宋体" pitchFamily="2" charset="-122"/>
                <a:cs typeface="宋体" pitchFamily="2" charset="-122"/>
              </a:rPr>
              <a:t>操作系统请求的二进制转换</a:t>
            </a:r>
            <a:endParaRPr kumimoji="0" lang="zh-CN" sz="3600" b="1" i="0" u="none" strike="noStrike" cap="none" normalizeH="0" baseline="0">
              <a:ln>
                <a:noFill/>
              </a:ln>
              <a:solidFill>
                <a:schemeClr val="tx1"/>
              </a:solidFill>
              <a:effectLst/>
              <a:latin typeface="Arial" pitchFamily="34" charset="0"/>
              <a:ea typeface="宋体" pitchFamily="2" charset="-122"/>
              <a:cs typeface="宋体" pitchFamily="2" charset="-122"/>
            </a:endParaRPr>
          </a:p>
        </p:txBody>
      </p:sp>
      <p:cxnSp>
        <p:nvCxnSpPr>
          <p:cNvPr id="103494" name="AutoShape 70"/>
          <p:cNvCxnSpPr>
            <a:cxnSpLocks noChangeShapeType="1"/>
            <a:stCxn id="103487" idx="3"/>
            <a:endCxn id="103489" idx="3"/>
          </p:cNvCxnSpPr>
          <p:nvPr/>
        </p:nvCxnSpPr>
        <p:spPr bwMode="auto">
          <a:xfrm>
            <a:off x="3379168" y="3007988"/>
            <a:ext cx="802" cy="768003"/>
          </a:xfrm>
          <a:prstGeom prst="curvedConnector3">
            <a:avLst>
              <a:gd name="adj1" fmla="val 36000000"/>
            </a:avLst>
          </a:prstGeom>
          <a:noFill/>
          <a:ln w="9525">
            <a:solidFill>
              <a:srgbClr val="000000"/>
            </a:solidFill>
            <a:round/>
            <a:headEnd/>
            <a:tailEnd type="triangle" w="med" len="med"/>
          </a:ln>
        </p:spPr>
      </p:cxnSp>
      <p:sp>
        <p:nvSpPr>
          <p:cNvPr id="103" name="Rectangle 2"/>
          <p:cNvSpPr txBox="1">
            <a:spLocks noChangeArrowheads="1"/>
          </p:cNvSpPr>
          <p:nvPr/>
        </p:nvSpPr>
        <p:spPr bwMode="auto">
          <a:xfrm>
            <a:off x="4788024" y="915566"/>
            <a:ext cx="4355976" cy="356439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just" defTabSz="914400" rtl="0" eaLnBrk="1" fontAlgn="base" latinLnBrk="0" hangingPunct="1">
              <a:lnSpc>
                <a:spcPct val="120000"/>
              </a:lnSpc>
              <a:spcBef>
                <a:spcPct val="20000"/>
              </a:spcBef>
              <a:spcAft>
                <a:spcPct val="0"/>
              </a:spcAft>
              <a:buClr>
                <a:srgbClr val="0000FF"/>
              </a:buClr>
              <a:buSzTx/>
              <a:buFont typeface="Wingdings" pitchFamily="2" charset="2"/>
              <a:buChar char="u"/>
              <a:tabLst/>
              <a:defRPr/>
            </a:pPr>
            <a:r>
              <a:rPr kumimoji="1" lang="zh-CN" altLang="en-US" b="1" i="0" u="none" strike="noStrike" kern="0" cap="none" spc="0" normalizeH="0" baseline="0" noProof="0" dirty="0">
                <a:ln>
                  <a:noFill/>
                </a:ln>
                <a:solidFill>
                  <a:srgbClr val="C00000"/>
                </a:solidFill>
                <a:effectLst/>
                <a:uLnTx/>
                <a:uFillTx/>
                <a:latin typeface="+mn-lt"/>
                <a:ea typeface="+mn-ea"/>
                <a:cs typeface="+mn-cs"/>
              </a:rPr>
              <a:t>全虚拟化</a:t>
            </a:r>
            <a:endParaRPr kumimoji="1" lang="en-US" altLang="zh-CN" b="1" i="0" u="none" strike="noStrike" kern="0" cap="none" spc="0" normalizeH="0" baseline="0" noProof="0" dirty="0">
              <a:ln>
                <a:noFill/>
              </a:ln>
              <a:solidFill>
                <a:srgbClr val="C00000"/>
              </a:solidFill>
              <a:effectLst/>
              <a:uLnTx/>
              <a:uFillTx/>
              <a:latin typeface="+mn-lt"/>
              <a:ea typeface="+mn-ea"/>
              <a:cs typeface="+mn-cs"/>
            </a:endParaRPr>
          </a:p>
          <a:p>
            <a:pPr marL="342900" lvl="0" indent="-342900" algn="just" fontAlgn="base">
              <a:lnSpc>
                <a:spcPct val="130000"/>
              </a:lnSpc>
              <a:spcBef>
                <a:spcPct val="20000"/>
              </a:spcBef>
              <a:spcAft>
                <a:spcPct val="0"/>
              </a:spcAft>
              <a:buClr>
                <a:srgbClr val="0000FF"/>
              </a:buClr>
            </a:pPr>
            <a:r>
              <a:rPr lang="en-US" altLang="zh-CN" b="1" dirty="0"/>
              <a:t>      </a:t>
            </a:r>
            <a:r>
              <a:rPr lang="zh-CN" altLang="zh-CN" b="1" dirty="0">
                <a:latin typeface="微软雅黑" pitchFamily="34" charset="-122"/>
                <a:ea typeface="微软雅黑" pitchFamily="34" charset="-122"/>
              </a:rPr>
              <a:t>使用</a:t>
            </a:r>
            <a:r>
              <a:rPr lang="zh-CN" altLang="en-US" b="1" dirty="0">
                <a:latin typeface="微软雅黑" pitchFamily="34" charset="-122"/>
                <a:ea typeface="微软雅黑" pitchFamily="34" charset="-122"/>
              </a:rPr>
              <a:t>了</a:t>
            </a:r>
            <a:r>
              <a:rPr lang="zh-CN" altLang="zh-CN" b="1" dirty="0">
                <a:latin typeface="微软雅黑" pitchFamily="34" charset="-122"/>
                <a:ea typeface="微软雅黑" pitchFamily="34" charset="-122"/>
              </a:rPr>
              <a:t>一种叫做</a:t>
            </a:r>
            <a:r>
              <a:rPr lang="zh-CN" altLang="zh-CN" b="1" dirty="0">
                <a:solidFill>
                  <a:srgbClr val="0000CC"/>
                </a:solidFill>
                <a:latin typeface="微软雅黑" pitchFamily="34" charset="-122"/>
                <a:ea typeface="微软雅黑" pitchFamily="34" charset="-122"/>
              </a:rPr>
              <a:t>二进制转换（</a:t>
            </a:r>
            <a:r>
              <a:rPr lang="en-US" altLang="zh-CN" b="1" dirty="0">
                <a:solidFill>
                  <a:srgbClr val="0000CC"/>
                </a:solidFill>
                <a:latin typeface="微软雅黑" pitchFamily="34" charset="-122"/>
                <a:ea typeface="微软雅黑" pitchFamily="34" charset="-122"/>
              </a:rPr>
              <a:t>Binary Translation</a:t>
            </a:r>
            <a:r>
              <a:rPr lang="zh-CN" altLang="zh-CN" b="1" dirty="0">
                <a:solidFill>
                  <a:srgbClr val="0000CC"/>
                </a:solidFill>
                <a:latin typeface="微软雅黑" pitchFamily="34" charset="-122"/>
                <a:ea typeface="微软雅黑" pitchFamily="34" charset="-122"/>
              </a:rPr>
              <a:t>）的技术</a:t>
            </a:r>
            <a:r>
              <a:rPr lang="zh-CN" altLang="zh-CN" b="1" dirty="0">
                <a:latin typeface="微软雅黑" pitchFamily="34" charset="-122"/>
                <a:ea typeface="微软雅黑" pitchFamily="34" charset="-122"/>
              </a:rPr>
              <a:t>。</a:t>
            </a:r>
            <a:r>
              <a:rPr lang="zh-CN" altLang="en-US" b="1" dirty="0">
                <a:latin typeface="微软雅黑" pitchFamily="34" charset="-122"/>
                <a:ea typeface="微软雅黑" pitchFamily="34" charset="-122"/>
              </a:rPr>
              <a:t>其核心是</a:t>
            </a:r>
            <a:r>
              <a:rPr lang="zh-CN" altLang="zh-CN" b="1" dirty="0">
                <a:latin typeface="微软雅黑" pitchFamily="34" charset="-122"/>
                <a:ea typeface="微软雅黑" pitchFamily="34" charset="-122"/>
              </a:rPr>
              <a:t>让</a:t>
            </a:r>
            <a:r>
              <a:rPr lang="en-US" altLang="zh-CN" b="1" dirty="0">
                <a:latin typeface="微软雅黑" pitchFamily="34" charset="-122"/>
                <a:ea typeface="微软雅黑" pitchFamily="34" charset="-122"/>
              </a:rPr>
              <a:t>Hypervisor</a:t>
            </a:r>
            <a:r>
              <a:rPr lang="zh-CN" altLang="en-US" b="1" dirty="0">
                <a:latin typeface="微软雅黑" pitchFamily="34" charset="-122"/>
                <a:ea typeface="微软雅黑" pitchFamily="34" charset="-122"/>
              </a:rPr>
              <a:t>运行</a:t>
            </a:r>
            <a:r>
              <a:rPr lang="zh-CN" altLang="zh-CN" b="1" dirty="0">
                <a:latin typeface="微软雅黑" pitchFamily="34" charset="-122"/>
                <a:ea typeface="微软雅黑" pitchFamily="34" charset="-122"/>
              </a:rPr>
              <a:t>在</a:t>
            </a:r>
            <a:r>
              <a:rPr lang="en-US" altLang="zh-CN" b="1" dirty="0">
                <a:latin typeface="微软雅黑" pitchFamily="34" charset="-122"/>
                <a:ea typeface="微软雅黑" pitchFamily="34" charset="-122"/>
              </a:rPr>
              <a:t>0</a:t>
            </a:r>
            <a:r>
              <a:rPr lang="zh-CN" altLang="zh-CN" b="1" dirty="0">
                <a:latin typeface="微软雅黑" pitchFamily="34" charset="-122"/>
                <a:ea typeface="微软雅黑" pitchFamily="34" charset="-122"/>
              </a:rPr>
              <a:t>环上，由它来负责管理底层的硬件。而虚拟机的操作系统</a:t>
            </a:r>
            <a:r>
              <a:rPr lang="zh-CN" altLang="en-US" b="1" dirty="0">
                <a:latin typeface="微软雅黑" pitchFamily="34" charset="-122"/>
                <a:ea typeface="微软雅黑" pitchFamily="34" charset="-122"/>
              </a:rPr>
              <a:t>运行</a:t>
            </a:r>
            <a:r>
              <a:rPr lang="zh-CN" altLang="zh-CN" b="1" dirty="0">
                <a:latin typeface="微软雅黑" pitchFamily="34" charset="-122"/>
                <a:ea typeface="微软雅黑" pitchFamily="34" charset="-122"/>
              </a:rPr>
              <a:t>在权限较低的</a:t>
            </a:r>
            <a:r>
              <a:rPr lang="en-US" altLang="zh-CN" b="1" dirty="0">
                <a:latin typeface="微软雅黑" pitchFamily="34" charset="-122"/>
                <a:ea typeface="微软雅黑" pitchFamily="34" charset="-122"/>
              </a:rPr>
              <a:t>1 </a:t>
            </a:r>
            <a:r>
              <a:rPr lang="zh-CN" altLang="zh-CN" b="1" dirty="0">
                <a:latin typeface="微软雅黑" pitchFamily="34" charset="-122"/>
                <a:ea typeface="微软雅黑" pitchFamily="34" charset="-122"/>
              </a:rPr>
              <a:t>环上，当这些操作系统调用特权指令的时候，</a:t>
            </a:r>
            <a:r>
              <a:rPr lang="en-US" altLang="zh-CN" b="1" dirty="0">
                <a:latin typeface="微软雅黑" pitchFamily="34" charset="-122"/>
                <a:ea typeface="微软雅黑" pitchFamily="34" charset="-122"/>
              </a:rPr>
              <a:t>0</a:t>
            </a:r>
            <a:r>
              <a:rPr lang="zh-CN" altLang="zh-CN" b="1" dirty="0">
                <a:latin typeface="微软雅黑" pitchFamily="34" charset="-122"/>
                <a:ea typeface="微软雅黑" pitchFamily="34" charset="-122"/>
              </a:rPr>
              <a:t>环的</a:t>
            </a:r>
            <a:r>
              <a:rPr lang="en-US" altLang="zh-CN" b="1" dirty="0">
                <a:latin typeface="微软雅黑" pitchFamily="34" charset="-122"/>
                <a:ea typeface="微软雅黑" pitchFamily="34" charset="-122"/>
              </a:rPr>
              <a:t>VMM</a:t>
            </a:r>
            <a:r>
              <a:rPr lang="zh-CN" altLang="zh-CN" b="1" dirty="0">
                <a:latin typeface="微软雅黑" pitchFamily="34" charset="-122"/>
                <a:ea typeface="微软雅黑" pitchFamily="34" charset="-122"/>
              </a:rPr>
              <a:t>使用二进制转换技术将这些指令调用拦截下来，并</a:t>
            </a:r>
            <a:r>
              <a:rPr lang="zh-CN" altLang="en-US" b="1" dirty="0">
                <a:latin typeface="微软雅黑" pitchFamily="34" charset="-122"/>
                <a:ea typeface="微软雅黑" pitchFamily="34" charset="-122"/>
              </a:rPr>
              <a:t>转换为仿真指令来执行。</a:t>
            </a:r>
            <a:endParaRPr lang="en-US" altLang="zh-CN" b="1" dirty="0">
              <a:latin typeface="微软雅黑" pitchFamily="34" charset="-122"/>
              <a:ea typeface="微软雅黑" pitchFamily="34" charset="-122"/>
            </a:endParaRPr>
          </a:p>
          <a:p>
            <a:pPr marL="342900" lvl="0" indent="-342900" algn="just" fontAlgn="base">
              <a:lnSpc>
                <a:spcPct val="120000"/>
              </a:lnSpc>
              <a:spcBef>
                <a:spcPct val="20000"/>
              </a:spcBef>
              <a:spcAft>
                <a:spcPct val="0"/>
              </a:spcAft>
              <a:buClr>
                <a:srgbClr val="0000FF"/>
              </a:buClr>
            </a:pPr>
            <a:r>
              <a:rPr kumimoji="1" lang="zh-CN" altLang="en-US" kern="0" dirty="0">
                <a:solidFill>
                  <a:srgbClr val="FF0000"/>
                </a:solidFill>
                <a:latin typeface="微软雅黑" pitchFamily="34" charset="-122"/>
                <a:ea typeface="微软雅黑" pitchFamily="34" charset="-122"/>
              </a:rPr>
              <a:t>缺点：软件拦截机制，性能开销大</a:t>
            </a:r>
            <a:endParaRPr kumimoji="1" lang="en-US" altLang="zh-CN" kern="0" dirty="0">
              <a:solidFill>
                <a:srgbClr val="FF0000"/>
              </a:solidFill>
              <a:latin typeface="微软雅黑" pitchFamily="34" charset="-122"/>
              <a:ea typeface="微软雅黑" pitchFamily="34" charset="-122"/>
            </a:endParaRPr>
          </a:p>
          <a:p>
            <a:pPr marL="342900" marR="0" lvl="0" indent="-342900" algn="just" defTabSz="914400" rtl="0" eaLnBrk="1" fontAlgn="base" latinLnBrk="0" hangingPunct="1">
              <a:lnSpc>
                <a:spcPct val="120000"/>
              </a:lnSpc>
              <a:spcBef>
                <a:spcPct val="20000"/>
              </a:spcBef>
              <a:spcAft>
                <a:spcPct val="0"/>
              </a:spcAft>
              <a:buClr>
                <a:srgbClr val="0000FF"/>
              </a:buClr>
              <a:buSzTx/>
              <a:tabLst/>
              <a:defRPr/>
            </a:pPr>
            <a:endParaRPr kumimoji="1" lang="zh-CN" altLang="en-US" b="1" i="0" u="none" strike="noStrike" kern="0" cap="none" spc="0" normalizeH="0" baseline="0" noProof="0" dirty="0">
              <a:ln>
                <a:noFill/>
              </a:ln>
              <a:solidFill>
                <a:schemeClr val="tx1"/>
              </a:solidFill>
              <a:effectLst/>
              <a:uLnTx/>
              <a:uFillTx/>
              <a:latin typeface="+mn-lt"/>
              <a:ea typeface="+mn-ea"/>
              <a:cs typeface="+mn-cs"/>
            </a:endParaRPr>
          </a:p>
        </p:txBody>
      </p:sp>
      <p:cxnSp>
        <p:nvCxnSpPr>
          <p:cNvPr id="17" name="AutoShape 13"/>
          <p:cNvCxnSpPr>
            <a:cxnSpLocks noChangeShapeType="1"/>
            <a:stCxn id="103483" idx="3"/>
            <a:endCxn id="103491" idx="3"/>
          </p:cNvCxnSpPr>
          <p:nvPr/>
        </p:nvCxnSpPr>
        <p:spPr bwMode="auto">
          <a:xfrm>
            <a:off x="3379168" y="1478726"/>
            <a:ext cx="12700" cy="2996140"/>
          </a:xfrm>
          <a:prstGeom prst="curvedConnector3">
            <a:avLst>
              <a:gd name="adj1" fmla="val 12331346"/>
            </a:avLst>
          </a:prstGeom>
          <a:noFill/>
          <a:ln w="9525">
            <a:solidFill>
              <a:srgbClr val="000000"/>
            </a:solidFill>
            <a:round/>
            <a:headEnd/>
            <a:tailEnd type="triangle" w="med" len="med"/>
          </a:ln>
        </p:spPr>
      </p:cxnSp>
    </p:spTree>
    <p:extLst>
      <p:ext uri="{BB962C8B-B14F-4D97-AF65-F5344CB8AC3E}">
        <p14:creationId xmlns:p14="http://schemas.microsoft.com/office/powerpoint/2010/main" val="137570904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196464" y="1615712"/>
            <a:ext cx="775136" cy="230832"/>
          </a:xfrm>
          <a:prstGeom prst="rect">
            <a:avLst/>
          </a:prstGeom>
        </p:spPr>
        <p:txBody>
          <a:bodyPr wrap="square">
            <a:spAutoFit/>
          </a:bodyPr>
          <a:lstStyle/>
          <a:p>
            <a:pPr lvl="0"/>
            <a:r>
              <a:rPr lang="en-US" altLang="zh-CN" sz="100" dirty="0">
                <a:solidFill>
                  <a:schemeClr val="bg1"/>
                </a:solidFill>
              </a:rPr>
              <a:t>PPT</a:t>
            </a:r>
            <a:r>
              <a:rPr lang="zh-CN" altLang="en-US" sz="100" dirty="0">
                <a:solidFill>
                  <a:schemeClr val="bg1"/>
                </a:solidFill>
              </a:rPr>
              <a:t>模板下载：</a:t>
            </a:r>
            <a:r>
              <a:rPr lang="en-US" altLang="zh-CN" sz="100" dirty="0">
                <a:solidFill>
                  <a:schemeClr val="bg1"/>
                </a:solidFill>
              </a:rPr>
              <a:t>www.1ppt.com/moban/     </a:t>
            </a:r>
            <a:r>
              <a:rPr lang="zh-CN" altLang="en-US" sz="100" dirty="0">
                <a:solidFill>
                  <a:schemeClr val="bg1"/>
                </a:solidFill>
              </a:rPr>
              <a:t>行业</a:t>
            </a:r>
            <a:r>
              <a:rPr lang="en-US" altLang="zh-CN" sz="100" dirty="0">
                <a:solidFill>
                  <a:schemeClr val="bg1"/>
                </a:solidFill>
              </a:rPr>
              <a:t>PPT</a:t>
            </a:r>
            <a:r>
              <a:rPr lang="zh-CN" altLang="en-US" sz="100" dirty="0">
                <a:solidFill>
                  <a:schemeClr val="bg1"/>
                </a:solidFill>
              </a:rPr>
              <a:t>模板：</a:t>
            </a:r>
            <a:r>
              <a:rPr lang="en-US" altLang="zh-CN" sz="100" dirty="0">
                <a:solidFill>
                  <a:schemeClr val="bg1"/>
                </a:solidFill>
              </a:rPr>
              <a:t>www.1ppt.com/hangye/ </a:t>
            </a:r>
          </a:p>
          <a:p>
            <a:pPr lvl="0"/>
            <a:r>
              <a:rPr lang="zh-CN" altLang="en-US" sz="100" dirty="0">
                <a:solidFill>
                  <a:schemeClr val="bg1"/>
                </a:solidFill>
              </a:rPr>
              <a:t>节日</a:t>
            </a:r>
            <a:r>
              <a:rPr lang="en-US" altLang="zh-CN" sz="100" dirty="0">
                <a:solidFill>
                  <a:schemeClr val="bg1"/>
                </a:solidFill>
              </a:rPr>
              <a:t>PPT</a:t>
            </a:r>
            <a:r>
              <a:rPr lang="zh-CN" altLang="en-US" sz="100" dirty="0">
                <a:solidFill>
                  <a:schemeClr val="bg1"/>
                </a:solidFill>
              </a:rPr>
              <a:t>模板：</a:t>
            </a:r>
            <a:r>
              <a:rPr lang="en-US" altLang="zh-CN" sz="100" dirty="0">
                <a:solidFill>
                  <a:schemeClr val="bg1"/>
                </a:solidFill>
              </a:rPr>
              <a:t>www.1ppt.com/jieri/           PPT</a:t>
            </a:r>
            <a:r>
              <a:rPr lang="zh-CN" altLang="en-US" sz="100" dirty="0">
                <a:solidFill>
                  <a:schemeClr val="bg1"/>
                </a:solidFill>
              </a:rPr>
              <a:t>素材下载：</a:t>
            </a:r>
            <a:r>
              <a:rPr lang="en-US" altLang="zh-CN" sz="100" dirty="0">
                <a:solidFill>
                  <a:schemeClr val="bg1"/>
                </a:solidFill>
              </a:rPr>
              <a:t>www.1ppt.com/sucai/</a:t>
            </a:r>
          </a:p>
          <a:p>
            <a:pPr lvl="0"/>
            <a:r>
              <a:rPr lang="en-US" altLang="zh-CN" sz="100" dirty="0">
                <a:solidFill>
                  <a:schemeClr val="bg1"/>
                </a:solidFill>
              </a:rPr>
              <a:t>PPT</a:t>
            </a:r>
            <a:r>
              <a:rPr lang="zh-CN" altLang="en-US" sz="100" dirty="0">
                <a:solidFill>
                  <a:schemeClr val="bg1"/>
                </a:solidFill>
              </a:rPr>
              <a:t>背景图片：</a:t>
            </a:r>
            <a:r>
              <a:rPr lang="en-US" altLang="zh-CN" sz="100" dirty="0">
                <a:solidFill>
                  <a:schemeClr val="bg1"/>
                </a:solidFill>
              </a:rPr>
              <a:t>www.1ppt.com/beijing/      PPT</a:t>
            </a:r>
            <a:r>
              <a:rPr lang="zh-CN" altLang="en-US" sz="100" dirty="0">
                <a:solidFill>
                  <a:schemeClr val="bg1"/>
                </a:solidFill>
              </a:rPr>
              <a:t>图表下载：</a:t>
            </a:r>
            <a:r>
              <a:rPr lang="en-US" altLang="zh-CN" sz="100" dirty="0">
                <a:solidFill>
                  <a:schemeClr val="bg1"/>
                </a:solidFill>
              </a:rPr>
              <a:t>www.1ppt.com/tubiao/      </a:t>
            </a:r>
          </a:p>
          <a:p>
            <a:pPr lvl="0"/>
            <a:r>
              <a:rPr lang="zh-CN" altLang="en-US" sz="100" dirty="0">
                <a:solidFill>
                  <a:schemeClr val="bg1"/>
                </a:solidFill>
              </a:rPr>
              <a:t>优秀</a:t>
            </a:r>
            <a:r>
              <a:rPr lang="en-US" altLang="zh-CN" sz="100" dirty="0">
                <a:solidFill>
                  <a:schemeClr val="bg1"/>
                </a:solidFill>
              </a:rPr>
              <a:t>PPT</a:t>
            </a:r>
            <a:r>
              <a:rPr lang="zh-CN" altLang="en-US" sz="100" dirty="0">
                <a:solidFill>
                  <a:schemeClr val="bg1"/>
                </a:solidFill>
              </a:rPr>
              <a:t>下载：</a:t>
            </a:r>
            <a:r>
              <a:rPr lang="en-US" altLang="zh-CN" sz="100" dirty="0">
                <a:solidFill>
                  <a:schemeClr val="bg1"/>
                </a:solidFill>
              </a:rPr>
              <a:t>www.1ppt.com/xiazai/        PPT</a:t>
            </a:r>
            <a:r>
              <a:rPr lang="zh-CN" altLang="en-US" sz="100" dirty="0">
                <a:solidFill>
                  <a:schemeClr val="bg1"/>
                </a:solidFill>
              </a:rPr>
              <a:t>教程： </a:t>
            </a:r>
            <a:r>
              <a:rPr lang="en-US" altLang="zh-CN" sz="100" dirty="0">
                <a:solidFill>
                  <a:schemeClr val="bg1"/>
                </a:solidFill>
              </a:rPr>
              <a:t>www.1ppt.com/powerpoint/      </a:t>
            </a:r>
          </a:p>
          <a:p>
            <a:pPr lvl="0"/>
            <a:r>
              <a:rPr lang="en-US" altLang="zh-CN" sz="100" dirty="0">
                <a:solidFill>
                  <a:schemeClr val="bg1"/>
                </a:solidFill>
              </a:rPr>
              <a:t>Word</a:t>
            </a:r>
            <a:r>
              <a:rPr lang="zh-CN" altLang="en-US" sz="100" dirty="0">
                <a:solidFill>
                  <a:schemeClr val="bg1"/>
                </a:solidFill>
              </a:rPr>
              <a:t>教程： </a:t>
            </a:r>
            <a:r>
              <a:rPr lang="en-US" altLang="zh-CN" sz="100" dirty="0">
                <a:solidFill>
                  <a:schemeClr val="bg1"/>
                </a:solidFill>
              </a:rPr>
              <a:t>www.1ppt.com/word/              Excel</a:t>
            </a:r>
            <a:r>
              <a:rPr lang="zh-CN" altLang="en-US" sz="100" dirty="0">
                <a:solidFill>
                  <a:schemeClr val="bg1"/>
                </a:solidFill>
              </a:rPr>
              <a:t>教程：</a:t>
            </a:r>
            <a:r>
              <a:rPr lang="en-US" altLang="zh-CN" sz="100" dirty="0">
                <a:solidFill>
                  <a:schemeClr val="bg1"/>
                </a:solidFill>
              </a:rPr>
              <a:t>www.1ppt.com/excel/  </a:t>
            </a:r>
          </a:p>
          <a:p>
            <a:pPr lvl="0"/>
            <a:r>
              <a:rPr lang="zh-CN" altLang="en-US" sz="100" dirty="0">
                <a:solidFill>
                  <a:schemeClr val="bg1"/>
                </a:solidFill>
              </a:rPr>
              <a:t>资料下载：</a:t>
            </a:r>
            <a:r>
              <a:rPr lang="en-US" altLang="zh-CN" sz="100" dirty="0">
                <a:solidFill>
                  <a:schemeClr val="bg1"/>
                </a:solidFill>
              </a:rPr>
              <a:t>www.1ppt.com/ziliao/                PPT</a:t>
            </a:r>
            <a:r>
              <a:rPr lang="zh-CN" altLang="en-US" sz="100" dirty="0">
                <a:solidFill>
                  <a:schemeClr val="bg1"/>
                </a:solidFill>
              </a:rPr>
              <a:t>课件下载：</a:t>
            </a:r>
            <a:r>
              <a:rPr lang="en-US" altLang="zh-CN" sz="100" dirty="0">
                <a:solidFill>
                  <a:schemeClr val="bg1"/>
                </a:solidFill>
              </a:rPr>
              <a:t>www.1ppt.com/kejian/ </a:t>
            </a:r>
          </a:p>
          <a:p>
            <a:pPr lvl="0"/>
            <a:r>
              <a:rPr lang="zh-CN" altLang="en-US" sz="100" dirty="0">
                <a:solidFill>
                  <a:schemeClr val="bg1"/>
                </a:solidFill>
              </a:rPr>
              <a:t>范文下载：</a:t>
            </a:r>
            <a:r>
              <a:rPr lang="en-US" altLang="zh-CN" sz="100" dirty="0">
                <a:solidFill>
                  <a:schemeClr val="bg1"/>
                </a:solidFill>
              </a:rPr>
              <a:t>www.1ppt.com/fanwen/             </a:t>
            </a:r>
            <a:r>
              <a:rPr lang="zh-CN" altLang="en-US" sz="100" dirty="0">
                <a:solidFill>
                  <a:schemeClr val="bg1"/>
                </a:solidFill>
              </a:rPr>
              <a:t>试卷下载：</a:t>
            </a:r>
            <a:r>
              <a:rPr lang="en-US" altLang="zh-CN" sz="100" dirty="0">
                <a:solidFill>
                  <a:schemeClr val="bg1"/>
                </a:solidFill>
              </a:rPr>
              <a:t>www.1ppt.com/shiti/  </a:t>
            </a:r>
          </a:p>
          <a:p>
            <a:pPr lvl="0"/>
            <a:r>
              <a:rPr lang="zh-CN" altLang="en-US" sz="100" dirty="0">
                <a:solidFill>
                  <a:schemeClr val="bg1"/>
                </a:solidFill>
              </a:rPr>
              <a:t>教案下载：</a:t>
            </a:r>
            <a:r>
              <a:rPr lang="en-US" altLang="zh-CN" sz="100" dirty="0">
                <a:solidFill>
                  <a:schemeClr val="bg1"/>
                </a:solidFill>
              </a:rPr>
              <a:t>www.1ppt.com/jiaoan/        PPT</a:t>
            </a:r>
            <a:r>
              <a:rPr lang="zh-CN" altLang="en-US" sz="100" dirty="0">
                <a:solidFill>
                  <a:schemeClr val="bg1"/>
                </a:solidFill>
              </a:rPr>
              <a:t>论坛：</a:t>
            </a:r>
            <a:r>
              <a:rPr lang="en-US" altLang="zh-CN" sz="100" dirty="0">
                <a:solidFill>
                  <a:schemeClr val="bg1"/>
                </a:solidFill>
              </a:rPr>
              <a:t>www.1ppt.cn</a:t>
            </a:r>
          </a:p>
          <a:p>
            <a:pPr lvl="0"/>
            <a:r>
              <a:rPr lang="en-US" altLang="zh-CN" sz="100" dirty="0">
                <a:solidFill>
                  <a:schemeClr val="bg1"/>
                </a:solidFill>
              </a:rPr>
              <a:t> </a:t>
            </a:r>
            <a:endParaRPr lang="zh-CN" altLang="en-US" sz="100" dirty="0">
              <a:solidFill>
                <a:schemeClr val="bg1"/>
              </a:solidFill>
            </a:endParaRPr>
          </a:p>
        </p:txBody>
      </p:sp>
      <p:pic>
        <p:nvPicPr>
          <p:cNvPr id="16" name="图片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4" y="0"/>
            <a:ext cx="9144000" cy="5143500"/>
          </a:xfrm>
          <a:prstGeom prst="rect">
            <a:avLst/>
          </a:prstGeom>
          <a:pattFill prst="pct5">
            <a:fgClr>
              <a:schemeClr val="accent1"/>
            </a:fgClr>
            <a:bgClr>
              <a:schemeClr val="bg1"/>
            </a:bgClr>
          </a:pattFill>
        </p:spPr>
      </p:pic>
      <p:sp>
        <p:nvSpPr>
          <p:cNvPr id="6" name="矩形 5"/>
          <p:cNvSpPr/>
          <p:nvPr/>
        </p:nvSpPr>
        <p:spPr>
          <a:xfrm rot="5400000">
            <a:off x="-2204231" y="1031565"/>
            <a:ext cx="6316166" cy="1907704"/>
          </a:xfrm>
          <a:custGeom>
            <a:avLst/>
            <a:gdLst/>
            <a:ahLst/>
            <a:cxnLst/>
            <a:rect l="l" t="t" r="r" b="b"/>
            <a:pathLst>
              <a:path w="9144000" h="2931790">
                <a:moveTo>
                  <a:pt x="0" y="0"/>
                </a:moveTo>
                <a:lnTo>
                  <a:pt x="3824456" y="0"/>
                </a:lnTo>
                <a:cubicBezTo>
                  <a:pt x="3824456" y="26976"/>
                  <a:pt x="3831542" y="51749"/>
                  <a:pt x="3844079" y="73220"/>
                </a:cubicBezTo>
                <a:lnTo>
                  <a:pt x="4145508" y="600620"/>
                </a:lnTo>
                <a:cubicBezTo>
                  <a:pt x="4157500" y="622091"/>
                  <a:pt x="4175488" y="640258"/>
                  <a:pt x="4197836" y="653470"/>
                </a:cubicBezTo>
                <a:cubicBezTo>
                  <a:pt x="4220185" y="666683"/>
                  <a:pt x="4245258" y="672739"/>
                  <a:pt x="4269242" y="672739"/>
                </a:cubicBezTo>
                <a:lnTo>
                  <a:pt x="4869920" y="672739"/>
                </a:lnTo>
                <a:cubicBezTo>
                  <a:pt x="4895539" y="673289"/>
                  <a:pt x="4921158" y="667233"/>
                  <a:pt x="4944596" y="653470"/>
                </a:cubicBezTo>
                <a:cubicBezTo>
                  <a:pt x="4966945" y="640258"/>
                  <a:pt x="4984387" y="622091"/>
                  <a:pt x="4996924" y="601171"/>
                </a:cubicBezTo>
                <a:lnTo>
                  <a:pt x="5296718" y="75972"/>
                </a:lnTo>
                <a:cubicBezTo>
                  <a:pt x="5310345" y="53951"/>
                  <a:pt x="5317976" y="28077"/>
                  <a:pt x="5317976" y="0"/>
                </a:cubicBezTo>
                <a:lnTo>
                  <a:pt x="9144000" y="0"/>
                </a:lnTo>
                <a:lnTo>
                  <a:pt x="9144000" y="2931790"/>
                </a:lnTo>
                <a:lnTo>
                  <a:pt x="0" y="2931790"/>
                </a:lnTo>
                <a:close/>
              </a:path>
            </a:pathLst>
          </a:custGeom>
          <a:solidFill>
            <a:schemeClr val="accent1">
              <a:alpha val="6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9"/>
          <p:cNvSpPr txBox="1"/>
          <p:nvPr/>
        </p:nvSpPr>
        <p:spPr>
          <a:xfrm>
            <a:off x="1835696" y="1707654"/>
            <a:ext cx="5904656" cy="623248"/>
          </a:xfrm>
          <a:prstGeom prst="rect">
            <a:avLst/>
          </a:prstGeom>
          <a:noFill/>
        </p:spPr>
        <p:txBody>
          <a:bodyPr wrap="square" lIns="68580" tIns="34290" rIns="68580" bIns="34290" rtlCol="0">
            <a:spAutoFit/>
          </a:bodyPr>
          <a:lstStyle/>
          <a:p>
            <a:pPr marL="0" lvl="1" algn="ctr"/>
            <a:r>
              <a:rPr lang="zh-CN" altLang="en-US" sz="3600" b="1" spc="300" dirty="0">
                <a:solidFill>
                  <a:schemeClr val="bg1"/>
                </a:solidFill>
                <a:latin typeface="微软雅黑" pitchFamily="34" charset="-122"/>
                <a:ea typeface="微软雅黑" pitchFamily="34" charset="-122"/>
              </a:rPr>
              <a:t>虚拟化技术</a:t>
            </a:r>
          </a:p>
        </p:txBody>
      </p:sp>
      <p:sp>
        <p:nvSpPr>
          <p:cNvPr id="13" name="Freeform 5"/>
          <p:cNvSpPr>
            <a:spLocks/>
          </p:cNvSpPr>
          <p:nvPr/>
        </p:nvSpPr>
        <p:spPr bwMode="auto">
          <a:xfrm rot="5400000">
            <a:off x="1475656" y="1563639"/>
            <a:ext cx="1008112" cy="864096"/>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accent6"/>
          </a:solidFill>
          <a:ln w="9525" cap="flat">
            <a:no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15" name="文本框 9"/>
          <p:cNvSpPr txBox="1"/>
          <p:nvPr/>
        </p:nvSpPr>
        <p:spPr>
          <a:xfrm>
            <a:off x="4211960" y="2787774"/>
            <a:ext cx="2160240" cy="369332"/>
          </a:xfrm>
          <a:prstGeom prst="rect">
            <a:avLst/>
          </a:prstGeom>
          <a:noFill/>
        </p:spPr>
        <p:txBody>
          <a:bodyPr wrap="square" lIns="0" tIns="0" rIns="0" bIns="0" rtlCol="0">
            <a:spAutoFit/>
          </a:bodyPr>
          <a:lstStyle/>
          <a:p>
            <a:pPr marL="171450" lvl="1" indent="-171450">
              <a:buFont typeface="Wingdings" pitchFamily="2" charset="2"/>
              <a:buChar char="l"/>
            </a:pPr>
            <a:r>
              <a:rPr lang="zh-CN" altLang="en-US" sz="2400" dirty="0">
                <a:solidFill>
                  <a:schemeClr val="bg1"/>
                </a:solidFill>
                <a:latin typeface="微软雅黑" pitchFamily="34" charset="-122"/>
                <a:ea typeface="微软雅黑" pitchFamily="34" charset="-122"/>
              </a:rPr>
              <a:t>虚拟化的动机</a:t>
            </a:r>
          </a:p>
        </p:txBody>
      </p:sp>
      <p:sp>
        <p:nvSpPr>
          <p:cNvPr id="9" name="KSO_Shape"/>
          <p:cNvSpPr>
            <a:spLocks/>
          </p:cNvSpPr>
          <p:nvPr/>
        </p:nvSpPr>
        <p:spPr bwMode="auto">
          <a:xfrm>
            <a:off x="1691680" y="1635646"/>
            <a:ext cx="648072" cy="576064"/>
          </a:xfrm>
          <a:custGeom>
            <a:avLst/>
            <a:gdLst>
              <a:gd name="T0" fmla="*/ 615878 w 2390775"/>
              <a:gd name="T1" fmla="*/ 1467970 h 2365376"/>
              <a:gd name="T2" fmla="*/ 587250 w 2390775"/>
              <a:gd name="T3" fmla="*/ 1401697 h 2365376"/>
              <a:gd name="T4" fmla="*/ 1282649 w 2390775"/>
              <a:gd name="T5" fmla="*/ 1393474 h 2365376"/>
              <a:gd name="T6" fmla="*/ 1180915 w 2390775"/>
              <a:gd name="T7" fmla="*/ 1446870 h 2365376"/>
              <a:gd name="T8" fmla="*/ 1210073 w 2390775"/>
              <a:gd name="T9" fmla="*/ 1382167 h 2365376"/>
              <a:gd name="T10" fmla="*/ 653657 w 2390775"/>
              <a:gd name="T11" fmla="*/ 1314699 h 2365376"/>
              <a:gd name="T12" fmla="*/ 646041 w 2390775"/>
              <a:gd name="T13" fmla="*/ 1180275 h 2365376"/>
              <a:gd name="T14" fmla="*/ 589870 w 2390775"/>
              <a:gd name="T15" fmla="*/ 1105327 h 2365376"/>
              <a:gd name="T16" fmla="*/ 599516 w 2390775"/>
              <a:gd name="T17" fmla="*/ 1141280 h 2365376"/>
              <a:gd name="T18" fmla="*/ 579914 w 2390775"/>
              <a:gd name="T19" fmla="*/ 1158779 h 2365376"/>
              <a:gd name="T20" fmla="*/ 541333 w 2390775"/>
              <a:gd name="T21" fmla="*/ 1105965 h 2365376"/>
              <a:gd name="T22" fmla="*/ 1137260 w 2390775"/>
              <a:gd name="T23" fmla="*/ 1009231 h 2365376"/>
              <a:gd name="T24" fmla="*/ 1143562 w 2390775"/>
              <a:gd name="T25" fmla="*/ 1026145 h 2365376"/>
              <a:gd name="T26" fmla="*/ 1096615 w 2390775"/>
              <a:gd name="T27" fmla="*/ 1069549 h 2365376"/>
              <a:gd name="T28" fmla="*/ 1102602 w 2390775"/>
              <a:gd name="T29" fmla="*/ 1001572 h 2365376"/>
              <a:gd name="T30" fmla="*/ 972739 w 2390775"/>
              <a:gd name="T31" fmla="*/ 835988 h 2365376"/>
              <a:gd name="T32" fmla="*/ 989500 w 2390775"/>
              <a:gd name="T33" fmla="*/ 1138672 h 2365376"/>
              <a:gd name="T34" fmla="*/ 639427 w 2390775"/>
              <a:gd name="T35" fmla="*/ 1423644 h 2365376"/>
              <a:gd name="T36" fmla="*/ 599898 w 2390775"/>
              <a:gd name="T37" fmla="*/ 1003302 h 2365376"/>
              <a:gd name="T38" fmla="*/ 529694 w 2390775"/>
              <a:gd name="T39" fmla="*/ 1090596 h 2365376"/>
              <a:gd name="T40" fmla="*/ 602428 w 2390775"/>
              <a:gd name="T41" fmla="*/ 868249 h 2365376"/>
              <a:gd name="T42" fmla="*/ 861740 w 2390775"/>
              <a:gd name="T43" fmla="*/ 924231 h 2365376"/>
              <a:gd name="T44" fmla="*/ 755609 w 2390775"/>
              <a:gd name="T45" fmla="*/ 542052 h 2365376"/>
              <a:gd name="T46" fmla="*/ 929665 w 2390775"/>
              <a:gd name="T47" fmla="*/ 525915 h 2365376"/>
              <a:gd name="T48" fmla="*/ 909019 w 2390775"/>
              <a:gd name="T49" fmla="*/ 571798 h 2365376"/>
              <a:gd name="T50" fmla="*/ 936652 w 2390775"/>
              <a:gd name="T51" fmla="*/ 586353 h 2365376"/>
              <a:gd name="T52" fmla="*/ 928394 w 2390775"/>
              <a:gd name="T53" fmla="*/ 688879 h 2365376"/>
              <a:gd name="T54" fmla="*/ 840414 w 2390775"/>
              <a:gd name="T55" fmla="*/ 772101 h 2365376"/>
              <a:gd name="T56" fmla="*/ 742269 w 2390775"/>
              <a:gd name="T57" fmla="*/ 675588 h 2365376"/>
              <a:gd name="T58" fmla="*/ 738139 w 2390775"/>
              <a:gd name="T59" fmla="*/ 608504 h 2365376"/>
              <a:gd name="T60" fmla="*/ 761643 w 2390775"/>
              <a:gd name="T61" fmla="*/ 510093 h 2365376"/>
              <a:gd name="T62" fmla="*/ 617010 w 2390775"/>
              <a:gd name="T63" fmla="*/ 449064 h 2365376"/>
              <a:gd name="T64" fmla="*/ 350272 w 2390775"/>
              <a:gd name="T65" fmla="*/ 638327 h 2365376"/>
              <a:gd name="T66" fmla="*/ 215163 w 2390775"/>
              <a:gd name="T67" fmla="*/ 939947 h 2365376"/>
              <a:gd name="T68" fmla="*/ 256613 w 2390775"/>
              <a:gd name="T69" fmla="*/ 1277331 h 2365376"/>
              <a:gd name="T70" fmla="*/ 458486 w 2390775"/>
              <a:gd name="T71" fmla="*/ 1534008 h 2365376"/>
              <a:gd name="T72" fmla="*/ 767308 w 2390775"/>
              <a:gd name="T73" fmla="*/ 1655225 h 2365376"/>
              <a:gd name="T74" fmla="*/ 1101127 w 2390775"/>
              <a:gd name="T75" fmla="*/ 1596674 h 2365376"/>
              <a:gd name="T76" fmla="*/ 1347614 w 2390775"/>
              <a:gd name="T77" fmla="*/ 1383040 h 2365376"/>
              <a:gd name="T78" fmla="*/ 1453614 w 2390775"/>
              <a:gd name="T79" fmla="*/ 1066861 h 2365376"/>
              <a:gd name="T80" fmla="*/ 1378939 w 2390775"/>
              <a:gd name="T81" fmla="*/ 738024 h 2365376"/>
              <a:gd name="T82" fmla="*/ 1153652 w 2390775"/>
              <a:gd name="T83" fmla="*/ 501602 h 2365376"/>
              <a:gd name="T84" fmla="*/ 831224 w 2390775"/>
              <a:gd name="T85" fmla="*/ 411085 h 2365376"/>
              <a:gd name="T86" fmla="*/ 989432 w 2390775"/>
              <a:gd name="T87" fmla="*/ 315187 h 2365376"/>
              <a:gd name="T88" fmla="*/ 1471649 w 2390775"/>
              <a:gd name="T89" fmla="*/ 671876 h 2365376"/>
              <a:gd name="T90" fmla="*/ 1554866 w 2390775"/>
              <a:gd name="T91" fmla="*/ 1171938 h 2365376"/>
              <a:gd name="T92" fmla="*/ 1239716 w 2390775"/>
              <a:gd name="T93" fmla="*/ 1647313 h 2365376"/>
              <a:gd name="T94" fmla="*/ 646121 w 2390775"/>
              <a:gd name="T95" fmla="*/ 1748275 h 2365376"/>
              <a:gd name="T96" fmla="*/ 110112 w 2390775"/>
              <a:gd name="T97" fmla="*/ 1186813 h 2365376"/>
              <a:gd name="T98" fmla="*/ 251551 w 2390775"/>
              <a:gd name="T99" fmla="*/ 580725 h 2365376"/>
              <a:gd name="T100" fmla="*/ 1549044 w 2390775"/>
              <a:gd name="T101" fmla="*/ 160116 h 2365376"/>
              <a:gd name="T102" fmla="*/ 1461002 w 2390775"/>
              <a:gd name="T103" fmla="*/ 284475 h 2365376"/>
              <a:gd name="T104" fmla="*/ 1550307 w 2390775"/>
              <a:gd name="T105" fmla="*/ 426554 h 2365376"/>
              <a:gd name="T106" fmla="*/ 1719764 w 2390775"/>
              <a:gd name="T107" fmla="*/ 380038 h 2365376"/>
              <a:gd name="T108" fmla="*/ 1735543 w 2390775"/>
              <a:gd name="T109" fmla="*/ 232579 h 2365376"/>
              <a:gd name="T110" fmla="*/ 1705909 w 2390775"/>
              <a:gd name="T111" fmla="*/ 94508 h 2365376"/>
              <a:gd name="T112" fmla="*/ 1774050 w 2390775"/>
              <a:gd name="T113" fmla="*/ 148403 h 2365376"/>
              <a:gd name="T114" fmla="*/ 1781614 w 2390775"/>
              <a:gd name="T115" fmla="*/ 428769 h 2365376"/>
              <a:gd name="T116" fmla="*/ 1600166 w 2390775"/>
              <a:gd name="T117" fmla="*/ 516104 h 2365376"/>
              <a:gd name="T118" fmla="*/ 1452167 w 2390775"/>
              <a:gd name="T119" fmla="*/ 455349 h 2365376"/>
              <a:gd name="T120" fmla="*/ 1310478 w 2390775"/>
              <a:gd name="T121" fmla="*/ 259477 h 2365376"/>
              <a:gd name="T122" fmla="*/ 1562614 w 2390775"/>
              <a:gd name="T123" fmla="*/ 74046 h 236537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390775" h="2365376">
                <a:moveTo>
                  <a:pt x="761351" y="1739900"/>
                </a:moveTo>
                <a:lnTo>
                  <a:pt x="791690" y="1805294"/>
                </a:lnTo>
                <a:lnTo>
                  <a:pt x="794883" y="1808051"/>
                </a:lnTo>
                <a:lnTo>
                  <a:pt x="797278" y="1811991"/>
                </a:lnTo>
                <a:lnTo>
                  <a:pt x="800871" y="1817112"/>
                </a:lnTo>
                <a:lnTo>
                  <a:pt x="803266" y="1822233"/>
                </a:lnTo>
                <a:lnTo>
                  <a:pt x="804065" y="1825384"/>
                </a:lnTo>
                <a:lnTo>
                  <a:pt x="804863" y="1828536"/>
                </a:lnTo>
                <a:lnTo>
                  <a:pt x="804863" y="1831687"/>
                </a:lnTo>
                <a:lnTo>
                  <a:pt x="804863" y="1834839"/>
                </a:lnTo>
                <a:lnTo>
                  <a:pt x="804065" y="1837990"/>
                </a:lnTo>
                <a:lnTo>
                  <a:pt x="802867" y="1841142"/>
                </a:lnTo>
                <a:lnTo>
                  <a:pt x="801670" y="1842718"/>
                </a:lnTo>
                <a:lnTo>
                  <a:pt x="799674" y="1844687"/>
                </a:lnTo>
                <a:lnTo>
                  <a:pt x="797278" y="1845475"/>
                </a:lnTo>
                <a:lnTo>
                  <a:pt x="794484" y="1845869"/>
                </a:lnTo>
                <a:lnTo>
                  <a:pt x="790891" y="1846263"/>
                </a:lnTo>
                <a:lnTo>
                  <a:pt x="787698" y="1845869"/>
                </a:lnTo>
                <a:lnTo>
                  <a:pt x="784105" y="1845475"/>
                </a:lnTo>
                <a:lnTo>
                  <a:pt x="780512" y="1844293"/>
                </a:lnTo>
                <a:lnTo>
                  <a:pt x="776520" y="1842718"/>
                </a:lnTo>
                <a:lnTo>
                  <a:pt x="772927" y="1841142"/>
                </a:lnTo>
                <a:lnTo>
                  <a:pt x="768935" y="1839172"/>
                </a:lnTo>
                <a:lnTo>
                  <a:pt x="765343" y="1836809"/>
                </a:lnTo>
                <a:lnTo>
                  <a:pt x="761750" y="1834051"/>
                </a:lnTo>
                <a:lnTo>
                  <a:pt x="758955" y="1831294"/>
                </a:lnTo>
                <a:lnTo>
                  <a:pt x="756161" y="1827748"/>
                </a:lnTo>
                <a:lnTo>
                  <a:pt x="754165" y="1824597"/>
                </a:lnTo>
                <a:lnTo>
                  <a:pt x="748975" y="1815536"/>
                </a:lnTo>
                <a:lnTo>
                  <a:pt x="745782" y="1808839"/>
                </a:lnTo>
                <a:lnTo>
                  <a:pt x="743387" y="1803718"/>
                </a:lnTo>
                <a:lnTo>
                  <a:pt x="742588" y="1799385"/>
                </a:lnTo>
                <a:lnTo>
                  <a:pt x="742588" y="1795051"/>
                </a:lnTo>
                <a:lnTo>
                  <a:pt x="743387" y="1790718"/>
                </a:lnTo>
                <a:lnTo>
                  <a:pt x="746181" y="1778112"/>
                </a:lnTo>
                <a:lnTo>
                  <a:pt x="746979" y="1774173"/>
                </a:lnTo>
                <a:lnTo>
                  <a:pt x="746979" y="1772203"/>
                </a:lnTo>
                <a:lnTo>
                  <a:pt x="746181" y="1771021"/>
                </a:lnTo>
                <a:lnTo>
                  <a:pt x="745383" y="1770627"/>
                </a:lnTo>
                <a:lnTo>
                  <a:pt x="742987" y="1770627"/>
                </a:lnTo>
                <a:lnTo>
                  <a:pt x="742189" y="1770233"/>
                </a:lnTo>
                <a:lnTo>
                  <a:pt x="741790" y="1769839"/>
                </a:lnTo>
                <a:lnTo>
                  <a:pt x="738596" y="1761961"/>
                </a:lnTo>
                <a:lnTo>
                  <a:pt x="736999" y="1758021"/>
                </a:lnTo>
                <a:lnTo>
                  <a:pt x="736600" y="1756052"/>
                </a:lnTo>
                <a:lnTo>
                  <a:pt x="736600" y="1754476"/>
                </a:lnTo>
                <a:lnTo>
                  <a:pt x="742189" y="1750536"/>
                </a:lnTo>
                <a:lnTo>
                  <a:pt x="747379" y="1747385"/>
                </a:lnTo>
                <a:lnTo>
                  <a:pt x="750971" y="1745021"/>
                </a:lnTo>
                <a:lnTo>
                  <a:pt x="754165" y="1743839"/>
                </a:lnTo>
                <a:lnTo>
                  <a:pt x="758556" y="1741870"/>
                </a:lnTo>
                <a:lnTo>
                  <a:pt x="759754" y="1741870"/>
                </a:lnTo>
                <a:lnTo>
                  <a:pt x="761351" y="1739900"/>
                </a:lnTo>
                <a:close/>
                <a:moveTo>
                  <a:pt x="1554438" y="1730375"/>
                </a:moveTo>
                <a:lnTo>
                  <a:pt x="1565575" y="1730375"/>
                </a:lnTo>
                <a:lnTo>
                  <a:pt x="1575916" y="1730375"/>
                </a:lnTo>
                <a:lnTo>
                  <a:pt x="1586258" y="1731163"/>
                </a:lnTo>
                <a:lnTo>
                  <a:pt x="1591031" y="1731951"/>
                </a:lnTo>
                <a:lnTo>
                  <a:pt x="1595008" y="1733133"/>
                </a:lnTo>
                <a:lnTo>
                  <a:pt x="1598986" y="1734314"/>
                </a:lnTo>
                <a:lnTo>
                  <a:pt x="1602168" y="1735890"/>
                </a:lnTo>
                <a:lnTo>
                  <a:pt x="1605350" y="1737860"/>
                </a:lnTo>
                <a:lnTo>
                  <a:pt x="1607339" y="1739830"/>
                </a:lnTo>
                <a:lnTo>
                  <a:pt x="1608929" y="1741799"/>
                </a:lnTo>
                <a:lnTo>
                  <a:pt x="1609725" y="1744951"/>
                </a:lnTo>
                <a:lnTo>
                  <a:pt x="1609725" y="1747708"/>
                </a:lnTo>
                <a:lnTo>
                  <a:pt x="1608929" y="1751648"/>
                </a:lnTo>
                <a:lnTo>
                  <a:pt x="1607339" y="1755193"/>
                </a:lnTo>
                <a:lnTo>
                  <a:pt x="1604554" y="1759920"/>
                </a:lnTo>
                <a:lnTo>
                  <a:pt x="1600577" y="1764648"/>
                </a:lnTo>
                <a:lnTo>
                  <a:pt x="1595804" y="1769769"/>
                </a:lnTo>
                <a:lnTo>
                  <a:pt x="1589042" y="1776072"/>
                </a:lnTo>
                <a:lnTo>
                  <a:pt x="1582678" y="1781193"/>
                </a:lnTo>
                <a:lnTo>
                  <a:pt x="1576314" y="1786314"/>
                </a:lnTo>
                <a:lnTo>
                  <a:pt x="1570348" y="1790647"/>
                </a:lnTo>
                <a:lnTo>
                  <a:pt x="1563586" y="1794193"/>
                </a:lnTo>
                <a:lnTo>
                  <a:pt x="1557222" y="1797738"/>
                </a:lnTo>
                <a:lnTo>
                  <a:pt x="1550461" y="1800496"/>
                </a:lnTo>
                <a:lnTo>
                  <a:pt x="1544097" y="1802466"/>
                </a:lnTo>
                <a:lnTo>
                  <a:pt x="1537733" y="1804829"/>
                </a:lnTo>
                <a:lnTo>
                  <a:pt x="1530971" y="1806799"/>
                </a:lnTo>
                <a:lnTo>
                  <a:pt x="1524607" y="1807981"/>
                </a:lnTo>
                <a:lnTo>
                  <a:pt x="1518243" y="1809163"/>
                </a:lnTo>
                <a:lnTo>
                  <a:pt x="1505117" y="1811132"/>
                </a:lnTo>
                <a:lnTo>
                  <a:pt x="1491992" y="1812314"/>
                </a:lnTo>
                <a:lnTo>
                  <a:pt x="1486026" y="1813102"/>
                </a:lnTo>
                <a:lnTo>
                  <a:pt x="1483241" y="1813890"/>
                </a:lnTo>
                <a:lnTo>
                  <a:pt x="1482048" y="1814678"/>
                </a:lnTo>
                <a:lnTo>
                  <a:pt x="1481253" y="1815072"/>
                </a:lnTo>
                <a:lnTo>
                  <a:pt x="1480855" y="1815859"/>
                </a:lnTo>
                <a:lnTo>
                  <a:pt x="1480855" y="1817041"/>
                </a:lnTo>
                <a:lnTo>
                  <a:pt x="1481253" y="1818617"/>
                </a:lnTo>
                <a:lnTo>
                  <a:pt x="1482048" y="1819799"/>
                </a:lnTo>
                <a:lnTo>
                  <a:pt x="1482048" y="1821375"/>
                </a:lnTo>
                <a:lnTo>
                  <a:pt x="1482048" y="1821769"/>
                </a:lnTo>
                <a:lnTo>
                  <a:pt x="1480855" y="1822556"/>
                </a:lnTo>
                <a:lnTo>
                  <a:pt x="1471309" y="1830829"/>
                </a:lnTo>
                <a:lnTo>
                  <a:pt x="1465343" y="1834375"/>
                </a:lnTo>
                <a:lnTo>
                  <a:pt x="1463354" y="1835556"/>
                </a:lnTo>
                <a:lnTo>
                  <a:pt x="1461365" y="1836738"/>
                </a:lnTo>
                <a:lnTo>
                  <a:pt x="1452615" y="1830041"/>
                </a:lnTo>
                <a:lnTo>
                  <a:pt x="1445853" y="1824132"/>
                </a:lnTo>
                <a:lnTo>
                  <a:pt x="1440285" y="1819405"/>
                </a:lnTo>
                <a:lnTo>
                  <a:pt x="1437103" y="1815072"/>
                </a:lnTo>
                <a:lnTo>
                  <a:pt x="1434716" y="1812314"/>
                </a:lnTo>
                <a:lnTo>
                  <a:pt x="1433125" y="1810344"/>
                </a:lnTo>
                <a:lnTo>
                  <a:pt x="1432330" y="1808375"/>
                </a:lnTo>
                <a:lnTo>
                  <a:pt x="1428750" y="1806799"/>
                </a:lnTo>
                <a:lnTo>
                  <a:pt x="1512675" y="1734314"/>
                </a:lnTo>
                <a:lnTo>
                  <a:pt x="1518641" y="1733527"/>
                </a:lnTo>
                <a:lnTo>
                  <a:pt x="1533755" y="1731951"/>
                </a:lnTo>
                <a:lnTo>
                  <a:pt x="1543699" y="1731163"/>
                </a:lnTo>
                <a:lnTo>
                  <a:pt x="1554438" y="1730375"/>
                </a:lnTo>
                <a:close/>
                <a:moveTo>
                  <a:pt x="588962" y="1535113"/>
                </a:moveTo>
                <a:lnTo>
                  <a:pt x="694496" y="1535113"/>
                </a:lnTo>
                <a:lnTo>
                  <a:pt x="694496" y="1557872"/>
                </a:lnTo>
                <a:lnTo>
                  <a:pt x="694894" y="1558271"/>
                </a:lnTo>
                <a:lnTo>
                  <a:pt x="696885" y="1560268"/>
                </a:lnTo>
                <a:lnTo>
                  <a:pt x="698478" y="1560667"/>
                </a:lnTo>
                <a:lnTo>
                  <a:pt x="700469" y="1561466"/>
                </a:lnTo>
                <a:lnTo>
                  <a:pt x="704053" y="1561865"/>
                </a:lnTo>
                <a:lnTo>
                  <a:pt x="707239" y="1561865"/>
                </a:lnTo>
                <a:lnTo>
                  <a:pt x="711222" y="1561865"/>
                </a:lnTo>
                <a:lnTo>
                  <a:pt x="714407" y="1561466"/>
                </a:lnTo>
                <a:lnTo>
                  <a:pt x="716797" y="1560667"/>
                </a:lnTo>
                <a:lnTo>
                  <a:pt x="718390" y="1560268"/>
                </a:lnTo>
                <a:lnTo>
                  <a:pt x="720381" y="1558271"/>
                </a:lnTo>
                <a:lnTo>
                  <a:pt x="720779" y="1557872"/>
                </a:lnTo>
                <a:lnTo>
                  <a:pt x="720779" y="1535113"/>
                </a:lnTo>
                <a:lnTo>
                  <a:pt x="820737" y="1535113"/>
                </a:lnTo>
                <a:lnTo>
                  <a:pt x="820737" y="1644117"/>
                </a:lnTo>
                <a:lnTo>
                  <a:pt x="820339" y="1648908"/>
                </a:lnTo>
                <a:lnTo>
                  <a:pt x="819144" y="1652901"/>
                </a:lnTo>
                <a:lnTo>
                  <a:pt x="816755" y="1656894"/>
                </a:lnTo>
                <a:lnTo>
                  <a:pt x="814365" y="1660088"/>
                </a:lnTo>
                <a:lnTo>
                  <a:pt x="810781" y="1663283"/>
                </a:lnTo>
                <a:lnTo>
                  <a:pt x="806799" y="1665279"/>
                </a:lnTo>
                <a:lnTo>
                  <a:pt x="802418" y="1666477"/>
                </a:lnTo>
                <a:lnTo>
                  <a:pt x="797639" y="1666876"/>
                </a:lnTo>
                <a:lnTo>
                  <a:pt x="612060" y="1666876"/>
                </a:lnTo>
                <a:lnTo>
                  <a:pt x="607281" y="1666477"/>
                </a:lnTo>
                <a:lnTo>
                  <a:pt x="602901" y="1665279"/>
                </a:lnTo>
                <a:lnTo>
                  <a:pt x="598918" y="1663283"/>
                </a:lnTo>
                <a:lnTo>
                  <a:pt x="595732" y="1660088"/>
                </a:lnTo>
                <a:lnTo>
                  <a:pt x="592546" y="1656894"/>
                </a:lnTo>
                <a:lnTo>
                  <a:pt x="590555" y="1652901"/>
                </a:lnTo>
                <a:lnTo>
                  <a:pt x="589360" y="1648908"/>
                </a:lnTo>
                <a:lnTo>
                  <a:pt x="588962" y="1644117"/>
                </a:lnTo>
                <a:lnTo>
                  <a:pt x="588962" y="1535113"/>
                </a:lnTo>
                <a:close/>
                <a:moveTo>
                  <a:pt x="612060" y="1476375"/>
                </a:moveTo>
                <a:lnTo>
                  <a:pt x="797639" y="1476375"/>
                </a:lnTo>
                <a:lnTo>
                  <a:pt x="802418" y="1476769"/>
                </a:lnTo>
                <a:lnTo>
                  <a:pt x="806799" y="1477950"/>
                </a:lnTo>
                <a:lnTo>
                  <a:pt x="810781" y="1480312"/>
                </a:lnTo>
                <a:lnTo>
                  <a:pt x="814365" y="1483068"/>
                </a:lnTo>
                <a:lnTo>
                  <a:pt x="816755" y="1486611"/>
                </a:lnTo>
                <a:lnTo>
                  <a:pt x="819144" y="1490155"/>
                </a:lnTo>
                <a:lnTo>
                  <a:pt x="820339" y="1494485"/>
                </a:lnTo>
                <a:lnTo>
                  <a:pt x="820737" y="1498816"/>
                </a:lnTo>
                <a:lnTo>
                  <a:pt x="820737" y="1525588"/>
                </a:lnTo>
                <a:lnTo>
                  <a:pt x="588962" y="1525588"/>
                </a:lnTo>
                <a:lnTo>
                  <a:pt x="588962" y="1498816"/>
                </a:lnTo>
                <a:lnTo>
                  <a:pt x="589360" y="1494485"/>
                </a:lnTo>
                <a:lnTo>
                  <a:pt x="590555" y="1490155"/>
                </a:lnTo>
                <a:lnTo>
                  <a:pt x="592546" y="1486611"/>
                </a:lnTo>
                <a:lnTo>
                  <a:pt x="595732" y="1483068"/>
                </a:lnTo>
                <a:lnTo>
                  <a:pt x="598918" y="1480312"/>
                </a:lnTo>
                <a:lnTo>
                  <a:pt x="602901" y="1477950"/>
                </a:lnTo>
                <a:lnTo>
                  <a:pt x="607281" y="1476769"/>
                </a:lnTo>
                <a:lnTo>
                  <a:pt x="612060" y="1476375"/>
                </a:lnTo>
                <a:close/>
                <a:moveTo>
                  <a:pt x="725449" y="1381125"/>
                </a:moveTo>
                <a:lnTo>
                  <a:pt x="730525" y="1381524"/>
                </a:lnTo>
                <a:lnTo>
                  <a:pt x="732087" y="1381524"/>
                </a:lnTo>
                <a:lnTo>
                  <a:pt x="734430" y="1382322"/>
                </a:lnTo>
                <a:lnTo>
                  <a:pt x="737554" y="1384317"/>
                </a:lnTo>
                <a:lnTo>
                  <a:pt x="740287" y="1386312"/>
                </a:lnTo>
                <a:lnTo>
                  <a:pt x="743411" y="1389505"/>
                </a:lnTo>
                <a:lnTo>
                  <a:pt x="746535" y="1393096"/>
                </a:lnTo>
                <a:lnTo>
                  <a:pt x="749659" y="1397486"/>
                </a:lnTo>
                <a:lnTo>
                  <a:pt x="755906" y="1407063"/>
                </a:lnTo>
                <a:lnTo>
                  <a:pt x="761373" y="1417837"/>
                </a:lnTo>
                <a:lnTo>
                  <a:pt x="766059" y="1427813"/>
                </a:lnTo>
                <a:lnTo>
                  <a:pt x="769182" y="1437390"/>
                </a:lnTo>
                <a:lnTo>
                  <a:pt x="770744" y="1441780"/>
                </a:lnTo>
                <a:lnTo>
                  <a:pt x="771525" y="1445770"/>
                </a:lnTo>
                <a:lnTo>
                  <a:pt x="771525" y="1448164"/>
                </a:lnTo>
                <a:lnTo>
                  <a:pt x="771525" y="1450159"/>
                </a:lnTo>
                <a:lnTo>
                  <a:pt x="770744" y="1451357"/>
                </a:lnTo>
                <a:lnTo>
                  <a:pt x="769182" y="1452155"/>
                </a:lnTo>
                <a:lnTo>
                  <a:pt x="768011" y="1452155"/>
                </a:lnTo>
                <a:lnTo>
                  <a:pt x="766449" y="1450958"/>
                </a:lnTo>
                <a:lnTo>
                  <a:pt x="764887" y="1449760"/>
                </a:lnTo>
                <a:lnTo>
                  <a:pt x="762544" y="1448563"/>
                </a:lnTo>
                <a:lnTo>
                  <a:pt x="759030" y="1444174"/>
                </a:lnTo>
                <a:lnTo>
                  <a:pt x="755516" y="1439784"/>
                </a:lnTo>
                <a:lnTo>
                  <a:pt x="753173" y="1434996"/>
                </a:lnTo>
                <a:lnTo>
                  <a:pt x="752392" y="1433400"/>
                </a:lnTo>
                <a:lnTo>
                  <a:pt x="752392" y="1431404"/>
                </a:lnTo>
                <a:lnTo>
                  <a:pt x="752001" y="1428611"/>
                </a:lnTo>
                <a:lnTo>
                  <a:pt x="750830" y="1426616"/>
                </a:lnTo>
                <a:lnTo>
                  <a:pt x="748878" y="1425419"/>
                </a:lnTo>
                <a:lnTo>
                  <a:pt x="746925" y="1425020"/>
                </a:lnTo>
                <a:lnTo>
                  <a:pt x="746144" y="1425419"/>
                </a:lnTo>
                <a:lnTo>
                  <a:pt x="745363" y="1425818"/>
                </a:lnTo>
                <a:lnTo>
                  <a:pt x="744582" y="1426616"/>
                </a:lnTo>
                <a:lnTo>
                  <a:pt x="743411" y="1427414"/>
                </a:lnTo>
                <a:lnTo>
                  <a:pt x="742630" y="1428611"/>
                </a:lnTo>
                <a:lnTo>
                  <a:pt x="742240" y="1430207"/>
                </a:lnTo>
                <a:lnTo>
                  <a:pt x="741849" y="1432602"/>
                </a:lnTo>
                <a:lnTo>
                  <a:pt x="741849" y="1434597"/>
                </a:lnTo>
                <a:lnTo>
                  <a:pt x="741459" y="1439385"/>
                </a:lnTo>
                <a:lnTo>
                  <a:pt x="740678" y="1443376"/>
                </a:lnTo>
                <a:lnTo>
                  <a:pt x="739897" y="1445371"/>
                </a:lnTo>
                <a:lnTo>
                  <a:pt x="739116" y="1446967"/>
                </a:lnTo>
                <a:lnTo>
                  <a:pt x="737944" y="1448164"/>
                </a:lnTo>
                <a:lnTo>
                  <a:pt x="735992" y="1449361"/>
                </a:lnTo>
                <a:lnTo>
                  <a:pt x="734430" y="1450558"/>
                </a:lnTo>
                <a:lnTo>
                  <a:pt x="732868" y="1452155"/>
                </a:lnTo>
                <a:lnTo>
                  <a:pt x="730525" y="1452953"/>
                </a:lnTo>
                <a:lnTo>
                  <a:pt x="727792" y="1453352"/>
                </a:lnTo>
                <a:lnTo>
                  <a:pt x="721935" y="1454150"/>
                </a:lnTo>
                <a:lnTo>
                  <a:pt x="715297" y="1454150"/>
                </a:lnTo>
                <a:lnTo>
                  <a:pt x="712173" y="1453751"/>
                </a:lnTo>
                <a:lnTo>
                  <a:pt x="709049" y="1452953"/>
                </a:lnTo>
                <a:lnTo>
                  <a:pt x="706706" y="1452155"/>
                </a:lnTo>
                <a:lnTo>
                  <a:pt x="703973" y="1450558"/>
                </a:lnTo>
                <a:lnTo>
                  <a:pt x="701240" y="1448962"/>
                </a:lnTo>
                <a:lnTo>
                  <a:pt x="699287" y="1447366"/>
                </a:lnTo>
                <a:lnTo>
                  <a:pt x="694992" y="1442977"/>
                </a:lnTo>
                <a:lnTo>
                  <a:pt x="691478" y="1438188"/>
                </a:lnTo>
                <a:lnTo>
                  <a:pt x="687963" y="1432602"/>
                </a:lnTo>
                <a:lnTo>
                  <a:pt x="685230" y="1427015"/>
                </a:lnTo>
                <a:lnTo>
                  <a:pt x="682497" y="1421029"/>
                </a:lnTo>
                <a:lnTo>
                  <a:pt x="680544" y="1415044"/>
                </a:lnTo>
                <a:lnTo>
                  <a:pt x="678982" y="1409058"/>
                </a:lnTo>
                <a:lnTo>
                  <a:pt x="676249" y="1399082"/>
                </a:lnTo>
                <a:lnTo>
                  <a:pt x="675078" y="1392298"/>
                </a:lnTo>
                <a:lnTo>
                  <a:pt x="674687" y="1389106"/>
                </a:lnTo>
                <a:lnTo>
                  <a:pt x="674687" y="1388707"/>
                </a:lnTo>
                <a:lnTo>
                  <a:pt x="675078" y="1388308"/>
                </a:lnTo>
                <a:lnTo>
                  <a:pt x="676249" y="1387909"/>
                </a:lnTo>
                <a:lnTo>
                  <a:pt x="679373" y="1387111"/>
                </a:lnTo>
                <a:lnTo>
                  <a:pt x="683278" y="1385913"/>
                </a:lnTo>
                <a:lnTo>
                  <a:pt x="689525" y="1384716"/>
                </a:lnTo>
                <a:lnTo>
                  <a:pt x="698897" y="1383120"/>
                </a:lnTo>
                <a:lnTo>
                  <a:pt x="715297" y="1381524"/>
                </a:lnTo>
                <a:lnTo>
                  <a:pt x="725449" y="1381125"/>
                </a:lnTo>
                <a:close/>
                <a:moveTo>
                  <a:pt x="1433588" y="1247775"/>
                </a:moveTo>
                <a:lnTo>
                  <a:pt x="1439124" y="1247775"/>
                </a:lnTo>
                <a:lnTo>
                  <a:pt x="1444264" y="1248175"/>
                </a:lnTo>
                <a:lnTo>
                  <a:pt x="1448614" y="1248976"/>
                </a:lnTo>
                <a:lnTo>
                  <a:pt x="1451382" y="1249776"/>
                </a:lnTo>
                <a:lnTo>
                  <a:pt x="1453359" y="1250977"/>
                </a:lnTo>
                <a:lnTo>
                  <a:pt x="1454150" y="1252178"/>
                </a:lnTo>
                <a:lnTo>
                  <a:pt x="1454150" y="1253779"/>
                </a:lnTo>
                <a:lnTo>
                  <a:pt x="1453359" y="1255380"/>
                </a:lnTo>
                <a:lnTo>
                  <a:pt x="1452173" y="1256981"/>
                </a:lnTo>
                <a:lnTo>
                  <a:pt x="1450196" y="1258582"/>
                </a:lnTo>
                <a:lnTo>
                  <a:pt x="1447428" y="1260183"/>
                </a:lnTo>
                <a:lnTo>
                  <a:pt x="1441892" y="1262985"/>
                </a:lnTo>
                <a:lnTo>
                  <a:pt x="1435565" y="1264986"/>
                </a:lnTo>
                <a:lnTo>
                  <a:pt x="1432402" y="1265387"/>
                </a:lnTo>
                <a:lnTo>
                  <a:pt x="1429634" y="1265787"/>
                </a:lnTo>
                <a:lnTo>
                  <a:pt x="1427261" y="1265787"/>
                </a:lnTo>
                <a:lnTo>
                  <a:pt x="1425284" y="1265387"/>
                </a:lnTo>
                <a:lnTo>
                  <a:pt x="1423703" y="1264986"/>
                </a:lnTo>
                <a:lnTo>
                  <a:pt x="1422516" y="1264586"/>
                </a:lnTo>
                <a:lnTo>
                  <a:pt x="1420539" y="1264586"/>
                </a:lnTo>
                <a:lnTo>
                  <a:pt x="1419353" y="1264986"/>
                </a:lnTo>
                <a:lnTo>
                  <a:pt x="1418562" y="1265787"/>
                </a:lnTo>
                <a:lnTo>
                  <a:pt x="1417376" y="1266588"/>
                </a:lnTo>
                <a:lnTo>
                  <a:pt x="1416980" y="1267388"/>
                </a:lnTo>
                <a:lnTo>
                  <a:pt x="1416585" y="1268589"/>
                </a:lnTo>
                <a:lnTo>
                  <a:pt x="1416190" y="1269790"/>
                </a:lnTo>
                <a:lnTo>
                  <a:pt x="1416585" y="1270990"/>
                </a:lnTo>
                <a:lnTo>
                  <a:pt x="1416585" y="1272191"/>
                </a:lnTo>
                <a:lnTo>
                  <a:pt x="1417376" y="1273392"/>
                </a:lnTo>
                <a:lnTo>
                  <a:pt x="1418562" y="1274993"/>
                </a:lnTo>
                <a:lnTo>
                  <a:pt x="1419748" y="1276194"/>
                </a:lnTo>
                <a:lnTo>
                  <a:pt x="1422121" y="1277395"/>
                </a:lnTo>
                <a:lnTo>
                  <a:pt x="1424098" y="1278596"/>
                </a:lnTo>
                <a:lnTo>
                  <a:pt x="1428843" y="1280597"/>
                </a:lnTo>
                <a:lnTo>
                  <a:pt x="1430820" y="1282198"/>
                </a:lnTo>
                <a:lnTo>
                  <a:pt x="1432402" y="1283799"/>
                </a:lnTo>
                <a:lnTo>
                  <a:pt x="1433588" y="1285000"/>
                </a:lnTo>
                <a:lnTo>
                  <a:pt x="1435170" y="1287001"/>
                </a:lnTo>
                <a:lnTo>
                  <a:pt x="1436356" y="1289003"/>
                </a:lnTo>
                <a:lnTo>
                  <a:pt x="1436751" y="1291404"/>
                </a:lnTo>
                <a:lnTo>
                  <a:pt x="1437542" y="1293406"/>
                </a:lnTo>
                <a:lnTo>
                  <a:pt x="1437542" y="1296608"/>
                </a:lnTo>
                <a:lnTo>
                  <a:pt x="1437542" y="1299009"/>
                </a:lnTo>
                <a:lnTo>
                  <a:pt x="1437147" y="1302612"/>
                </a:lnTo>
                <a:lnTo>
                  <a:pt x="1436356" y="1305414"/>
                </a:lnTo>
                <a:lnTo>
                  <a:pt x="1435170" y="1309416"/>
                </a:lnTo>
                <a:lnTo>
                  <a:pt x="1431611" y="1317422"/>
                </a:lnTo>
                <a:lnTo>
                  <a:pt x="1430029" y="1320624"/>
                </a:lnTo>
                <a:lnTo>
                  <a:pt x="1428052" y="1323826"/>
                </a:lnTo>
                <a:lnTo>
                  <a:pt x="1425680" y="1326628"/>
                </a:lnTo>
                <a:lnTo>
                  <a:pt x="1423307" y="1328629"/>
                </a:lnTo>
                <a:lnTo>
                  <a:pt x="1420539" y="1331431"/>
                </a:lnTo>
                <a:lnTo>
                  <a:pt x="1417771" y="1333032"/>
                </a:lnTo>
                <a:lnTo>
                  <a:pt x="1414608" y="1334633"/>
                </a:lnTo>
                <a:lnTo>
                  <a:pt x="1411445" y="1336635"/>
                </a:lnTo>
                <a:lnTo>
                  <a:pt x="1404722" y="1338636"/>
                </a:lnTo>
                <a:lnTo>
                  <a:pt x="1397605" y="1340237"/>
                </a:lnTo>
                <a:lnTo>
                  <a:pt x="1390487" y="1341038"/>
                </a:lnTo>
                <a:lnTo>
                  <a:pt x="1383370" y="1341438"/>
                </a:lnTo>
                <a:lnTo>
                  <a:pt x="1376252" y="1341438"/>
                </a:lnTo>
                <a:lnTo>
                  <a:pt x="1369530" y="1341038"/>
                </a:lnTo>
                <a:lnTo>
                  <a:pt x="1358063" y="1339437"/>
                </a:lnTo>
                <a:lnTo>
                  <a:pt x="1350154" y="1338236"/>
                </a:lnTo>
                <a:lnTo>
                  <a:pt x="1347386" y="1337435"/>
                </a:lnTo>
                <a:lnTo>
                  <a:pt x="1347386" y="1337835"/>
                </a:lnTo>
                <a:lnTo>
                  <a:pt x="1346991" y="1337435"/>
                </a:lnTo>
                <a:lnTo>
                  <a:pt x="1346200" y="1337035"/>
                </a:lnTo>
                <a:lnTo>
                  <a:pt x="1346200" y="1334633"/>
                </a:lnTo>
                <a:lnTo>
                  <a:pt x="1346991" y="1331831"/>
                </a:lnTo>
                <a:lnTo>
                  <a:pt x="1347782" y="1326228"/>
                </a:lnTo>
                <a:lnTo>
                  <a:pt x="1349363" y="1318623"/>
                </a:lnTo>
                <a:lnTo>
                  <a:pt x="1351736" y="1307415"/>
                </a:lnTo>
                <a:lnTo>
                  <a:pt x="1355295" y="1296608"/>
                </a:lnTo>
                <a:lnTo>
                  <a:pt x="1357667" y="1287402"/>
                </a:lnTo>
                <a:lnTo>
                  <a:pt x="1361621" y="1275794"/>
                </a:lnTo>
                <a:lnTo>
                  <a:pt x="1363994" y="1270190"/>
                </a:lnTo>
                <a:lnTo>
                  <a:pt x="1364785" y="1268589"/>
                </a:lnTo>
                <a:lnTo>
                  <a:pt x="1366762" y="1265787"/>
                </a:lnTo>
                <a:lnTo>
                  <a:pt x="1369925" y="1262985"/>
                </a:lnTo>
                <a:lnTo>
                  <a:pt x="1373484" y="1260183"/>
                </a:lnTo>
                <a:lnTo>
                  <a:pt x="1378229" y="1258182"/>
                </a:lnTo>
                <a:lnTo>
                  <a:pt x="1383765" y="1256181"/>
                </a:lnTo>
                <a:lnTo>
                  <a:pt x="1389301" y="1253779"/>
                </a:lnTo>
                <a:lnTo>
                  <a:pt x="1395628" y="1252578"/>
                </a:lnTo>
                <a:lnTo>
                  <a:pt x="1401954" y="1250977"/>
                </a:lnTo>
                <a:lnTo>
                  <a:pt x="1415399" y="1248976"/>
                </a:lnTo>
                <a:lnTo>
                  <a:pt x="1428052" y="1248175"/>
                </a:lnTo>
                <a:lnTo>
                  <a:pt x="1433588" y="1247775"/>
                </a:lnTo>
                <a:close/>
                <a:moveTo>
                  <a:pt x="1155700" y="965200"/>
                </a:moveTo>
                <a:lnTo>
                  <a:pt x="1161653" y="965597"/>
                </a:lnTo>
                <a:lnTo>
                  <a:pt x="1167209" y="966787"/>
                </a:lnTo>
                <a:lnTo>
                  <a:pt x="1172766" y="968770"/>
                </a:lnTo>
                <a:lnTo>
                  <a:pt x="1177925" y="971944"/>
                </a:lnTo>
                <a:lnTo>
                  <a:pt x="1182687" y="975514"/>
                </a:lnTo>
                <a:lnTo>
                  <a:pt x="1187450" y="980274"/>
                </a:lnTo>
                <a:lnTo>
                  <a:pt x="1192213" y="985431"/>
                </a:lnTo>
                <a:lnTo>
                  <a:pt x="1196181" y="991381"/>
                </a:lnTo>
                <a:lnTo>
                  <a:pt x="1200150" y="998125"/>
                </a:lnTo>
                <a:lnTo>
                  <a:pt x="1204119" y="1005265"/>
                </a:lnTo>
                <a:lnTo>
                  <a:pt x="1207691" y="1012802"/>
                </a:lnTo>
                <a:lnTo>
                  <a:pt x="1211659" y="1021133"/>
                </a:lnTo>
                <a:lnTo>
                  <a:pt x="1214437" y="1029860"/>
                </a:lnTo>
                <a:lnTo>
                  <a:pt x="1217613" y="1038984"/>
                </a:lnTo>
                <a:lnTo>
                  <a:pt x="1220787" y="1048504"/>
                </a:lnTo>
                <a:lnTo>
                  <a:pt x="1225947" y="1068338"/>
                </a:lnTo>
                <a:lnTo>
                  <a:pt x="1230313" y="1089363"/>
                </a:lnTo>
                <a:lnTo>
                  <a:pt x="1234678" y="1111180"/>
                </a:lnTo>
                <a:lnTo>
                  <a:pt x="1237853" y="1133792"/>
                </a:lnTo>
                <a:lnTo>
                  <a:pt x="1241028" y="1155609"/>
                </a:lnTo>
                <a:lnTo>
                  <a:pt x="1243013" y="1177824"/>
                </a:lnTo>
                <a:lnTo>
                  <a:pt x="1245394" y="1198848"/>
                </a:lnTo>
                <a:lnTo>
                  <a:pt x="1246981" y="1219476"/>
                </a:lnTo>
                <a:lnTo>
                  <a:pt x="1246187" y="1186551"/>
                </a:lnTo>
                <a:lnTo>
                  <a:pt x="1342231" y="1244467"/>
                </a:lnTo>
                <a:lnTo>
                  <a:pt x="1323181" y="1340465"/>
                </a:lnTo>
                <a:lnTo>
                  <a:pt x="1248966" y="1309524"/>
                </a:lnTo>
                <a:lnTo>
                  <a:pt x="1245394" y="1284929"/>
                </a:lnTo>
                <a:lnTo>
                  <a:pt x="1239441" y="1242087"/>
                </a:lnTo>
                <a:lnTo>
                  <a:pt x="1231106" y="1373787"/>
                </a:lnTo>
                <a:lnTo>
                  <a:pt x="1230709" y="1379737"/>
                </a:lnTo>
                <a:lnTo>
                  <a:pt x="1230313" y="1386084"/>
                </a:lnTo>
                <a:lnTo>
                  <a:pt x="1230709" y="1392431"/>
                </a:lnTo>
                <a:lnTo>
                  <a:pt x="1232297" y="1399968"/>
                </a:lnTo>
                <a:lnTo>
                  <a:pt x="1234281" y="1407902"/>
                </a:lnTo>
                <a:lnTo>
                  <a:pt x="1237059" y="1417422"/>
                </a:lnTo>
                <a:lnTo>
                  <a:pt x="1241822" y="1428133"/>
                </a:lnTo>
                <a:lnTo>
                  <a:pt x="1247775" y="1440430"/>
                </a:lnTo>
                <a:lnTo>
                  <a:pt x="1231106" y="1440430"/>
                </a:lnTo>
                <a:lnTo>
                  <a:pt x="1242219" y="1446380"/>
                </a:lnTo>
                <a:lnTo>
                  <a:pt x="1256109" y="1453124"/>
                </a:lnTo>
                <a:lnTo>
                  <a:pt x="1287066" y="1467405"/>
                </a:lnTo>
                <a:lnTo>
                  <a:pt x="1313259" y="1479305"/>
                </a:lnTo>
                <a:lnTo>
                  <a:pt x="1323975" y="1483669"/>
                </a:lnTo>
                <a:lnTo>
                  <a:pt x="1501775" y="1720491"/>
                </a:lnTo>
                <a:lnTo>
                  <a:pt x="1401763" y="1798638"/>
                </a:lnTo>
                <a:lnTo>
                  <a:pt x="1210469" y="1576494"/>
                </a:lnTo>
                <a:lnTo>
                  <a:pt x="1080294" y="1561816"/>
                </a:lnTo>
                <a:lnTo>
                  <a:pt x="1080294" y="1563800"/>
                </a:lnTo>
                <a:lnTo>
                  <a:pt x="1080294" y="1567370"/>
                </a:lnTo>
                <a:lnTo>
                  <a:pt x="1079500" y="1575700"/>
                </a:lnTo>
                <a:lnTo>
                  <a:pt x="1077516" y="1587601"/>
                </a:lnTo>
                <a:lnTo>
                  <a:pt x="1074341" y="1601088"/>
                </a:lnTo>
                <a:lnTo>
                  <a:pt x="1066403" y="1633220"/>
                </a:lnTo>
                <a:lnTo>
                  <a:pt x="1056878" y="1669318"/>
                </a:lnTo>
                <a:lnTo>
                  <a:pt x="1046956" y="1703830"/>
                </a:lnTo>
                <a:lnTo>
                  <a:pt x="1038622" y="1733582"/>
                </a:lnTo>
                <a:lnTo>
                  <a:pt x="1030288" y="1762540"/>
                </a:lnTo>
                <a:lnTo>
                  <a:pt x="802481" y="1785548"/>
                </a:lnTo>
                <a:lnTo>
                  <a:pt x="770731" y="1731201"/>
                </a:lnTo>
                <a:lnTo>
                  <a:pt x="904081" y="1706210"/>
                </a:lnTo>
                <a:lnTo>
                  <a:pt x="903685" y="1489619"/>
                </a:lnTo>
                <a:lnTo>
                  <a:pt x="871935" y="1482479"/>
                </a:lnTo>
                <a:lnTo>
                  <a:pt x="869950" y="1471768"/>
                </a:lnTo>
                <a:lnTo>
                  <a:pt x="867966" y="1461851"/>
                </a:lnTo>
                <a:lnTo>
                  <a:pt x="866378" y="1453124"/>
                </a:lnTo>
                <a:lnTo>
                  <a:pt x="864791" y="1445190"/>
                </a:lnTo>
                <a:lnTo>
                  <a:pt x="863600" y="1428926"/>
                </a:lnTo>
                <a:lnTo>
                  <a:pt x="862806" y="1413455"/>
                </a:lnTo>
                <a:lnTo>
                  <a:pt x="862013" y="1373787"/>
                </a:lnTo>
                <a:lnTo>
                  <a:pt x="860822" y="1346812"/>
                </a:lnTo>
                <a:lnTo>
                  <a:pt x="858044" y="1312697"/>
                </a:lnTo>
                <a:lnTo>
                  <a:pt x="854472" y="1175444"/>
                </a:lnTo>
                <a:lnTo>
                  <a:pt x="843756" y="1181791"/>
                </a:lnTo>
                <a:lnTo>
                  <a:pt x="818753" y="1197658"/>
                </a:lnTo>
                <a:lnTo>
                  <a:pt x="802878" y="1208369"/>
                </a:lnTo>
                <a:lnTo>
                  <a:pt x="786606" y="1219476"/>
                </a:lnTo>
                <a:lnTo>
                  <a:pt x="770731" y="1230980"/>
                </a:lnTo>
                <a:lnTo>
                  <a:pt x="756841" y="1242087"/>
                </a:lnTo>
                <a:lnTo>
                  <a:pt x="754460" y="1250021"/>
                </a:lnTo>
                <a:lnTo>
                  <a:pt x="752872" y="1258351"/>
                </a:lnTo>
                <a:lnTo>
                  <a:pt x="752078" y="1266681"/>
                </a:lnTo>
                <a:lnTo>
                  <a:pt x="751285" y="1275805"/>
                </a:lnTo>
                <a:lnTo>
                  <a:pt x="751285" y="1284532"/>
                </a:lnTo>
                <a:lnTo>
                  <a:pt x="751681" y="1292863"/>
                </a:lnTo>
                <a:lnTo>
                  <a:pt x="752078" y="1301590"/>
                </a:lnTo>
                <a:lnTo>
                  <a:pt x="752872" y="1310317"/>
                </a:lnTo>
                <a:lnTo>
                  <a:pt x="754856" y="1325788"/>
                </a:lnTo>
                <a:lnTo>
                  <a:pt x="756444" y="1339275"/>
                </a:lnTo>
                <a:lnTo>
                  <a:pt x="758031" y="1350382"/>
                </a:lnTo>
                <a:lnTo>
                  <a:pt x="758031" y="1354349"/>
                </a:lnTo>
                <a:lnTo>
                  <a:pt x="756841" y="1357523"/>
                </a:lnTo>
                <a:lnTo>
                  <a:pt x="727869" y="1355539"/>
                </a:lnTo>
                <a:lnTo>
                  <a:pt x="715566" y="1354746"/>
                </a:lnTo>
                <a:lnTo>
                  <a:pt x="709613" y="1354746"/>
                </a:lnTo>
                <a:lnTo>
                  <a:pt x="704453" y="1355143"/>
                </a:lnTo>
                <a:lnTo>
                  <a:pt x="698897" y="1355539"/>
                </a:lnTo>
                <a:lnTo>
                  <a:pt x="693341" y="1356729"/>
                </a:lnTo>
                <a:lnTo>
                  <a:pt x="687785" y="1357919"/>
                </a:lnTo>
                <a:lnTo>
                  <a:pt x="682228" y="1359903"/>
                </a:lnTo>
                <a:lnTo>
                  <a:pt x="677069" y="1361886"/>
                </a:lnTo>
                <a:lnTo>
                  <a:pt x="671116" y="1364663"/>
                </a:lnTo>
                <a:lnTo>
                  <a:pt x="664766" y="1367836"/>
                </a:lnTo>
                <a:lnTo>
                  <a:pt x="658416" y="1372200"/>
                </a:lnTo>
                <a:lnTo>
                  <a:pt x="657225" y="1367043"/>
                </a:lnTo>
                <a:lnTo>
                  <a:pt x="655241" y="1361093"/>
                </a:lnTo>
                <a:lnTo>
                  <a:pt x="654050" y="1355143"/>
                </a:lnTo>
                <a:lnTo>
                  <a:pt x="653256" y="1348399"/>
                </a:lnTo>
                <a:lnTo>
                  <a:pt x="651669" y="1333325"/>
                </a:lnTo>
                <a:lnTo>
                  <a:pt x="650875" y="1316267"/>
                </a:lnTo>
                <a:lnTo>
                  <a:pt x="650875" y="1296830"/>
                </a:lnTo>
                <a:lnTo>
                  <a:pt x="651272" y="1274615"/>
                </a:lnTo>
                <a:lnTo>
                  <a:pt x="652066" y="1251211"/>
                </a:lnTo>
                <a:lnTo>
                  <a:pt x="653653" y="1225029"/>
                </a:lnTo>
                <a:lnTo>
                  <a:pt x="660797" y="1208369"/>
                </a:lnTo>
                <a:lnTo>
                  <a:pt x="667147" y="1194881"/>
                </a:lnTo>
                <a:lnTo>
                  <a:pt x="670322" y="1188931"/>
                </a:lnTo>
                <a:lnTo>
                  <a:pt x="673497" y="1183774"/>
                </a:lnTo>
                <a:lnTo>
                  <a:pt x="680244" y="1174254"/>
                </a:lnTo>
                <a:lnTo>
                  <a:pt x="687388" y="1164733"/>
                </a:lnTo>
                <a:lnTo>
                  <a:pt x="696119" y="1155213"/>
                </a:lnTo>
                <a:lnTo>
                  <a:pt x="706438" y="1143312"/>
                </a:lnTo>
                <a:lnTo>
                  <a:pt x="718741" y="1129031"/>
                </a:lnTo>
                <a:lnTo>
                  <a:pt x="738585" y="1108007"/>
                </a:lnTo>
                <a:lnTo>
                  <a:pt x="756047" y="1088966"/>
                </a:lnTo>
                <a:lnTo>
                  <a:pt x="785416" y="1057231"/>
                </a:lnTo>
                <a:lnTo>
                  <a:pt x="797719" y="1043744"/>
                </a:lnTo>
                <a:lnTo>
                  <a:pt x="809228" y="1032240"/>
                </a:lnTo>
                <a:lnTo>
                  <a:pt x="820738" y="1021926"/>
                </a:lnTo>
                <a:lnTo>
                  <a:pt x="831056" y="1012802"/>
                </a:lnTo>
                <a:lnTo>
                  <a:pt x="836613" y="1008439"/>
                </a:lnTo>
                <a:lnTo>
                  <a:pt x="842169" y="1004869"/>
                </a:lnTo>
                <a:lnTo>
                  <a:pt x="848122" y="1000902"/>
                </a:lnTo>
                <a:lnTo>
                  <a:pt x="854075" y="997331"/>
                </a:lnTo>
                <a:lnTo>
                  <a:pt x="860028" y="994555"/>
                </a:lnTo>
                <a:lnTo>
                  <a:pt x="866378" y="991381"/>
                </a:lnTo>
                <a:lnTo>
                  <a:pt x="873125" y="988208"/>
                </a:lnTo>
                <a:lnTo>
                  <a:pt x="880269" y="985828"/>
                </a:lnTo>
                <a:lnTo>
                  <a:pt x="895350" y="980274"/>
                </a:lnTo>
                <a:lnTo>
                  <a:pt x="912416" y="975117"/>
                </a:lnTo>
                <a:lnTo>
                  <a:pt x="932260" y="970753"/>
                </a:lnTo>
                <a:lnTo>
                  <a:pt x="954881" y="965597"/>
                </a:lnTo>
                <a:lnTo>
                  <a:pt x="963613" y="965993"/>
                </a:lnTo>
                <a:lnTo>
                  <a:pt x="979488" y="966787"/>
                </a:lnTo>
                <a:lnTo>
                  <a:pt x="1004491" y="968373"/>
                </a:lnTo>
                <a:lnTo>
                  <a:pt x="1089819" y="1240103"/>
                </a:lnTo>
                <a:lnTo>
                  <a:pt x="1081484" y="1159179"/>
                </a:lnTo>
                <a:lnTo>
                  <a:pt x="1077516" y="1013199"/>
                </a:lnTo>
                <a:lnTo>
                  <a:pt x="1071959" y="999315"/>
                </a:lnTo>
                <a:lnTo>
                  <a:pt x="1083072" y="980671"/>
                </a:lnTo>
                <a:lnTo>
                  <a:pt x="1107281" y="980671"/>
                </a:lnTo>
                <a:lnTo>
                  <a:pt x="1117600" y="999315"/>
                </a:lnTo>
                <a:lnTo>
                  <a:pt x="1112837" y="1015579"/>
                </a:lnTo>
                <a:lnTo>
                  <a:pt x="1142206" y="1228203"/>
                </a:lnTo>
                <a:lnTo>
                  <a:pt x="1137841" y="971944"/>
                </a:lnTo>
                <a:lnTo>
                  <a:pt x="1146572" y="967580"/>
                </a:lnTo>
                <a:lnTo>
                  <a:pt x="1148953" y="966390"/>
                </a:lnTo>
                <a:lnTo>
                  <a:pt x="1149350" y="965597"/>
                </a:lnTo>
                <a:lnTo>
                  <a:pt x="1155700" y="965200"/>
                </a:lnTo>
                <a:close/>
                <a:moveTo>
                  <a:pt x="931148" y="736601"/>
                </a:moveTo>
                <a:lnTo>
                  <a:pt x="929554" y="751285"/>
                </a:lnTo>
                <a:lnTo>
                  <a:pt x="928757" y="762794"/>
                </a:lnTo>
                <a:lnTo>
                  <a:pt x="929155" y="762794"/>
                </a:lnTo>
                <a:lnTo>
                  <a:pt x="929554" y="751285"/>
                </a:lnTo>
                <a:lnTo>
                  <a:pt x="930351" y="746126"/>
                </a:lnTo>
                <a:lnTo>
                  <a:pt x="931148" y="741363"/>
                </a:lnTo>
                <a:lnTo>
                  <a:pt x="931148" y="736601"/>
                </a:lnTo>
                <a:close/>
                <a:moveTo>
                  <a:pt x="949086" y="679054"/>
                </a:moveTo>
                <a:lnTo>
                  <a:pt x="948289" y="679847"/>
                </a:lnTo>
                <a:lnTo>
                  <a:pt x="945499" y="681435"/>
                </a:lnTo>
                <a:lnTo>
                  <a:pt x="943904" y="683419"/>
                </a:lnTo>
                <a:lnTo>
                  <a:pt x="941911" y="686991"/>
                </a:lnTo>
                <a:lnTo>
                  <a:pt x="945897" y="682625"/>
                </a:lnTo>
                <a:lnTo>
                  <a:pt x="948289" y="681038"/>
                </a:lnTo>
                <a:lnTo>
                  <a:pt x="950282" y="679054"/>
                </a:lnTo>
                <a:lnTo>
                  <a:pt x="949086" y="679054"/>
                </a:lnTo>
                <a:close/>
                <a:moveTo>
                  <a:pt x="1038375" y="620713"/>
                </a:moveTo>
                <a:lnTo>
                  <a:pt x="1049138" y="620713"/>
                </a:lnTo>
                <a:lnTo>
                  <a:pt x="1059502" y="621110"/>
                </a:lnTo>
                <a:lnTo>
                  <a:pt x="1069866" y="622300"/>
                </a:lnTo>
                <a:lnTo>
                  <a:pt x="1079432" y="623491"/>
                </a:lnTo>
                <a:lnTo>
                  <a:pt x="1088999" y="625872"/>
                </a:lnTo>
                <a:lnTo>
                  <a:pt x="1098167" y="627857"/>
                </a:lnTo>
                <a:lnTo>
                  <a:pt x="1106937" y="630238"/>
                </a:lnTo>
                <a:lnTo>
                  <a:pt x="1115307" y="633413"/>
                </a:lnTo>
                <a:lnTo>
                  <a:pt x="1123678" y="636191"/>
                </a:lnTo>
                <a:lnTo>
                  <a:pt x="1130853" y="639763"/>
                </a:lnTo>
                <a:lnTo>
                  <a:pt x="1138028" y="642938"/>
                </a:lnTo>
                <a:lnTo>
                  <a:pt x="1144805" y="646510"/>
                </a:lnTo>
                <a:lnTo>
                  <a:pt x="1156365" y="652860"/>
                </a:lnTo>
                <a:lnTo>
                  <a:pt x="1166729" y="659607"/>
                </a:lnTo>
                <a:lnTo>
                  <a:pt x="1174701" y="664766"/>
                </a:lnTo>
                <a:lnTo>
                  <a:pt x="1180680" y="669529"/>
                </a:lnTo>
                <a:lnTo>
                  <a:pt x="1185862" y="673497"/>
                </a:lnTo>
                <a:lnTo>
                  <a:pt x="1185862" y="676275"/>
                </a:lnTo>
                <a:lnTo>
                  <a:pt x="1185862" y="684213"/>
                </a:lnTo>
                <a:lnTo>
                  <a:pt x="1185065" y="688975"/>
                </a:lnTo>
                <a:lnTo>
                  <a:pt x="1183869" y="694532"/>
                </a:lnTo>
                <a:lnTo>
                  <a:pt x="1182274" y="700088"/>
                </a:lnTo>
                <a:lnTo>
                  <a:pt x="1180281" y="704850"/>
                </a:lnTo>
                <a:lnTo>
                  <a:pt x="1179086" y="707629"/>
                </a:lnTo>
                <a:lnTo>
                  <a:pt x="1177093" y="710010"/>
                </a:lnTo>
                <a:lnTo>
                  <a:pt x="1175498" y="711994"/>
                </a:lnTo>
                <a:lnTo>
                  <a:pt x="1173505" y="713979"/>
                </a:lnTo>
                <a:lnTo>
                  <a:pt x="1170715" y="715963"/>
                </a:lnTo>
                <a:lnTo>
                  <a:pt x="1168323" y="717154"/>
                </a:lnTo>
                <a:lnTo>
                  <a:pt x="1165533" y="718344"/>
                </a:lnTo>
                <a:lnTo>
                  <a:pt x="1161945" y="719138"/>
                </a:lnTo>
                <a:lnTo>
                  <a:pt x="1158756" y="719535"/>
                </a:lnTo>
                <a:lnTo>
                  <a:pt x="1154770" y="719535"/>
                </a:lnTo>
                <a:lnTo>
                  <a:pt x="1150784" y="719138"/>
                </a:lnTo>
                <a:lnTo>
                  <a:pt x="1146001" y="718344"/>
                </a:lnTo>
                <a:lnTo>
                  <a:pt x="1140819" y="717154"/>
                </a:lnTo>
                <a:lnTo>
                  <a:pt x="1135238" y="715566"/>
                </a:lnTo>
                <a:lnTo>
                  <a:pt x="1129259" y="712788"/>
                </a:lnTo>
                <a:lnTo>
                  <a:pt x="1123678" y="710010"/>
                </a:lnTo>
                <a:lnTo>
                  <a:pt x="1120091" y="708819"/>
                </a:lnTo>
                <a:lnTo>
                  <a:pt x="1114112" y="707629"/>
                </a:lnTo>
                <a:lnTo>
                  <a:pt x="1098964" y="704850"/>
                </a:lnTo>
                <a:lnTo>
                  <a:pt x="1083418" y="702072"/>
                </a:lnTo>
                <a:lnTo>
                  <a:pt x="1077439" y="700882"/>
                </a:lnTo>
                <a:lnTo>
                  <a:pt x="1073852" y="700088"/>
                </a:lnTo>
                <a:lnTo>
                  <a:pt x="1104545" y="714772"/>
                </a:lnTo>
                <a:lnTo>
                  <a:pt x="1118895" y="721122"/>
                </a:lnTo>
                <a:lnTo>
                  <a:pt x="1125671" y="723504"/>
                </a:lnTo>
                <a:lnTo>
                  <a:pt x="1132448" y="725885"/>
                </a:lnTo>
                <a:lnTo>
                  <a:pt x="1138826" y="728266"/>
                </a:lnTo>
                <a:lnTo>
                  <a:pt x="1144805" y="729457"/>
                </a:lnTo>
                <a:lnTo>
                  <a:pt x="1150784" y="730647"/>
                </a:lnTo>
                <a:lnTo>
                  <a:pt x="1155966" y="731044"/>
                </a:lnTo>
                <a:lnTo>
                  <a:pt x="1161148" y="730647"/>
                </a:lnTo>
                <a:lnTo>
                  <a:pt x="1165931" y="729457"/>
                </a:lnTo>
                <a:lnTo>
                  <a:pt x="1170316" y="727869"/>
                </a:lnTo>
                <a:lnTo>
                  <a:pt x="1174302" y="725091"/>
                </a:lnTo>
                <a:lnTo>
                  <a:pt x="1175498" y="735410"/>
                </a:lnTo>
                <a:lnTo>
                  <a:pt x="1175897" y="744935"/>
                </a:lnTo>
                <a:lnTo>
                  <a:pt x="1175498" y="753666"/>
                </a:lnTo>
                <a:lnTo>
                  <a:pt x="1175099" y="762397"/>
                </a:lnTo>
                <a:lnTo>
                  <a:pt x="1176694" y="761207"/>
                </a:lnTo>
                <a:lnTo>
                  <a:pt x="1177491" y="760413"/>
                </a:lnTo>
                <a:lnTo>
                  <a:pt x="1178687" y="760016"/>
                </a:lnTo>
                <a:lnTo>
                  <a:pt x="1179086" y="760413"/>
                </a:lnTo>
                <a:lnTo>
                  <a:pt x="1179484" y="761207"/>
                </a:lnTo>
                <a:lnTo>
                  <a:pt x="1179883" y="763985"/>
                </a:lnTo>
                <a:lnTo>
                  <a:pt x="1180281" y="767954"/>
                </a:lnTo>
                <a:lnTo>
                  <a:pt x="1180281" y="773113"/>
                </a:lnTo>
                <a:lnTo>
                  <a:pt x="1179086" y="785813"/>
                </a:lnTo>
                <a:lnTo>
                  <a:pt x="1177491" y="800498"/>
                </a:lnTo>
                <a:lnTo>
                  <a:pt x="1175498" y="814388"/>
                </a:lnTo>
                <a:lnTo>
                  <a:pt x="1173505" y="826294"/>
                </a:lnTo>
                <a:lnTo>
                  <a:pt x="1171911" y="833438"/>
                </a:lnTo>
                <a:lnTo>
                  <a:pt x="1170715" y="834629"/>
                </a:lnTo>
                <a:lnTo>
                  <a:pt x="1170316" y="834232"/>
                </a:lnTo>
                <a:lnTo>
                  <a:pt x="1169519" y="842169"/>
                </a:lnTo>
                <a:lnTo>
                  <a:pt x="1168323" y="849710"/>
                </a:lnTo>
                <a:lnTo>
                  <a:pt x="1166729" y="856854"/>
                </a:lnTo>
                <a:lnTo>
                  <a:pt x="1165134" y="863998"/>
                </a:lnTo>
                <a:lnTo>
                  <a:pt x="1162742" y="870744"/>
                </a:lnTo>
                <a:lnTo>
                  <a:pt x="1160351" y="877491"/>
                </a:lnTo>
                <a:lnTo>
                  <a:pt x="1157959" y="883841"/>
                </a:lnTo>
                <a:lnTo>
                  <a:pt x="1154770" y="890191"/>
                </a:lnTo>
                <a:lnTo>
                  <a:pt x="1151980" y="896541"/>
                </a:lnTo>
                <a:lnTo>
                  <a:pt x="1148791" y="902098"/>
                </a:lnTo>
                <a:lnTo>
                  <a:pt x="1145602" y="907654"/>
                </a:lnTo>
                <a:lnTo>
                  <a:pt x="1141616" y="913210"/>
                </a:lnTo>
                <a:lnTo>
                  <a:pt x="1138028" y="918370"/>
                </a:lnTo>
                <a:lnTo>
                  <a:pt x="1134042" y="923529"/>
                </a:lnTo>
                <a:lnTo>
                  <a:pt x="1126070" y="932260"/>
                </a:lnTo>
                <a:lnTo>
                  <a:pt x="1117699" y="940595"/>
                </a:lnTo>
                <a:lnTo>
                  <a:pt x="1108531" y="947738"/>
                </a:lnTo>
                <a:lnTo>
                  <a:pt x="1099762" y="954088"/>
                </a:lnTo>
                <a:lnTo>
                  <a:pt x="1090593" y="959248"/>
                </a:lnTo>
                <a:lnTo>
                  <a:pt x="1081027" y="963216"/>
                </a:lnTo>
                <a:lnTo>
                  <a:pt x="1077041" y="964804"/>
                </a:lnTo>
                <a:lnTo>
                  <a:pt x="1072257" y="966391"/>
                </a:lnTo>
                <a:lnTo>
                  <a:pt x="1067474" y="967185"/>
                </a:lnTo>
                <a:lnTo>
                  <a:pt x="1063488" y="967979"/>
                </a:lnTo>
                <a:lnTo>
                  <a:pt x="1059103" y="968376"/>
                </a:lnTo>
                <a:lnTo>
                  <a:pt x="1054719" y="968376"/>
                </a:lnTo>
                <a:lnTo>
                  <a:pt x="1051530" y="968376"/>
                </a:lnTo>
                <a:lnTo>
                  <a:pt x="1047543" y="967979"/>
                </a:lnTo>
                <a:lnTo>
                  <a:pt x="1043956" y="967185"/>
                </a:lnTo>
                <a:lnTo>
                  <a:pt x="1039970" y="965995"/>
                </a:lnTo>
                <a:lnTo>
                  <a:pt x="1031998" y="962820"/>
                </a:lnTo>
                <a:lnTo>
                  <a:pt x="1023627" y="958851"/>
                </a:lnTo>
                <a:lnTo>
                  <a:pt x="1014857" y="953295"/>
                </a:lnTo>
                <a:lnTo>
                  <a:pt x="1006088" y="947341"/>
                </a:lnTo>
                <a:lnTo>
                  <a:pt x="997318" y="939801"/>
                </a:lnTo>
                <a:lnTo>
                  <a:pt x="988549" y="931863"/>
                </a:lnTo>
                <a:lnTo>
                  <a:pt x="979779" y="922338"/>
                </a:lnTo>
                <a:lnTo>
                  <a:pt x="971807" y="912813"/>
                </a:lnTo>
                <a:lnTo>
                  <a:pt x="963835" y="902098"/>
                </a:lnTo>
                <a:lnTo>
                  <a:pt x="956660" y="890985"/>
                </a:lnTo>
                <a:lnTo>
                  <a:pt x="949883" y="878682"/>
                </a:lnTo>
                <a:lnTo>
                  <a:pt x="943904" y="865982"/>
                </a:lnTo>
                <a:lnTo>
                  <a:pt x="941512" y="859632"/>
                </a:lnTo>
                <a:lnTo>
                  <a:pt x="938722" y="852885"/>
                </a:lnTo>
                <a:lnTo>
                  <a:pt x="936729" y="846138"/>
                </a:lnTo>
                <a:lnTo>
                  <a:pt x="934736" y="839391"/>
                </a:lnTo>
                <a:lnTo>
                  <a:pt x="933540" y="843757"/>
                </a:lnTo>
                <a:lnTo>
                  <a:pt x="931547" y="847329"/>
                </a:lnTo>
                <a:lnTo>
                  <a:pt x="929554" y="849710"/>
                </a:lnTo>
                <a:lnTo>
                  <a:pt x="928757" y="850107"/>
                </a:lnTo>
                <a:lnTo>
                  <a:pt x="927960" y="850504"/>
                </a:lnTo>
                <a:lnTo>
                  <a:pt x="926764" y="850107"/>
                </a:lnTo>
                <a:lnTo>
                  <a:pt x="925568" y="849710"/>
                </a:lnTo>
                <a:lnTo>
                  <a:pt x="924372" y="848123"/>
                </a:lnTo>
                <a:lnTo>
                  <a:pt x="923575" y="846535"/>
                </a:lnTo>
                <a:lnTo>
                  <a:pt x="921582" y="842963"/>
                </a:lnTo>
                <a:lnTo>
                  <a:pt x="920386" y="837407"/>
                </a:lnTo>
                <a:lnTo>
                  <a:pt x="918791" y="831057"/>
                </a:lnTo>
                <a:lnTo>
                  <a:pt x="917596" y="823516"/>
                </a:lnTo>
                <a:lnTo>
                  <a:pt x="917197" y="815182"/>
                </a:lnTo>
                <a:lnTo>
                  <a:pt x="916798" y="806054"/>
                </a:lnTo>
                <a:lnTo>
                  <a:pt x="917197" y="798116"/>
                </a:lnTo>
                <a:lnTo>
                  <a:pt x="917596" y="790576"/>
                </a:lnTo>
                <a:lnTo>
                  <a:pt x="918393" y="783829"/>
                </a:lnTo>
                <a:lnTo>
                  <a:pt x="919987" y="777479"/>
                </a:lnTo>
                <a:lnTo>
                  <a:pt x="921183" y="772319"/>
                </a:lnTo>
                <a:lnTo>
                  <a:pt x="922379" y="767954"/>
                </a:lnTo>
                <a:lnTo>
                  <a:pt x="924372" y="764779"/>
                </a:lnTo>
                <a:lnTo>
                  <a:pt x="925169" y="763588"/>
                </a:lnTo>
                <a:lnTo>
                  <a:pt x="926365" y="763191"/>
                </a:lnTo>
                <a:lnTo>
                  <a:pt x="923176" y="759619"/>
                </a:lnTo>
                <a:lnTo>
                  <a:pt x="920785" y="756444"/>
                </a:lnTo>
                <a:lnTo>
                  <a:pt x="918393" y="752476"/>
                </a:lnTo>
                <a:lnTo>
                  <a:pt x="916798" y="748507"/>
                </a:lnTo>
                <a:lnTo>
                  <a:pt x="915204" y="744538"/>
                </a:lnTo>
                <a:lnTo>
                  <a:pt x="914407" y="739776"/>
                </a:lnTo>
                <a:lnTo>
                  <a:pt x="913609" y="735807"/>
                </a:lnTo>
                <a:lnTo>
                  <a:pt x="913211" y="731044"/>
                </a:lnTo>
                <a:lnTo>
                  <a:pt x="912812" y="727076"/>
                </a:lnTo>
                <a:lnTo>
                  <a:pt x="912812" y="721916"/>
                </a:lnTo>
                <a:lnTo>
                  <a:pt x="913609" y="712391"/>
                </a:lnTo>
                <a:lnTo>
                  <a:pt x="915204" y="703263"/>
                </a:lnTo>
                <a:lnTo>
                  <a:pt x="917197" y="694135"/>
                </a:lnTo>
                <a:lnTo>
                  <a:pt x="920386" y="685007"/>
                </a:lnTo>
                <a:lnTo>
                  <a:pt x="923575" y="676672"/>
                </a:lnTo>
                <a:lnTo>
                  <a:pt x="927162" y="668735"/>
                </a:lnTo>
                <a:lnTo>
                  <a:pt x="930750" y="661988"/>
                </a:lnTo>
                <a:lnTo>
                  <a:pt x="934337" y="656035"/>
                </a:lnTo>
                <a:lnTo>
                  <a:pt x="937526" y="651272"/>
                </a:lnTo>
                <a:lnTo>
                  <a:pt x="940715" y="647700"/>
                </a:lnTo>
                <a:lnTo>
                  <a:pt x="943107" y="646113"/>
                </a:lnTo>
                <a:lnTo>
                  <a:pt x="955862" y="639763"/>
                </a:lnTo>
                <a:lnTo>
                  <a:pt x="968219" y="634604"/>
                </a:lnTo>
                <a:lnTo>
                  <a:pt x="980178" y="630238"/>
                </a:lnTo>
                <a:lnTo>
                  <a:pt x="992535" y="627063"/>
                </a:lnTo>
                <a:lnTo>
                  <a:pt x="1004493" y="624285"/>
                </a:lnTo>
                <a:lnTo>
                  <a:pt x="1016053" y="622300"/>
                </a:lnTo>
                <a:lnTo>
                  <a:pt x="1027214" y="621110"/>
                </a:lnTo>
                <a:lnTo>
                  <a:pt x="1038375" y="620713"/>
                </a:lnTo>
                <a:close/>
                <a:moveTo>
                  <a:pt x="1043186" y="515586"/>
                </a:moveTo>
                <a:lnTo>
                  <a:pt x="1022934" y="515983"/>
                </a:lnTo>
                <a:lnTo>
                  <a:pt x="1002682" y="516777"/>
                </a:lnTo>
                <a:lnTo>
                  <a:pt x="982827" y="518364"/>
                </a:lnTo>
                <a:lnTo>
                  <a:pt x="962972" y="519952"/>
                </a:lnTo>
                <a:lnTo>
                  <a:pt x="943514" y="521937"/>
                </a:lnTo>
                <a:lnTo>
                  <a:pt x="924056" y="525113"/>
                </a:lnTo>
                <a:lnTo>
                  <a:pt x="904598" y="527891"/>
                </a:lnTo>
                <a:lnTo>
                  <a:pt x="885140" y="531861"/>
                </a:lnTo>
                <a:lnTo>
                  <a:pt x="866476" y="535830"/>
                </a:lnTo>
                <a:lnTo>
                  <a:pt x="847812" y="540594"/>
                </a:lnTo>
                <a:lnTo>
                  <a:pt x="829148" y="545754"/>
                </a:lnTo>
                <a:lnTo>
                  <a:pt x="810485" y="550914"/>
                </a:lnTo>
                <a:lnTo>
                  <a:pt x="792218" y="556869"/>
                </a:lnTo>
                <a:lnTo>
                  <a:pt x="774348" y="563220"/>
                </a:lnTo>
                <a:lnTo>
                  <a:pt x="756082" y="569968"/>
                </a:lnTo>
                <a:lnTo>
                  <a:pt x="738609" y="577113"/>
                </a:lnTo>
                <a:lnTo>
                  <a:pt x="721137" y="585449"/>
                </a:lnTo>
                <a:lnTo>
                  <a:pt x="704061" y="593388"/>
                </a:lnTo>
                <a:lnTo>
                  <a:pt x="686986" y="601724"/>
                </a:lnTo>
                <a:lnTo>
                  <a:pt x="670308" y="610457"/>
                </a:lnTo>
                <a:lnTo>
                  <a:pt x="653630" y="619587"/>
                </a:lnTo>
                <a:lnTo>
                  <a:pt x="637745" y="629114"/>
                </a:lnTo>
                <a:lnTo>
                  <a:pt x="621861" y="639037"/>
                </a:lnTo>
                <a:lnTo>
                  <a:pt x="605977" y="649755"/>
                </a:lnTo>
                <a:lnTo>
                  <a:pt x="590490" y="660473"/>
                </a:lnTo>
                <a:lnTo>
                  <a:pt x="575400" y="671190"/>
                </a:lnTo>
                <a:lnTo>
                  <a:pt x="559913" y="682702"/>
                </a:lnTo>
                <a:lnTo>
                  <a:pt x="545617" y="694610"/>
                </a:lnTo>
                <a:lnTo>
                  <a:pt x="531322" y="706519"/>
                </a:lnTo>
                <a:lnTo>
                  <a:pt x="517026" y="719221"/>
                </a:lnTo>
                <a:lnTo>
                  <a:pt x="503525" y="731924"/>
                </a:lnTo>
                <a:lnTo>
                  <a:pt x="490023" y="745023"/>
                </a:lnTo>
                <a:lnTo>
                  <a:pt x="476919" y="758520"/>
                </a:lnTo>
                <a:lnTo>
                  <a:pt x="464212" y="772413"/>
                </a:lnTo>
                <a:lnTo>
                  <a:pt x="451504" y="786306"/>
                </a:lnTo>
                <a:lnTo>
                  <a:pt x="439591" y="800596"/>
                </a:lnTo>
                <a:lnTo>
                  <a:pt x="427678" y="815680"/>
                </a:lnTo>
                <a:lnTo>
                  <a:pt x="416162" y="830368"/>
                </a:lnTo>
                <a:lnTo>
                  <a:pt x="405441" y="845452"/>
                </a:lnTo>
                <a:lnTo>
                  <a:pt x="394322" y="860933"/>
                </a:lnTo>
                <a:lnTo>
                  <a:pt x="383997" y="876811"/>
                </a:lnTo>
                <a:lnTo>
                  <a:pt x="374070" y="892689"/>
                </a:lnTo>
                <a:lnTo>
                  <a:pt x="364539" y="908964"/>
                </a:lnTo>
                <a:lnTo>
                  <a:pt x="355009" y="925636"/>
                </a:lnTo>
                <a:lnTo>
                  <a:pt x="346272" y="941911"/>
                </a:lnTo>
                <a:lnTo>
                  <a:pt x="337933" y="959377"/>
                </a:lnTo>
                <a:lnTo>
                  <a:pt x="329594" y="976048"/>
                </a:lnTo>
                <a:lnTo>
                  <a:pt x="322049" y="993911"/>
                </a:lnTo>
                <a:lnTo>
                  <a:pt x="314901" y="1011377"/>
                </a:lnTo>
                <a:lnTo>
                  <a:pt x="308151" y="1029240"/>
                </a:lnTo>
                <a:lnTo>
                  <a:pt x="301797" y="1047500"/>
                </a:lnTo>
                <a:lnTo>
                  <a:pt x="295840" y="1065362"/>
                </a:lnTo>
                <a:lnTo>
                  <a:pt x="290678" y="1084019"/>
                </a:lnTo>
                <a:lnTo>
                  <a:pt x="285516" y="1102676"/>
                </a:lnTo>
                <a:lnTo>
                  <a:pt x="280751" y="1121729"/>
                </a:lnTo>
                <a:lnTo>
                  <a:pt x="276780" y="1140783"/>
                </a:lnTo>
                <a:lnTo>
                  <a:pt x="272809" y="1159440"/>
                </a:lnTo>
                <a:lnTo>
                  <a:pt x="270029" y="1178890"/>
                </a:lnTo>
                <a:lnTo>
                  <a:pt x="266852" y="1198341"/>
                </a:lnTo>
                <a:lnTo>
                  <a:pt x="264867" y="1218188"/>
                </a:lnTo>
                <a:lnTo>
                  <a:pt x="263278" y="1237639"/>
                </a:lnTo>
                <a:lnTo>
                  <a:pt x="261690" y="1257883"/>
                </a:lnTo>
                <a:lnTo>
                  <a:pt x="260896" y="1277731"/>
                </a:lnTo>
                <a:lnTo>
                  <a:pt x="260498" y="1297975"/>
                </a:lnTo>
                <a:lnTo>
                  <a:pt x="260896" y="1318220"/>
                </a:lnTo>
                <a:lnTo>
                  <a:pt x="261690" y="1338067"/>
                </a:lnTo>
                <a:lnTo>
                  <a:pt x="263278" y="1357915"/>
                </a:lnTo>
                <a:lnTo>
                  <a:pt x="264867" y="1377763"/>
                </a:lnTo>
                <a:lnTo>
                  <a:pt x="266852" y="1397213"/>
                </a:lnTo>
                <a:lnTo>
                  <a:pt x="270029" y="1416664"/>
                </a:lnTo>
                <a:lnTo>
                  <a:pt x="272809" y="1436114"/>
                </a:lnTo>
                <a:lnTo>
                  <a:pt x="276780" y="1455168"/>
                </a:lnTo>
                <a:lnTo>
                  <a:pt x="280751" y="1474222"/>
                </a:lnTo>
                <a:lnTo>
                  <a:pt x="285516" y="1493275"/>
                </a:lnTo>
                <a:lnTo>
                  <a:pt x="290678" y="1511535"/>
                </a:lnTo>
                <a:lnTo>
                  <a:pt x="295840" y="1530192"/>
                </a:lnTo>
                <a:lnTo>
                  <a:pt x="301797" y="1548452"/>
                </a:lnTo>
                <a:lnTo>
                  <a:pt x="308151" y="1566314"/>
                </a:lnTo>
                <a:lnTo>
                  <a:pt x="314901" y="1584177"/>
                </a:lnTo>
                <a:lnTo>
                  <a:pt x="322049" y="1602040"/>
                </a:lnTo>
                <a:lnTo>
                  <a:pt x="329594" y="1619109"/>
                </a:lnTo>
                <a:lnTo>
                  <a:pt x="337933" y="1636575"/>
                </a:lnTo>
                <a:lnTo>
                  <a:pt x="346272" y="1653247"/>
                </a:lnTo>
                <a:lnTo>
                  <a:pt x="355009" y="1670316"/>
                </a:lnTo>
                <a:lnTo>
                  <a:pt x="364539" y="1686591"/>
                </a:lnTo>
                <a:lnTo>
                  <a:pt x="374070" y="1703262"/>
                </a:lnTo>
                <a:lnTo>
                  <a:pt x="383997" y="1719140"/>
                </a:lnTo>
                <a:lnTo>
                  <a:pt x="394322" y="1734622"/>
                </a:lnTo>
                <a:lnTo>
                  <a:pt x="405441" y="1750500"/>
                </a:lnTo>
                <a:lnTo>
                  <a:pt x="416162" y="1765584"/>
                </a:lnTo>
                <a:lnTo>
                  <a:pt x="427678" y="1780271"/>
                </a:lnTo>
                <a:lnTo>
                  <a:pt x="439591" y="1794958"/>
                </a:lnTo>
                <a:lnTo>
                  <a:pt x="451504" y="1809248"/>
                </a:lnTo>
                <a:lnTo>
                  <a:pt x="464212" y="1823142"/>
                </a:lnTo>
                <a:lnTo>
                  <a:pt x="476919" y="1837035"/>
                </a:lnTo>
                <a:lnTo>
                  <a:pt x="490023" y="1850531"/>
                </a:lnTo>
                <a:lnTo>
                  <a:pt x="503525" y="1863631"/>
                </a:lnTo>
                <a:lnTo>
                  <a:pt x="517026" y="1876333"/>
                </a:lnTo>
                <a:lnTo>
                  <a:pt x="531322" y="1889035"/>
                </a:lnTo>
                <a:lnTo>
                  <a:pt x="545617" y="1900944"/>
                </a:lnTo>
                <a:lnTo>
                  <a:pt x="559913" y="1912852"/>
                </a:lnTo>
                <a:lnTo>
                  <a:pt x="575400" y="1923967"/>
                </a:lnTo>
                <a:lnTo>
                  <a:pt x="590490" y="1935479"/>
                </a:lnTo>
                <a:lnTo>
                  <a:pt x="605977" y="1945799"/>
                </a:lnTo>
                <a:lnTo>
                  <a:pt x="621861" y="1956517"/>
                </a:lnTo>
                <a:lnTo>
                  <a:pt x="637745" y="1966044"/>
                </a:lnTo>
                <a:lnTo>
                  <a:pt x="653630" y="1975968"/>
                </a:lnTo>
                <a:lnTo>
                  <a:pt x="670308" y="1985097"/>
                </a:lnTo>
                <a:lnTo>
                  <a:pt x="686986" y="1994227"/>
                </a:lnTo>
                <a:lnTo>
                  <a:pt x="704061" y="2002563"/>
                </a:lnTo>
                <a:lnTo>
                  <a:pt x="721137" y="2010502"/>
                </a:lnTo>
                <a:lnTo>
                  <a:pt x="738609" y="2018044"/>
                </a:lnTo>
                <a:lnTo>
                  <a:pt x="756082" y="2025189"/>
                </a:lnTo>
                <a:lnTo>
                  <a:pt x="774348" y="2032335"/>
                </a:lnTo>
                <a:lnTo>
                  <a:pt x="792218" y="2038686"/>
                </a:lnTo>
                <a:lnTo>
                  <a:pt x="810485" y="2044640"/>
                </a:lnTo>
                <a:lnTo>
                  <a:pt x="829148" y="2050197"/>
                </a:lnTo>
                <a:lnTo>
                  <a:pt x="847812" y="2055358"/>
                </a:lnTo>
                <a:lnTo>
                  <a:pt x="866476" y="2059724"/>
                </a:lnTo>
                <a:lnTo>
                  <a:pt x="885140" y="2064091"/>
                </a:lnTo>
                <a:lnTo>
                  <a:pt x="904598" y="2067266"/>
                </a:lnTo>
                <a:lnTo>
                  <a:pt x="924056" y="2070839"/>
                </a:lnTo>
                <a:lnTo>
                  <a:pt x="943514" y="2073220"/>
                </a:lnTo>
                <a:lnTo>
                  <a:pt x="962972" y="2075999"/>
                </a:lnTo>
                <a:lnTo>
                  <a:pt x="982827" y="2077587"/>
                </a:lnTo>
                <a:lnTo>
                  <a:pt x="1002682" y="2078778"/>
                </a:lnTo>
                <a:lnTo>
                  <a:pt x="1022934" y="2079572"/>
                </a:lnTo>
                <a:lnTo>
                  <a:pt x="1043186" y="2079572"/>
                </a:lnTo>
                <a:lnTo>
                  <a:pt x="1063041" y="2079572"/>
                </a:lnTo>
                <a:lnTo>
                  <a:pt x="1083293" y="2078778"/>
                </a:lnTo>
                <a:lnTo>
                  <a:pt x="1103148" y="2077587"/>
                </a:lnTo>
                <a:lnTo>
                  <a:pt x="1122606" y="2075999"/>
                </a:lnTo>
                <a:lnTo>
                  <a:pt x="1142064" y="2073220"/>
                </a:lnTo>
                <a:lnTo>
                  <a:pt x="1161919" y="2070839"/>
                </a:lnTo>
                <a:lnTo>
                  <a:pt x="1180980" y="2067266"/>
                </a:lnTo>
                <a:lnTo>
                  <a:pt x="1200438" y="2064091"/>
                </a:lnTo>
                <a:lnTo>
                  <a:pt x="1219499" y="2059724"/>
                </a:lnTo>
                <a:lnTo>
                  <a:pt x="1237766" y="2055358"/>
                </a:lnTo>
                <a:lnTo>
                  <a:pt x="1256827" y="2050197"/>
                </a:lnTo>
                <a:lnTo>
                  <a:pt x="1275093" y="2044640"/>
                </a:lnTo>
                <a:lnTo>
                  <a:pt x="1293757" y="2038686"/>
                </a:lnTo>
                <a:lnTo>
                  <a:pt x="1311627" y="2032335"/>
                </a:lnTo>
                <a:lnTo>
                  <a:pt x="1329496" y="2025189"/>
                </a:lnTo>
                <a:lnTo>
                  <a:pt x="1347366" y="2018044"/>
                </a:lnTo>
                <a:lnTo>
                  <a:pt x="1364441" y="2010502"/>
                </a:lnTo>
                <a:lnTo>
                  <a:pt x="1381914" y="2002563"/>
                </a:lnTo>
                <a:lnTo>
                  <a:pt x="1398592" y="1994227"/>
                </a:lnTo>
                <a:lnTo>
                  <a:pt x="1415667" y="1985097"/>
                </a:lnTo>
                <a:lnTo>
                  <a:pt x="1431949" y="1975968"/>
                </a:lnTo>
                <a:lnTo>
                  <a:pt x="1447833" y="1966044"/>
                </a:lnTo>
                <a:lnTo>
                  <a:pt x="1464114" y="1956517"/>
                </a:lnTo>
                <a:lnTo>
                  <a:pt x="1479998" y="1945799"/>
                </a:lnTo>
                <a:lnTo>
                  <a:pt x="1495088" y="1935479"/>
                </a:lnTo>
                <a:lnTo>
                  <a:pt x="1510575" y="1923967"/>
                </a:lnTo>
                <a:lnTo>
                  <a:pt x="1525665" y="1912852"/>
                </a:lnTo>
                <a:lnTo>
                  <a:pt x="1539960" y="1900944"/>
                </a:lnTo>
                <a:lnTo>
                  <a:pt x="1554256" y="1889035"/>
                </a:lnTo>
                <a:lnTo>
                  <a:pt x="1568551" y="1876333"/>
                </a:lnTo>
                <a:lnTo>
                  <a:pt x="1582053" y="1863631"/>
                </a:lnTo>
                <a:lnTo>
                  <a:pt x="1595555" y="1850531"/>
                </a:lnTo>
                <a:lnTo>
                  <a:pt x="1608659" y="1837035"/>
                </a:lnTo>
                <a:lnTo>
                  <a:pt x="1621763" y="1823142"/>
                </a:lnTo>
                <a:lnTo>
                  <a:pt x="1634073" y="1809248"/>
                </a:lnTo>
                <a:lnTo>
                  <a:pt x="1646383" y="1794958"/>
                </a:lnTo>
                <a:lnTo>
                  <a:pt x="1657899" y="1780271"/>
                </a:lnTo>
                <a:lnTo>
                  <a:pt x="1669415" y="1765584"/>
                </a:lnTo>
                <a:lnTo>
                  <a:pt x="1680534" y="1750500"/>
                </a:lnTo>
                <a:lnTo>
                  <a:pt x="1691256" y="1734622"/>
                </a:lnTo>
                <a:lnTo>
                  <a:pt x="1701581" y="1719140"/>
                </a:lnTo>
                <a:lnTo>
                  <a:pt x="1711508" y="1703262"/>
                </a:lnTo>
                <a:lnTo>
                  <a:pt x="1721436" y="1686591"/>
                </a:lnTo>
                <a:lnTo>
                  <a:pt x="1730569" y="1670316"/>
                </a:lnTo>
                <a:lnTo>
                  <a:pt x="1739305" y="1653247"/>
                </a:lnTo>
                <a:lnTo>
                  <a:pt x="1748041" y="1636575"/>
                </a:lnTo>
                <a:lnTo>
                  <a:pt x="1755983" y="1619109"/>
                </a:lnTo>
                <a:lnTo>
                  <a:pt x="1763529" y="1602040"/>
                </a:lnTo>
                <a:lnTo>
                  <a:pt x="1770676" y="1584177"/>
                </a:lnTo>
                <a:lnTo>
                  <a:pt x="1777427" y="1566314"/>
                </a:lnTo>
                <a:lnTo>
                  <a:pt x="1783781" y="1548452"/>
                </a:lnTo>
                <a:lnTo>
                  <a:pt x="1789737" y="1530192"/>
                </a:lnTo>
                <a:lnTo>
                  <a:pt x="1795694" y="1511535"/>
                </a:lnTo>
                <a:lnTo>
                  <a:pt x="1800459" y="1493275"/>
                </a:lnTo>
                <a:lnTo>
                  <a:pt x="1804827" y="1474222"/>
                </a:lnTo>
                <a:lnTo>
                  <a:pt x="1809195" y="1455168"/>
                </a:lnTo>
                <a:lnTo>
                  <a:pt x="1812769" y="1436114"/>
                </a:lnTo>
                <a:lnTo>
                  <a:pt x="1816343" y="1416664"/>
                </a:lnTo>
                <a:lnTo>
                  <a:pt x="1818726" y="1397213"/>
                </a:lnTo>
                <a:lnTo>
                  <a:pt x="1820711" y="1377763"/>
                </a:lnTo>
                <a:lnTo>
                  <a:pt x="1823094" y="1357915"/>
                </a:lnTo>
                <a:lnTo>
                  <a:pt x="1824285" y="1338067"/>
                </a:lnTo>
                <a:lnTo>
                  <a:pt x="1824682" y="1318220"/>
                </a:lnTo>
                <a:lnTo>
                  <a:pt x="1825079" y="1297975"/>
                </a:lnTo>
                <a:lnTo>
                  <a:pt x="1824682" y="1277731"/>
                </a:lnTo>
                <a:lnTo>
                  <a:pt x="1824285" y="1257883"/>
                </a:lnTo>
                <a:lnTo>
                  <a:pt x="1823094" y="1237639"/>
                </a:lnTo>
                <a:lnTo>
                  <a:pt x="1820711" y="1218188"/>
                </a:lnTo>
                <a:lnTo>
                  <a:pt x="1818726" y="1198341"/>
                </a:lnTo>
                <a:lnTo>
                  <a:pt x="1816343" y="1178890"/>
                </a:lnTo>
                <a:lnTo>
                  <a:pt x="1812769" y="1159440"/>
                </a:lnTo>
                <a:lnTo>
                  <a:pt x="1809195" y="1140783"/>
                </a:lnTo>
                <a:lnTo>
                  <a:pt x="1804827" y="1121729"/>
                </a:lnTo>
                <a:lnTo>
                  <a:pt x="1800459" y="1102676"/>
                </a:lnTo>
                <a:lnTo>
                  <a:pt x="1795694" y="1084019"/>
                </a:lnTo>
                <a:lnTo>
                  <a:pt x="1789737" y="1065362"/>
                </a:lnTo>
                <a:lnTo>
                  <a:pt x="1783781" y="1047500"/>
                </a:lnTo>
                <a:lnTo>
                  <a:pt x="1777427" y="1029240"/>
                </a:lnTo>
                <a:lnTo>
                  <a:pt x="1770676" y="1011377"/>
                </a:lnTo>
                <a:lnTo>
                  <a:pt x="1763529" y="993911"/>
                </a:lnTo>
                <a:lnTo>
                  <a:pt x="1755983" y="976048"/>
                </a:lnTo>
                <a:lnTo>
                  <a:pt x="1748041" y="959377"/>
                </a:lnTo>
                <a:lnTo>
                  <a:pt x="1739305" y="941911"/>
                </a:lnTo>
                <a:lnTo>
                  <a:pt x="1730569" y="925636"/>
                </a:lnTo>
                <a:lnTo>
                  <a:pt x="1721436" y="908964"/>
                </a:lnTo>
                <a:lnTo>
                  <a:pt x="1711508" y="892689"/>
                </a:lnTo>
                <a:lnTo>
                  <a:pt x="1701581" y="876811"/>
                </a:lnTo>
                <a:lnTo>
                  <a:pt x="1691256" y="860933"/>
                </a:lnTo>
                <a:lnTo>
                  <a:pt x="1680534" y="845452"/>
                </a:lnTo>
                <a:lnTo>
                  <a:pt x="1669415" y="830368"/>
                </a:lnTo>
                <a:lnTo>
                  <a:pt x="1657899" y="815680"/>
                </a:lnTo>
                <a:lnTo>
                  <a:pt x="1646383" y="800596"/>
                </a:lnTo>
                <a:lnTo>
                  <a:pt x="1634073" y="786306"/>
                </a:lnTo>
                <a:lnTo>
                  <a:pt x="1621763" y="772413"/>
                </a:lnTo>
                <a:lnTo>
                  <a:pt x="1608659" y="758520"/>
                </a:lnTo>
                <a:lnTo>
                  <a:pt x="1595555" y="745023"/>
                </a:lnTo>
                <a:lnTo>
                  <a:pt x="1582053" y="731924"/>
                </a:lnTo>
                <a:lnTo>
                  <a:pt x="1568551" y="719221"/>
                </a:lnTo>
                <a:lnTo>
                  <a:pt x="1554256" y="706519"/>
                </a:lnTo>
                <a:lnTo>
                  <a:pt x="1539960" y="694610"/>
                </a:lnTo>
                <a:lnTo>
                  <a:pt x="1525665" y="682702"/>
                </a:lnTo>
                <a:lnTo>
                  <a:pt x="1510575" y="671190"/>
                </a:lnTo>
                <a:lnTo>
                  <a:pt x="1495088" y="660473"/>
                </a:lnTo>
                <a:lnTo>
                  <a:pt x="1479998" y="649755"/>
                </a:lnTo>
                <a:lnTo>
                  <a:pt x="1464114" y="639037"/>
                </a:lnTo>
                <a:lnTo>
                  <a:pt x="1447833" y="629114"/>
                </a:lnTo>
                <a:lnTo>
                  <a:pt x="1431949" y="619587"/>
                </a:lnTo>
                <a:lnTo>
                  <a:pt x="1415667" y="610457"/>
                </a:lnTo>
                <a:lnTo>
                  <a:pt x="1398592" y="601724"/>
                </a:lnTo>
                <a:lnTo>
                  <a:pt x="1381914" y="593388"/>
                </a:lnTo>
                <a:lnTo>
                  <a:pt x="1364441" y="585449"/>
                </a:lnTo>
                <a:lnTo>
                  <a:pt x="1347366" y="577113"/>
                </a:lnTo>
                <a:lnTo>
                  <a:pt x="1329496" y="569968"/>
                </a:lnTo>
                <a:lnTo>
                  <a:pt x="1311627" y="563220"/>
                </a:lnTo>
                <a:lnTo>
                  <a:pt x="1293757" y="556869"/>
                </a:lnTo>
                <a:lnTo>
                  <a:pt x="1275093" y="550914"/>
                </a:lnTo>
                <a:lnTo>
                  <a:pt x="1256827" y="545754"/>
                </a:lnTo>
                <a:lnTo>
                  <a:pt x="1237766" y="540594"/>
                </a:lnTo>
                <a:lnTo>
                  <a:pt x="1219499" y="535830"/>
                </a:lnTo>
                <a:lnTo>
                  <a:pt x="1200438" y="531861"/>
                </a:lnTo>
                <a:lnTo>
                  <a:pt x="1180980" y="527891"/>
                </a:lnTo>
                <a:lnTo>
                  <a:pt x="1161919" y="525113"/>
                </a:lnTo>
                <a:lnTo>
                  <a:pt x="1142064" y="521937"/>
                </a:lnTo>
                <a:lnTo>
                  <a:pt x="1122606" y="519952"/>
                </a:lnTo>
                <a:lnTo>
                  <a:pt x="1103148" y="518364"/>
                </a:lnTo>
                <a:lnTo>
                  <a:pt x="1083293" y="516777"/>
                </a:lnTo>
                <a:lnTo>
                  <a:pt x="1063041" y="515983"/>
                </a:lnTo>
                <a:lnTo>
                  <a:pt x="1043186" y="515586"/>
                </a:lnTo>
                <a:close/>
                <a:moveTo>
                  <a:pt x="803734" y="280988"/>
                </a:moveTo>
                <a:lnTo>
                  <a:pt x="862902" y="391340"/>
                </a:lnTo>
                <a:lnTo>
                  <a:pt x="884743" y="387371"/>
                </a:lnTo>
                <a:lnTo>
                  <a:pt x="906980" y="383798"/>
                </a:lnTo>
                <a:lnTo>
                  <a:pt x="929218" y="380622"/>
                </a:lnTo>
                <a:lnTo>
                  <a:pt x="951456" y="378241"/>
                </a:lnTo>
                <a:lnTo>
                  <a:pt x="974488" y="376256"/>
                </a:lnTo>
                <a:lnTo>
                  <a:pt x="997122" y="374668"/>
                </a:lnTo>
                <a:lnTo>
                  <a:pt x="1019757" y="373874"/>
                </a:lnTo>
                <a:lnTo>
                  <a:pt x="1043186" y="373477"/>
                </a:lnTo>
                <a:lnTo>
                  <a:pt x="1059865" y="373874"/>
                </a:lnTo>
                <a:lnTo>
                  <a:pt x="1076940" y="374271"/>
                </a:lnTo>
                <a:lnTo>
                  <a:pt x="1093618" y="375462"/>
                </a:lnTo>
                <a:lnTo>
                  <a:pt x="1110693" y="376256"/>
                </a:lnTo>
                <a:lnTo>
                  <a:pt x="1127372" y="377844"/>
                </a:lnTo>
                <a:lnTo>
                  <a:pt x="1144050" y="379432"/>
                </a:lnTo>
                <a:lnTo>
                  <a:pt x="1160331" y="381019"/>
                </a:lnTo>
                <a:lnTo>
                  <a:pt x="1176612" y="383798"/>
                </a:lnTo>
                <a:lnTo>
                  <a:pt x="1193291" y="386180"/>
                </a:lnTo>
                <a:lnTo>
                  <a:pt x="1209572" y="388958"/>
                </a:lnTo>
                <a:lnTo>
                  <a:pt x="1225853" y="392134"/>
                </a:lnTo>
                <a:lnTo>
                  <a:pt x="1241737" y="395310"/>
                </a:lnTo>
                <a:lnTo>
                  <a:pt x="1257621" y="399279"/>
                </a:lnTo>
                <a:lnTo>
                  <a:pt x="1273505" y="403249"/>
                </a:lnTo>
                <a:lnTo>
                  <a:pt x="1289389" y="407218"/>
                </a:lnTo>
                <a:lnTo>
                  <a:pt x="1304876" y="411982"/>
                </a:lnTo>
                <a:lnTo>
                  <a:pt x="1370398" y="304805"/>
                </a:lnTo>
                <a:lnTo>
                  <a:pt x="1611439" y="417142"/>
                </a:lnTo>
                <a:lnTo>
                  <a:pt x="1570140" y="539800"/>
                </a:lnTo>
                <a:lnTo>
                  <a:pt x="1592775" y="555678"/>
                </a:lnTo>
                <a:lnTo>
                  <a:pt x="1614615" y="572747"/>
                </a:lnTo>
                <a:lnTo>
                  <a:pt x="1636059" y="589815"/>
                </a:lnTo>
                <a:lnTo>
                  <a:pt x="1656708" y="608075"/>
                </a:lnTo>
                <a:lnTo>
                  <a:pt x="1676960" y="626732"/>
                </a:lnTo>
                <a:lnTo>
                  <a:pt x="1696815" y="645389"/>
                </a:lnTo>
                <a:lnTo>
                  <a:pt x="1715876" y="665236"/>
                </a:lnTo>
                <a:lnTo>
                  <a:pt x="1734540" y="685481"/>
                </a:lnTo>
                <a:lnTo>
                  <a:pt x="1752410" y="706519"/>
                </a:lnTo>
                <a:lnTo>
                  <a:pt x="1769882" y="728351"/>
                </a:lnTo>
                <a:lnTo>
                  <a:pt x="1786560" y="750184"/>
                </a:lnTo>
                <a:lnTo>
                  <a:pt x="1802841" y="772413"/>
                </a:lnTo>
                <a:lnTo>
                  <a:pt x="1818329" y="795436"/>
                </a:lnTo>
                <a:lnTo>
                  <a:pt x="1832624" y="818856"/>
                </a:lnTo>
                <a:lnTo>
                  <a:pt x="1846920" y="842673"/>
                </a:lnTo>
                <a:lnTo>
                  <a:pt x="1860024" y="866887"/>
                </a:lnTo>
                <a:lnTo>
                  <a:pt x="1994642" y="834337"/>
                </a:lnTo>
                <a:lnTo>
                  <a:pt x="2085975" y="1084019"/>
                </a:lnTo>
                <a:lnTo>
                  <a:pt x="1954931" y="1149516"/>
                </a:lnTo>
                <a:lnTo>
                  <a:pt x="1958108" y="1167776"/>
                </a:lnTo>
                <a:lnTo>
                  <a:pt x="1960491" y="1185638"/>
                </a:lnTo>
                <a:lnTo>
                  <a:pt x="1962476" y="1204295"/>
                </a:lnTo>
                <a:lnTo>
                  <a:pt x="1964462" y="1222952"/>
                </a:lnTo>
                <a:lnTo>
                  <a:pt x="1965653" y="1241212"/>
                </a:lnTo>
                <a:lnTo>
                  <a:pt x="1966447" y="1259868"/>
                </a:lnTo>
                <a:lnTo>
                  <a:pt x="1967242" y="1278922"/>
                </a:lnTo>
                <a:lnTo>
                  <a:pt x="1967242" y="1297975"/>
                </a:lnTo>
                <a:lnTo>
                  <a:pt x="1967242" y="1315441"/>
                </a:lnTo>
                <a:lnTo>
                  <a:pt x="1966845" y="1332907"/>
                </a:lnTo>
                <a:lnTo>
                  <a:pt x="1966050" y="1349976"/>
                </a:lnTo>
                <a:lnTo>
                  <a:pt x="1964859" y="1367839"/>
                </a:lnTo>
                <a:lnTo>
                  <a:pt x="1962873" y="1385305"/>
                </a:lnTo>
                <a:lnTo>
                  <a:pt x="1961285" y="1401977"/>
                </a:lnTo>
                <a:lnTo>
                  <a:pt x="1959300" y="1419442"/>
                </a:lnTo>
                <a:lnTo>
                  <a:pt x="1957314" y="1436114"/>
                </a:lnTo>
                <a:lnTo>
                  <a:pt x="1954137" y="1453183"/>
                </a:lnTo>
                <a:lnTo>
                  <a:pt x="1951357" y="1469855"/>
                </a:lnTo>
                <a:lnTo>
                  <a:pt x="1947784" y="1486527"/>
                </a:lnTo>
                <a:lnTo>
                  <a:pt x="1944210" y="1503199"/>
                </a:lnTo>
                <a:lnTo>
                  <a:pt x="1940239" y="1519871"/>
                </a:lnTo>
                <a:lnTo>
                  <a:pt x="1935871" y="1535749"/>
                </a:lnTo>
                <a:lnTo>
                  <a:pt x="1931899" y="1552024"/>
                </a:lnTo>
                <a:lnTo>
                  <a:pt x="1926737" y="1568299"/>
                </a:lnTo>
                <a:lnTo>
                  <a:pt x="2061355" y="1650468"/>
                </a:lnTo>
                <a:lnTo>
                  <a:pt x="1949372" y="1891020"/>
                </a:lnTo>
                <a:lnTo>
                  <a:pt x="1791723" y="1838623"/>
                </a:lnTo>
                <a:lnTo>
                  <a:pt x="1776633" y="1859264"/>
                </a:lnTo>
                <a:lnTo>
                  <a:pt x="1761146" y="1879112"/>
                </a:lnTo>
                <a:lnTo>
                  <a:pt x="1744468" y="1898165"/>
                </a:lnTo>
                <a:lnTo>
                  <a:pt x="1728186" y="1917219"/>
                </a:lnTo>
                <a:lnTo>
                  <a:pt x="1710714" y="1935876"/>
                </a:lnTo>
                <a:lnTo>
                  <a:pt x="1693241" y="1954135"/>
                </a:lnTo>
                <a:lnTo>
                  <a:pt x="1674975" y="1971204"/>
                </a:lnTo>
                <a:lnTo>
                  <a:pt x="1655914" y="1988670"/>
                </a:lnTo>
                <a:lnTo>
                  <a:pt x="1636853" y="2004945"/>
                </a:lnTo>
                <a:lnTo>
                  <a:pt x="1616998" y="2021220"/>
                </a:lnTo>
                <a:lnTo>
                  <a:pt x="1597143" y="2036701"/>
                </a:lnTo>
                <a:lnTo>
                  <a:pt x="1576494" y="2051388"/>
                </a:lnTo>
                <a:lnTo>
                  <a:pt x="1555844" y="2066075"/>
                </a:lnTo>
                <a:lnTo>
                  <a:pt x="1534401" y="2079572"/>
                </a:lnTo>
                <a:lnTo>
                  <a:pt x="1512957" y="2093068"/>
                </a:lnTo>
                <a:lnTo>
                  <a:pt x="1491117" y="2105770"/>
                </a:lnTo>
                <a:lnTo>
                  <a:pt x="1531621" y="2274474"/>
                </a:lnTo>
                <a:lnTo>
                  <a:pt x="1281844" y="2365376"/>
                </a:lnTo>
                <a:lnTo>
                  <a:pt x="1202821" y="2207787"/>
                </a:lnTo>
                <a:lnTo>
                  <a:pt x="1183363" y="2210962"/>
                </a:lnTo>
                <a:lnTo>
                  <a:pt x="1163508" y="2213741"/>
                </a:lnTo>
                <a:lnTo>
                  <a:pt x="1144050" y="2216123"/>
                </a:lnTo>
                <a:lnTo>
                  <a:pt x="1124195" y="2218504"/>
                </a:lnTo>
                <a:lnTo>
                  <a:pt x="1103943" y="2219695"/>
                </a:lnTo>
                <a:lnTo>
                  <a:pt x="1083690" y="2220886"/>
                </a:lnTo>
                <a:lnTo>
                  <a:pt x="1063438" y="2221680"/>
                </a:lnTo>
                <a:lnTo>
                  <a:pt x="1043186" y="2221680"/>
                </a:lnTo>
                <a:lnTo>
                  <a:pt x="1013007" y="2221283"/>
                </a:lnTo>
                <a:lnTo>
                  <a:pt x="983224" y="2220092"/>
                </a:lnTo>
                <a:lnTo>
                  <a:pt x="954235" y="2217711"/>
                </a:lnTo>
                <a:lnTo>
                  <a:pt x="924850" y="2214535"/>
                </a:lnTo>
                <a:lnTo>
                  <a:pt x="895862" y="2210565"/>
                </a:lnTo>
                <a:lnTo>
                  <a:pt x="867270" y="2205405"/>
                </a:lnTo>
                <a:lnTo>
                  <a:pt x="839076" y="2199451"/>
                </a:lnTo>
                <a:lnTo>
                  <a:pt x="810882" y="2192703"/>
                </a:lnTo>
                <a:lnTo>
                  <a:pt x="715180" y="2341162"/>
                </a:lnTo>
                <a:lnTo>
                  <a:pt x="474536" y="2229222"/>
                </a:lnTo>
                <a:lnTo>
                  <a:pt x="524968" y="2062900"/>
                </a:lnTo>
                <a:lnTo>
                  <a:pt x="504716" y="2049006"/>
                </a:lnTo>
                <a:lnTo>
                  <a:pt x="484464" y="2033525"/>
                </a:lnTo>
                <a:lnTo>
                  <a:pt x="465006" y="2018441"/>
                </a:lnTo>
                <a:lnTo>
                  <a:pt x="445945" y="2002960"/>
                </a:lnTo>
                <a:lnTo>
                  <a:pt x="427281" y="1986288"/>
                </a:lnTo>
                <a:lnTo>
                  <a:pt x="408617" y="1969616"/>
                </a:lnTo>
                <a:lnTo>
                  <a:pt x="390748" y="1952151"/>
                </a:lnTo>
                <a:lnTo>
                  <a:pt x="373672" y="1934685"/>
                </a:lnTo>
                <a:lnTo>
                  <a:pt x="356597" y="1916028"/>
                </a:lnTo>
                <a:lnTo>
                  <a:pt x="340316" y="1897371"/>
                </a:lnTo>
                <a:lnTo>
                  <a:pt x="324432" y="1878715"/>
                </a:lnTo>
                <a:lnTo>
                  <a:pt x="308548" y="1858867"/>
                </a:lnTo>
                <a:lnTo>
                  <a:pt x="293855" y="1839020"/>
                </a:lnTo>
                <a:lnTo>
                  <a:pt x="279559" y="1818775"/>
                </a:lnTo>
                <a:lnTo>
                  <a:pt x="265661" y="1797737"/>
                </a:lnTo>
                <a:lnTo>
                  <a:pt x="252556" y="1776301"/>
                </a:lnTo>
                <a:lnTo>
                  <a:pt x="91333" y="1811630"/>
                </a:lnTo>
                <a:lnTo>
                  <a:pt x="0" y="1562345"/>
                </a:lnTo>
                <a:lnTo>
                  <a:pt x="138191" y="1488512"/>
                </a:lnTo>
                <a:lnTo>
                  <a:pt x="133426" y="1465092"/>
                </a:lnTo>
                <a:lnTo>
                  <a:pt x="129852" y="1441672"/>
                </a:lnTo>
                <a:lnTo>
                  <a:pt x="126278" y="1418251"/>
                </a:lnTo>
                <a:lnTo>
                  <a:pt x="123498" y="1394434"/>
                </a:lnTo>
                <a:lnTo>
                  <a:pt x="121513" y="1370220"/>
                </a:lnTo>
                <a:lnTo>
                  <a:pt x="119527" y="1346403"/>
                </a:lnTo>
                <a:lnTo>
                  <a:pt x="118733" y="1322189"/>
                </a:lnTo>
                <a:lnTo>
                  <a:pt x="118336" y="1297975"/>
                </a:lnTo>
                <a:lnTo>
                  <a:pt x="118733" y="1269395"/>
                </a:lnTo>
                <a:lnTo>
                  <a:pt x="119924" y="1240418"/>
                </a:lnTo>
                <a:lnTo>
                  <a:pt x="122704" y="1211837"/>
                </a:lnTo>
                <a:lnTo>
                  <a:pt x="125484" y="1184051"/>
                </a:lnTo>
                <a:lnTo>
                  <a:pt x="129455" y="1155867"/>
                </a:lnTo>
                <a:lnTo>
                  <a:pt x="134220" y="1128478"/>
                </a:lnTo>
                <a:lnTo>
                  <a:pt x="139780" y="1101088"/>
                </a:lnTo>
                <a:lnTo>
                  <a:pt x="146133" y="1074095"/>
                </a:lnTo>
                <a:lnTo>
                  <a:pt x="24223" y="995896"/>
                </a:lnTo>
                <a:lnTo>
                  <a:pt x="136603" y="755344"/>
                </a:lnTo>
                <a:lnTo>
                  <a:pt x="268043" y="794642"/>
                </a:lnTo>
                <a:lnTo>
                  <a:pt x="283530" y="772016"/>
                </a:lnTo>
                <a:lnTo>
                  <a:pt x="299017" y="750184"/>
                </a:lnTo>
                <a:lnTo>
                  <a:pt x="315696" y="728351"/>
                </a:lnTo>
                <a:lnTo>
                  <a:pt x="332771" y="707313"/>
                </a:lnTo>
                <a:lnTo>
                  <a:pt x="350243" y="686274"/>
                </a:lnTo>
                <a:lnTo>
                  <a:pt x="368907" y="666824"/>
                </a:lnTo>
                <a:lnTo>
                  <a:pt x="387571" y="646976"/>
                </a:lnTo>
                <a:lnTo>
                  <a:pt x="407426" y="627923"/>
                </a:lnTo>
                <a:lnTo>
                  <a:pt x="427281" y="609266"/>
                </a:lnTo>
                <a:lnTo>
                  <a:pt x="447930" y="591403"/>
                </a:lnTo>
                <a:lnTo>
                  <a:pt x="468977" y="574334"/>
                </a:lnTo>
                <a:lnTo>
                  <a:pt x="490420" y="557662"/>
                </a:lnTo>
                <a:lnTo>
                  <a:pt x="512261" y="541784"/>
                </a:lnTo>
                <a:lnTo>
                  <a:pt x="535293" y="526303"/>
                </a:lnTo>
                <a:lnTo>
                  <a:pt x="557928" y="511616"/>
                </a:lnTo>
                <a:lnTo>
                  <a:pt x="581754" y="497723"/>
                </a:lnTo>
                <a:lnTo>
                  <a:pt x="554354" y="371890"/>
                </a:lnTo>
                <a:lnTo>
                  <a:pt x="803734" y="280988"/>
                </a:lnTo>
                <a:close/>
                <a:moveTo>
                  <a:pt x="2013752" y="186531"/>
                </a:moveTo>
                <a:lnTo>
                  <a:pt x="2001871" y="186928"/>
                </a:lnTo>
                <a:lnTo>
                  <a:pt x="1989594" y="188119"/>
                </a:lnTo>
                <a:lnTo>
                  <a:pt x="1978109" y="190103"/>
                </a:lnTo>
                <a:lnTo>
                  <a:pt x="1966624" y="192881"/>
                </a:lnTo>
                <a:lnTo>
                  <a:pt x="1955139" y="196453"/>
                </a:lnTo>
                <a:lnTo>
                  <a:pt x="1944050" y="200819"/>
                </a:lnTo>
                <a:lnTo>
                  <a:pt x="1932962" y="205978"/>
                </a:lnTo>
                <a:lnTo>
                  <a:pt x="1922269" y="211534"/>
                </a:lnTo>
                <a:lnTo>
                  <a:pt x="1914348" y="216297"/>
                </a:lnTo>
                <a:lnTo>
                  <a:pt x="1906823" y="221853"/>
                </a:lnTo>
                <a:lnTo>
                  <a:pt x="1899695" y="227409"/>
                </a:lnTo>
                <a:lnTo>
                  <a:pt x="1892962" y="233363"/>
                </a:lnTo>
                <a:lnTo>
                  <a:pt x="1886230" y="239713"/>
                </a:lnTo>
                <a:lnTo>
                  <a:pt x="1880289" y="246063"/>
                </a:lnTo>
                <a:lnTo>
                  <a:pt x="1874349" y="252809"/>
                </a:lnTo>
                <a:lnTo>
                  <a:pt x="1869200" y="259953"/>
                </a:lnTo>
                <a:lnTo>
                  <a:pt x="1864052" y="267097"/>
                </a:lnTo>
                <a:lnTo>
                  <a:pt x="1859300" y="274241"/>
                </a:lnTo>
                <a:lnTo>
                  <a:pt x="1855339" y="281781"/>
                </a:lnTo>
                <a:lnTo>
                  <a:pt x="1850983" y="289719"/>
                </a:lnTo>
                <a:lnTo>
                  <a:pt x="1847419" y="297656"/>
                </a:lnTo>
                <a:lnTo>
                  <a:pt x="1844646" y="305594"/>
                </a:lnTo>
                <a:lnTo>
                  <a:pt x="1841874" y="313928"/>
                </a:lnTo>
                <a:lnTo>
                  <a:pt x="1839102" y="322263"/>
                </a:lnTo>
                <a:lnTo>
                  <a:pt x="1837518" y="330597"/>
                </a:lnTo>
                <a:lnTo>
                  <a:pt x="1835934" y="339328"/>
                </a:lnTo>
                <a:lnTo>
                  <a:pt x="1834350" y="348059"/>
                </a:lnTo>
                <a:lnTo>
                  <a:pt x="1833557" y="356791"/>
                </a:lnTo>
                <a:lnTo>
                  <a:pt x="1833557" y="365125"/>
                </a:lnTo>
                <a:lnTo>
                  <a:pt x="1833557" y="373856"/>
                </a:lnTo>
                <a:lnTo>
                  <a:pt x="1833953" y="382984"/>
                </a:lnTo>
                <a:lnTo>
                  <a:pt x="1835142" y="391716"/>
                </a:lnTo>
                <a:lnTo>
                  <a:pt x="1836726" y="400050"/>
                </a:lnTo>
                <a:lnTo>
                  <a:pt x="1838310" y="409178"/>
                </a:lnTo>
                <a:lnTo>
                  <a:pt x="1840290" y="417513"/>
                </a:lnTo>
                <a:lnTo>
                  <a:pt x="1843458" y="426244"/>
                </a:lnTo>
                <a:lnTo>
                  <a:pt x="1846230" y="434578"/>
                </a:lnTo>
                <a:lnTo>
                  <a:pt x="1850191" y="443310"/>
                </a:lnTo>
                <a:lnTo>
                  <a:pt x="1853755" y="451247"/>
                </a:lnTo>
                <a:lnTo>
                  <a:pt x="1858507" y="459581"/>
                </a:lnTo>
                <a:lnTo>
                  <a:pt x="1864844" y="469503"/>
                </a:lnTo>
                <a:lnTo>
                  <a:pt x="1871973" y="479028"/>
                </a:lnTo>
                <a:lnTo>
                  <a:pt x="1879497" y="488156"/>
                </a:lnTo>
                <a:lnTo>
                  <a:pt x="1887418" y="496888"/>
                </a:lnTo>
                <a:lnTo>
                  <a:pt x="1896527" y="504428"/>
                </a:lnTo>
                <a:lnTo>
                  <a:pt x="1905239" y="511969"/>
                </a:lnTo>
                <a:lnTo>
                  <a:pt x="1914744" y="518716"/>
                </a:lnTo>
                <a:lnTo>
                  <a:pt x="1924645" y="524669"/>
                </a:lnTo>
                <a:lnTo>
                  <a:pt x="1934942" y="529828"/>
                </a:lnTo>
                <a:lnTo>
                  <a:pt x="1945635" y="534988"/>
                </a:lnTo>
                <a:lnTo>
                  <a:pt x="1956723" y="538956"/>
                </a:lnTo>
                <a:lnTo>
                  <a:pt x="1967812" y="542131"/>
                </a:lnTo>
                <a:lnTo>
                  <a:pt x="1979297" y="545306"/>
                </a:lnTo>
                <a:lnTo>
                  <a:pt x="1990782" y="546894"/>
                </a:lnTo>
                <a:lnTo>
                  <a:pt x="2002267" y="548085"/>
                </a:lnTo>
                <a:lnTo>
                  <a:pt x="2014544" y="548481"/>
                </a:lnTo>
                <a:lnTo>
                  <a:pt x="2026425" y="548085"/>
                </a:lnTo>
                <a:lnTo>
                  <a:pt x="2038306" y="546894"/>
                </a:lnTo>
                <a:lnTo>
                  <a:pt x="2049791" y="544910"/>
                </a:lnTo>
                <a:lnTo>
                  <a:pt x="2061672" y="542131"/>
                </a:lnTo>
                <a:lnTo>
                  <a:pt x="2073157" y="538560"/>
                </a:lnTo>
                <a:lnTo>
                  <a:pt x="2084246" y="534194"/>
                </a:lnTo>
                <a:lnTo>
                  <a:pt x="2095335" y="529035"/>
                </a:lnTo>
                <a:lnTo>
                  <a:pt x="2106028" y="523081"/>
                </a:lnTo>
                <a:lnTo>
                  <a:pt x="2113552" y="518716"/>
                </a:lnTo>
                <a:lnTo>
                  <a:pt x="2121077" y="513556"/>
                </a:lnTo>
                <a:lnTo>
                  <a:pt x="2128206" y="508000"/>
                </a:lnTo>
                <a:lnTo>
                  <a:pt x="2134938" y="502047"/>
                </a:lnTo>
                <a:lnTo>
                  <a:pt x="2141275" y="496491"/>
                </a:lnTo>
                <a:lnTo>
                  <a:pt x="2147215" y="490141"/>
                </a:lnTo>
                <a:lnTo>
                  <a:pt x="2153156" y="483394"/>
                </a:lnTo>
                <a:lnTo>
                  <a:pt x="2158304" y="476647"/>
                </a:lnTo>
                <a:lnTo>
                  <a:pt x="2163452" y="469503"/>
                </a:lnTo>
                <a:lnTo>
                  <a:pt x="2168601" y="461566"/>
                </a:lnTo>
                <a:lnTo>
                  <a:pt x="2172957" y="454025"/>
                </a:lnTo>
                <a:lnTo>
                  <a:pt x="2176917" y="446485"/>
                </a:lnTo>
                <a:lnTo>
                  <a:pt x="2180482" y="438150"/>
                </a:lnTo>
                <a:lnTo>
                  <a:pt x="2183650" y="430213"/>
                </a:lnTo>
                <a:lnTo>
                  <a:pt x="2186818" y="421481"/>
                </a:lnTo>
                <a:lnTo>
                  <a:pt x="2189195" y="412750"/>
                </a:lnTo>
                <a:lnTo>
                  <a:pt x="2191175" y="404019"/>
                </a:lnTo>
                <a:lnTo>
                  <a:pt x="2192363" y="395288"/>
                </a:lnTo>
                <a:lnTo>
                  <a:pt x="2193947" y="386159"/>
                </a:lnTo>
                <a:lnTo>
                  <a:pt x="2194739" y="377428"/>
                </a:lnTo>
                <a:lnTo>
                  <a:pt x="2194739" y="368697"/>
                </a:lnTo>
                <a:lnTo>
                  <a:pt x="2194739" y="359569"/>
                </a:lnTo>
                <a:lnTo>
                  <a:pt x="2194343" y="351234"/>
                </a:lnTo>
                <a:lnTo>
                  <a:pt x="2192759" y="342503"/>
                </a:lnTo>
                <a:lnTo>
                  <a:pt x="2191571" y="333375"/>
                </a:lnTo>
                <a:lnTo>
                  <a:pt x="2189591" y="325041"/>
                </a:lnTo>
                <a:lnTo>
                  <a:pt x="2187610" y="316706"/>
                </a:lnTo>
                <a:lnTo>
                  <a:pt x="2184838" y="308372"/>
                </a:lnTo>
                <a:lnTo>
                  <a:pt x="2181670" y="299641"/>
                </a:lnTo>
                <a:lnTo>
                  <a:pt x="2178106" y="291703"/>
                </a:lnTo>
                <a:lnTo>
                  <a:pt x="2174145" y="283766"/>
                </a:lnTo>
                <a:lnTo>
                  <a:pt x="2169789" y="275828"/>
                </a:lnTo>
                <a:lnTo>
                  <a:pt x="2163452" y="265509"/>
                </a:lnTo>
                <a:lnTo>
                  <a:pt x="2156324" y="255984"/>
                </a:lnTo>
                <a:lnTo>
                  <a:pt x="2148799" y="247253"/>
                </a:lnTo>
                <a:lnTo>
                  <a:pt x="2140879" y="238522"/>
                </a:lnTo>
                <a:lnTo>
                  <a:pt x="2131770" y="230584"/>
                </a:lnTo>
                <a:lnTo>
                  <a:pt x="2123057" y="223441"/>
                </a:lnTo>
                <a:lnTo>
                  <a:pt x="2113552" y="216694"/>
                </a:lnTo>
                <a:lnTo>
                  <a:pt x="2103255" y="210344"/>
                </a:lnTo>
                <a:lnTo>
                  <a:pt x="2093355" y="204788"/>
                </a:lnTo>
                <a:lnTo>
                  <a:pt x="2082662" y="200422"/>
                </a:lnTo>
                <a:lnTo>
                  <a:pt x="2071969" y="196056"/>
                </a:lnTo>
                <a:lnTo>
                  <a:pt x="2060484" y="192881"/>
                </a:lnTo>
                <a:lnTo>
                  <a:pt x="2048999" y="190103"/>
                </a:lnTo>
                <a:lnTo>
                  <a:pt x="2037118" y="188119"/>
                </a:lnTo>
                <a:lnTo>
                  <a:pt x="2025633" y="186928"/>
                </a:lnTo>
                <a:lnTo>
                  <a:pt x="2013752" y="186531"/>
                </a:lnTo>
                <a:close/>
                <a:moveTo>
                  <a:pt x="2066028" y="0"/>
                </a:moveTo>
                <a:lnTo>
                  <a:pt x="2156324" y="23812"/>
                </a:lnTo>
                <a:lnTo>
                  <a:pt x="2146027" y="100013"/>
                </a:lnTo>
                <a:lnTo>
                  <a:pt x="2140916" y="118533"/>
                </a:lnTo>
                <a:lnTo>
                  <a:pt x="2134542" y="115094"/>
                </a:lnTo>
                <a:lnTo>
                  <a:pt x="2132671" y="114357"/>
                </a:lnTo>
                <a:lnTo>
                  <a:pt x="2132562" y="114300"/>
                </a:lnTo>
                <a:lnTo>
                  <a:pt x="2123453" y="110728"/>
                </a:lnTo>
                <a:lnTo>
                  <a:pt x="2132671" y="114357"/>
                </a:lnTo>
                <a:lnTo>
                  <a:pt x="2140879" y="118666"/>
                </a:lnTo>
                <a:lnTo>
                  <a:pt x="2140916" y="118533"/>
                </a:lnTo>
                <a:lnTo>
                  <a:pt x="2144839" y="120650"/>
                </a:lnTo>
                <a:lnTo>
                  <a:pt x="2153552" y="125413"/>
                </a:lnTo>
                <a:lnTo>
                  <a:pt x="2167413" y="133747"/>
                </a:lnTo>
                <a:lnTo>
                  <a:pt x="2174145" y="138113"/>
                </a:lnTo>
                <a:lnTo>
                  <a:pt x="2180878" y="142875"/>
                </a:lnTo>
                <a:lnTo>
                  <a:pt x="2181274" y="143272"/>
                </a:lnTo>
                <a:lnTo>
                  <a:pt x="2187610" y="148034"/>
                </a:lnTo>
                <a:lnTo>
                  <a:pt x="2193947" y="153194"/>
                </a:lnTo>
                <a:lnTo>
                  <a:pt x="2205432" y="163909"/>
                </a:lnTo>
                <a:lnTo>
                  <a:pt x="2212560" y="170656"/>
                </a:lnTo>
                <a:lnTo>
                  <a:pt x="2221273" y="180181"/>
                </a:lnTo>
                <a:lnTo>
                  <a:pt x="2226433" y="186128"/>
                </a:lnTo>
                <a:lnTo>
                  <a:pt x="2226422" y="186134"/>
                </a:lnTo>
                <a:lnTo>
                  <a:pt x="2229194" y="189309"/>
                </a:lnTo>
                <a:lnTo>
                  <a:pt x="2226433" y="186128"/>
                </a:lnTo>
                <a:lnTo>
                  <a:pt x="2244639" y="175419"/>
                </a:lnTo>
                <a:lnTo>
                  <a:pt x="2315925" y="143669"/>
                </a:lnTo>
                <a:lnTo>
                  <a:pt x="2363053" y="224234"/>
                </a:lnTo>
                <a:lnTo>
                  <a:pt x="2302064" y="270669"/>
                </a:lnTo>
                <a:lnTo>
                  <a:pt x="2280282" y="283369"/>
                </a:lnTo>
                <a:lnTo>
                  <a:pt x="2284242" y="296466"/>
                </a:lnTo>
                <a:lnTo>
                  <a:pt x="2287015" y="309166"/>
                </a:lnTo>
                <a:lnTo>
                  <a:pt x="2289787" y="322263"/>
                </a:lnTo>
                <a:lnTo>
                  <a:pt x="2291371" y="335359"/>
                </a:lnTo>
                <a:lnTo>
                  <a:pt x="2292559" y="348456"/>
                </a:lnTo>
                <a:lnTo>
                  <a:pt x="2293351" y="361553"/>
                </a:lnTo>
                <a:lnTo>
                  <a:pt x="2293351" y="374650"/>
                </a:lnTo>
                <a:lnTo>
                  <a:pt x="2292559" y="387350"/>
                </a:lnTo>
                <a:lnTo>
                  <a:pt x="2318301" y="394097"/>
                </a:lnTo>
                <a:lnTo>
                  <a:pt x="2390775" y="422275"/>
                </a:lnTo>
                <a:lnTo>
                  <a:pt x="2367409" y="512763"/>
                </a:lnTo>
                <a:lnTo>
                  <a:pt x="2291371" y="502047"/>
                </a:lnTo>
                <a:lnTo>
                  <a:pt x="2262857" y="494506"/>
                </a:lnTo>
                <a:lnTo>
                  <a:pt x="2256916" y="506016"/>
                </a:lnTo>
                <a:lnTo>
                  <a:pt x="2250183" y="517128"/>
                </a:lnTo>
                <a:lnTo>
                  <a:pt x="2243451" y="527447"/>
                </a:lnTo>
                <a:lnTo>
                  <a:pt x="2235926" y="537766"/>
                </a:lnTo>
                <a:lnTo>
                  <a:pt x="2228006" y="547688"/>
                </a:lnTo>
                <a:lnTo>
                  <a:pt x="2219293" y="557610"/>
                </a:lnTo>
                <a:lnTo>
                  <a:pt x="2210580" y="566738"/>
                </a:lnTo>
                <a:lnTo>
                  <a:pt x="2201075" y="575469"/>
                </a:lnTo>
                <a:lnTo>
                  <a:pt x="2216125" y="601266"/>
                </a:lnTo>
                <a:lnTo>
                  <a:pt x="2247807" y="671910"/>
                </a:lnTo>
                <a:lnTo>
                  <a:pt x="2167413" y="719932"/>
                </a:lnTo>
                <a:lnTo>
                  <a:pt x="2121077" y="658416"/>
                </a:lnTo>
                <a:lnTo>
                  <a:pt x="2105632" y="632222"/>
                </a:lnTo>
                <a:lnTo>
                  <a:pt x="2110780" y="629841"/>
                </a:lnTo>
                <a:lnTo>
                  <a:pt x="2115929" y="627857"/>
                </a:lnTo>
                <a:lnTo>
                  <a:pt x="2104048" y="632222"/>
                </a:lnTo>
                <a:lnTo>
                  <a:pt x="2092563" y="635794"/>
                </a:lnTo>
                <a:lnTo>
                  <a:pt x="2083058" y="638969"/>
                </a:lnTo>
                <a:lnTo>
                  <a:pt x="2067217" y="642541"/>
                </a:lnTo>
                <a:lnTo>
                  <a:pt x="2059296" y="643732"/>
                </a:lnTo>
                <a:lnTo>
                  <a:pt x="2050583" y="644922"/>
                </a:lnTo>
                <a:lnTo>
                  <a:pt x="2048999" y="644922"/>
                </a:lnTo>
                <a:lnTo>
                  <a:pt x="2033554" y="646907"/>
                </a:lnTo>
                <a:lnTo>
                  <a:pt x="2018505" y="647303"/>
                </a:lnTo>
                <a:lnTo>
                  <a:pt x="2014544" y="647700"/>
                </a:lnTo>
                <a:lnTo>
                  <a:pt x="2008208" y="647303"/>
                </a:lnTo>
                <a:lnTo>
                  <a:pt x="2002617" y="647117"/>
                </a:lnTo>
                <a:lnTo>
                  <a:pt x="1994743" y="646510"/>
                </a:lnTo>
                <a:lnTo>
                  <a:pt x="1984842" y="645716"/>
                </a:lnTo>
                <a:lnTo>
                  <a:pt x="1996327" y="646907"/>
                </a:lnTo>
                <a:lnTo>
                  <a:pt x="2002617" y="647117"/>
                </a:lnTo>
                <a:lnTo>
                  <a:pt x="2005039" y="647303"/>
                </a:lnTo>
                <a:lnTo>
                  <a:pt x="1994347" y="687785"/>
                </a:lnTo>
                <a:lnTo>
                  <a:pt x="1970189" y="747713"/>
                </a:lnTo>
                <a:lnTo>
                  <a:pt x="1879497" y="724297"/>
                </a:lnTo>
                <a:lnTo>
                  <a:pt x="1886230" y="662385"/>
                </a:lnTo>
                <a:lnTo>
                  <a:pt x="1896923" y="621507"/>
                </a:lnTo>
                <a:lnTo>
                  <a:pt x="1904447" y="625078"/>
                </a:lnTo>
                <a:lnTo>
                  <a:pt x="1893754" y="619919"/>
                </a:lnTo>
                <a:lnTo>
                  <a:pt x="1883061" y="614363"/>
                </a:lnTo>
                <a:lnTo>
                  <a:pt x="1874745" y="609997"/>
                </a:lnTo>
                <a:lnTo>
                  <a:pt x="1860884" y="601663"/>
                </a:lnTo>
                <a:lnTo>
                  <a:pt x="1854151" y="596900"/>
                </a:lnTo>
                <a:lnTo>
                  <a:pt x="1847419" y="592535"/>
                </a:lnTo>
                <a:lnTo>
                  <a:pt x="1846627" y="592138"/>
                </a:lnTo>
                <a:lnTo>
                  <a:pt x="1840290" y="586978"/>
                </a:lnTo>
                <a:lnTo>
                  <a:pt x="1834350" y="581819"/>
                </a:lnTo>
                <a:lnTo>
                  <a:pt x="1822469" y="571103"/>
                </a:lnTo>
                <a:lnTo>
                  <a:pt x="1815736" y="564356"/>
                </a:lnTo>
                <a:lnTo>
                  <a:pt x="1809516" y="557841"/>
                </a:lnTo>
                <a:lnTo>
                  <a:pt x="1805439" y="553244"/>
                </a:lnTo>
                <a:lnTo>
                  <a:pt x="1799103" y="545703"/>
                </a:lnTo>
                <a:lnTo>
                  <a:pt x="1807023" y="555228"/>
                </a:lnTo>
                <a:lnTo>
                  <a:pt x="1809516" y="557841"/>
                </a:lnTo>
                <a:lnTo>
                  <a:pt x="1811776" y="560388"/>
                </a:lnTo>
                <a:lnTo>
                  <a:pt x="1779697" y="579438"/>
                </a:lnTo>
                <a:lnTo>
                  <a:pt x="1720292" y="604044"/>
                </a:lnTo>
                <a:lnTo>
                  <a:pt x="1673164" y="523875"/>
                </a:lnTo>
                <a:lnTo>
                  <a:pt x="1721480" y="484585"/>
                </a:lnTo>
                <a:lnTo>
                  <a:pt x="1752767" y="465931"/>
                </a:lnTo>
                <a:lnTo>
                  <a:pt x="1748410" y="452835"/>
                </a:lnTo>
                <a:lnTo>
                  <a:pt x="1744450" y="439341"/>
                </a:lnTo>
                <a:lnTo>
                  <a:pt x="1741282" y="425847"/>
                </a:lnTo>
                <a:lnTo>
                  <a:pt x="1738510" y="412353"/>
                </a:lnTo>
                <a:lnTo>
                  <a:pt x="1736530" y="398860"/>
                </a:lnTo>
                <a:lnTo>
                  <a:pt x="1735737" y="385366"/>
                </a:lnTo>
                <a:lnTo>
                  <a:pt x="1734945" y="371475"/>
                </a:lnTo>
                <a:lnTo>
                  <a:pt x="1735341" y="357981"/>
                </a:lnTo>
                <a:lnTo>
                  <a:pt x="1704451" y="350441"/>
                </a:lnTo>
                <a:lnTo>
                  <a:pt x="1644650" y="325438"/>
                </a:lnTo>
                <a:lnTo>
                  <a:pt x="1668412" y="235347"/>
                </a:lnTo>
                <a:lnTo>
                  <a:pt x="1730193" y="242094"/>
                </a:lnTo>
                <a:lnTo>
                  <a:pt x="1760687" y="250031"/>
                </a:lnTo>
                <a:lnTo>
                  <a:pt x="1766628" y="237331"/>
                </a:lnTo>
                <a:lnTo>
                  <a:pt x="1773361" y="225028"/>
                </a:lnTo>
                <a:lnTo>
                  <a:pt x="1781281" y="213519"/>
                </a:lnTo>
                <a:lnTo>
                  <a:pt x="1789202" y="201613"/>
                </a:lnTo>
                <a:lnTo>
                  <a:pt x="1797915" y="190500"/>
                </a:lnTo>
                <a:lnTo>
                  <a:pt x="1807023" y="179784"/>
                </a:lnTo>
                <a:lnTo>
                  <a:pt x="1816924" y="169069"/>
                </a:lnTo>
                <a:lnTo>
                  <a:pt x="1827221" y="159544"/>
                </a:lnTo>
                <a:lnTo>
                  <a:pt x="1812964" y="135334"/>
                </a:lnTo>
                <a:lnTo>
                  <a:pt x="1788410" y="75406"/>
                </a:lnTo>
                <a:lnTo>
                  <a:pt x="1868804" y="27781"/>
                </a:lnTo>
                <a:lnTo>
                  <a:pt x="1907219" y="76994"/>
                </a:lnTo>
                <a:lnTo>
                  <a:pt x="1923061" y="102791"/>
                </a:lnTo>
                <a:lnTo>
                  <a:pt x="1917516" y="105172"/>
                </a:lnTo>
                <a:lnTo>
                  <a:pt x="1912368" y="107156"/>
                </a:lnTo>
                <a:lnTo>
                  <a:pt x="1924249" y="102791"/>
                </a:lnTo>
                <a:lnTo>
                  <a:pt x="1935734" y="99219"/>
                </a:lnTo>
                <a:lnTo>
                  <a:pt x="1945239" y="96044"/>
                </a:lnTo>
                <a:lnTo>
                  <a:pt x="1961080" y="92869"/>
                </a:lnTo>
                <a:lnTo>
                  <a:pt x="1969001" y="91281"/>
                </a:lnTo>
                <a:lnTo>
                  <a:pt x="1977317" y="89694"/>
                </a:lnTo>
                <a:lnTo>
                  <a:pt x="1979297" y="89694"/>
                </a:lnTo>
                <a:lnTo>
                  <a:pt x="1994347" y="88106"/>
                </a:lnTo>
                <a:lnTo>
                  <a:pt x="2009792" y="87709"/>
                </a:lnTo>
                <a:lnTo>
                  <a:pt x="2013752" y="87709"/>
                </a:lnTo>
                <a:lnTo>
                  <a:pt x="2019693" y="87709"/>
                </a:lnTo>
                <a:lnTo>
                  <a:pt x="2031970" y="88503"/>
                </a:lnTo>
                <a:lnTo>
                  <a:pt x="2043455" y="89297"/>
                </a:lnTo>
                <a:lnTo>
                  <a:pt x="2034346" y="88503"/>
                </a:lnTo>
                <a:lnTo>
                  <a:pt x="2038306" y="72628"/>
                </a:lnTo>
                <a:lnTo>
                  <a:pt x="2066028" y="0"/>
                </a:lnTo>
                <a:close/>
              </a:path>
            </a:pathLst>
          </a:custGeom>
          <a:solidFill>
            <a:schemeClr val="bg1"/>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a typeface="宋体" panose="02010600030101010101" pitchFamily="2" charset="-122"/>
            </a:endParaRPr>
          </a:p>
        </p:txBody>
      </p:sp>
    </p:spTree>
    <p:extLst>
      <p:ext uri="{BB962C8B-B14F-4D97-AF65-F5344CB8AC3E}">
        <p14:creationId xmlns:p14="http://schemas.microsoft.com/office/powerpoint/2010/main" val="2160579628"/>
      </p:ext>
    </p:extLst>
  </p:cSld>
  <p:clrMapOvr>
    <a:masterClrMapping/>
  </p:clrMapOvr>
  <mc:AlternateContent xmlns:mc="http://schemas.openxmlformats.org/markup-compatibility/2006" xmlns:p14="http://schemas.microsoft.com/office/powerpoint/2010/main">
    <mc:Choice Requires="p14">
      <p:transition spd="slow" p14:dur="1600" advClick="0" advTm="0">
        <p14:prism dir="u" isInverted="1"/>
      </p:transition>
    </mc:Choice>
    <mc:Fallback xmlns="">
      <p:transition spd="slow" advClick="0" advTm="0">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600"/>
                                  </p:stCondLst>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fltVal val="0"/>
                                          </p:val>
                                        </p:tav>
                                        <p:tav tm="100000">
                                          <p:val>
                                            <p:strVal val="#ppt_w"/>
                                          </p:val>
                                        </p:tav>
                                      </p:tavLst>
                                    </p:anim>
                                    <p:anim calcmode="lin" valueType="num">
                                      <p:cBhvr>
                                        <p:cTn id="8" dur="500" fill="hold"/>
                                        <p:tgtEl>
                                          <p:spTgt spid="13"/>
                                        </p:tgtEl>
                                        <p:attrNameLst>
                                          <p:attrName>ppt_h</p:attrName>
                                        </p:attrNameLst>
                                      </p:cBhvr>
                                      <p:tavLst>
                                        <p:tav tm="0">
                                          <p:val>
                                            <p:fltVal val="0"/>
                                          </p:val>
                                        </p:tav>
                                        <p:tav tm="100000">
                                          <p:val>
                                            <p:strVal val="#ppt_h"/>
                                          </p:val>
                                        </p:tav>
                                      </p:tavLst>
                                    </p:anim>
                                    <p:animEffect transition="in" filter="fade">
                                      <p:cBhvr>
                                        <p:cTn id="9" dur="500"/>
                                        <p:tgtEl>
                                          <p:spTgt spid="13"/>
                                        </p:tgtEl>
                                      </p:cBhvr>
                                    </p:animEffect>
                                    <p:anim calcmode="lin" valueType="num">
                                      <p:cBhvr>
                                        <p:cTn id="10" dur="500" fill="hold"/>
                                        <p:tgtEl>
                                          <p:spTgt spid="13"/>
                                        </p:tgtEl>
                                        <p:attrNameLst>
                                          <p:attrName>ppt_x</p:attrName>
                                        </p:attrNameLst>
                                      </p:cBhvr>
                                      <p:tavLst>
                                        <p:tav tm="0">
                                          <p:val>
                                            <p:fltVal val="0.5"/>
                                          </p:val>
                                        </p:tav>
                                        <p:tav tm="100000">
                                          <p:val>
                                            <p:strVal val="#ppt_x"/>
                                          </p:val>
                                        </p:tav>
                                      </p:tavLst>
                                    </p:anim>
                                    <p:anim calcmode="lin" valueType="num">
                                      <p:cBhvr>
                                        <p:cTn id="11" dur="500" fill="hold"/>
                                        <p:tgtEl>
                                          <p:spTgt spid="13"/>
                                        </p:tgtEl>
                                        <p:attrNameLst>
                                          <p:attrName>ppt_y</p:attrName>
                                        </p:attrNameLst>
                                      </p:cBhvr>
                                      <p:tavLst>
                                        <p:tav tm="0">
                                          <p:val>
                                            <p:fltVal val="0.5"/>
                                          </p:val>
                                        </p:tav>
                                        <p:tav tm="100000">
                                          <p:val>
                                            <p:strVal val="#ppt_y"/>
                                          </p:val>
                                        </p:tav>
                                      </p:tavLst>
                                    </p:anim>
                                  </p:childTnLst>
                                </p:cTn>
                              </p:par>
                            </p:childTnLst>
                          </p:cTn>
                        </p:par>
                        <p:par>
                          <p:cTn id="12" fill="hold">
                            <p:stCondLst>
                              <p:cond delay="1100"/>
                            </p:stCondLst>
                            <p:childTnLst>
                              <p:par>
                                <p:cTn id="13" presetID="16" presetClass="entr" presetSubtype="21" fill="hold" grpId="0" nodeType="after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barn(inVertical)">
                                      <p:cBhvr>
                                        <p:cTn id="15" dur="500"/>
                                        <p:tgtEl>
                                          <p:spTgt spid="12"/>
                                        </p:tgtEl>
                                      </p:cBhvr>
                                    </p:animEffect>
                                  </p:childTnLst>
                                </p:cTn>
                              </p:par>
                            </p:childTnLst>
                          </p:cTn>
                        </p:par>
                        <p:par>
                          <p:cTn id="16" fill="hold">
                            <p:stCondLst>
                              <p:cond delay="1600"/>
                            </p:stCondLst>
                            <p:childTnLst>
                              <p:par>
                                <p:cTn id="17" presetID="2" presetClass="entr" presetSubtype="4" fill="hold" grpId="0" nodeType="afterEffect">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500" fill="hold"/>
                                        <p:tgtEl>
                                          <p:spTgt spid="15"/>
                                        </p:tgtEl>
                                        <p:attrNameLst>
                                          <p:attrName>ppt_x</p:attrName>
                                        </p:attrNameLst>
                                      </p:cBhvr>
                                      <p:tavLst>
                                        <p:tav tm="0">
                                          <p:val>
                                            <p:strVal val="#ppt_x"/>
                                          </p:val>
                                        </p:tav>
                                        <p:tav tm="100000">
                                          <p:val>
                                            <p:strVal val="#ppt_x"/>
                                          </p:val>
                                        </p:tav>
                                      </p:tavLst>
                                    </p:anim>
                                    <p:anim calcmode="lin" valueType="num">
                                      <p:cBhvr additive="base">
                                        <p:cTn id="20" dur="500" fill="hold"/>
                                        <p:tgtEl>
                                          <p:spTgt spid="15"/>
                                        </p:tgtEl>
                                        <p:attrNameLst>
                                          <p:attrName>ppt_y</p:attrName>
                                        </p:attrNameLst>
                                      </p:cBhvr>
                                      <p:tavLst>
                                        <p:tav tm="0">
                                          <p:val>
                                            <p:strVal val="1+#ppt_h/2"/>
                                          </p:val>
                                        </p:tav>
                                        <p:tav tm="100000">
                                          <p:val>
                                            <p:strVal val="#ppt_y"/>
                                          </p:val>
                                        </p:tav>
                                      </p:tavLst>
                                    </p:anim>
                                  </p:childTnLst>
                                </p:cTn>
                              </p:par>
                              <p:par>
                                <p:cTn id="21" presetID="53" presetClass="entr" presetSubtype="528"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p:cTn id="23" dur="500" fill="hold"/>
                                        <p:tgtEl>
                                          <p:spTgt spid="9"/>
                                        </p:tgtEl>
                                        <p:attrNameLst>
                                          <p:attrName>ppt_w</p:attrName>
                                        </p:attrNameLst>
                                      </p:cBhvr>
                                      <p:tavLst>
                                        <p:tav tm="0">
                                          <p:val>
                                            <p:fltVal val="0"/>
                                          </p:val>
                                        </p:tav>
                                        <p:tav tm="100000">
                                          <p:val>
                                            <p:strVal val="#ppt_w"/>
                                          </p:val>
                                        </p:tav>
                                      </p:tavLst>
                                    </p:anim>
                                    <p:anim calcmode="lin" valueType="num">
                                      <p:cBhvr>
                                        <p:cTn id="24" dur="500" fill="hold"/>
                                        <p:tgtEl>
                                          <p:spTgt spid="9"/>
                                        </p:tgtEl>
                                        <p:attrNameLst>
                                          <p:attrName>ppt_h</p:attrName>
                                        </p:attrNameLst>
                                      </p:cBhvr>
                                      <p:tavLst>
                                        <p:tav tm="0">
                                          <p:val>
                                            <p:fltVal val="0"/>
                                          </p:val>
                                        </p:tav>
                                        <p:tav tm="100000">
                                          <p:val>
                                            <p:strVal val="#ppt_h"/>
                                          </p:val>
                                        </p:tav>
                                      </p:tavLst>
                                    </p:anim>
                                    <p:animEffect transition="in" filter="fade">
                                      <p:cBhvr>
                                        <p:cTn id="25" dur="500"/>
                                        <p:tgtEl>
                                          <p:spTgt spid="9"/>
                                        </p:tgtEl>
                                      </p:cBhvr>
                                    </p:animEffect>
                                    <p:anim calcmode="lin" valueType="num">
                                      <p:cBhvr>
                                        <p:cTn id="26" dur="500" fill="hold"/>
                                        <p:tgtEl>
                                          <p:spTgt spid="9"/>
                                        </p:tgtEl>
                                        <p:attrNameLst>
                                          <p:attrName>ppt_x</p:attrName>
                                        </p:attrNameLst>
                                      </p:cBhvr>
                                      <p:tavLst>
                                        <p:tav tm="0">
                                          <p:val>
                                            <p:fltVal val="0.5"/>
                                          </p:val>
                                        </p:tav>
                                        <p:tav tm="100000">
                                          <p:val>
                                            <p:strVal val="#ppt_x"/>
                                          </p:val>
                                        </p:tav>
                                      </p:tavLst>
                                    </p:anim>
                                    <p:anim calcmode="lin" valueType="num">
                                      <p:cBhvr>
                                        <p:cTn id="27" dur="500" fill="hold"/>
                                        <p:tgtEl>
                                          <p:spTgt spid="9"/>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animBg="1"/>
      <p:bldP spid="15" grpId="0"/>
      <p:bldP spid="9"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11"/>
          <p:cNvGrpSpPr>
            <a:grpSpLocks/>
          </p:cNvGrpSpPr>
          <p:nvPr/>
        </p:nvGrpSpPr>
        <p:grpSpPr bwMode="auto">
          <a:xfrm>
            <a:off x="611560" y="681540"/>
            <a:ext cx="3960440" cy="3888432"/>
            <a:chOff x="3479" y="1942"/>
            <a:chExt cx="5322" cy="4924"/>
          </a:xfrm>
        </p:grpSpPr>
        <p:sp>
          <p:nvSpPr>
            <p:cNvPr id="28" name="AutoShape 112"/>
            <p:cNvSpPr>
              <a:spLocks noChangeArrowheads="1"/>
            </p:cNvSpPr>
            <p:nvPr/>
          </p:nvSpPr>
          <p:spPr bwMode="auto">
            <a:xfrm>
              <a:off x="3481" y="6256"/>
              <a:ext cx="3363" cy="610"/>
            </a:xfrm>
            <a:prstGeom prst="roundRect">
              <a:avLst>
                <a:gd name="adj" fmla="val 16667"/>
              </a:avLst>
            </a:prstGeom>
            <a:gradFill rotWithShape="0">
              <a:gsLst>
                <a:gs pos="0">
                  <a:srgbClr val="666666"/>
                </a:gs>
                <a:gs pos="50000">
                  <a:srgbClr val="CCCCCC"/>
                </a:gs>
                <a:gs pos="100000">
                  <a:srgbClr val="666666"/>
                </a:gs>
              </a:gsLst>
              <a:lin ang="18900000" scaled="1"/>
            </a:gradFill>
            <a:ln w="12700">
              <a:solidFill>
                <a:srgbClr val="666666"/>
              </a:solidFill>
              <a:round/>
              <a:headEnd/>
              <a:tailEnd/>
            </a:ln>
            <a:effectLst>
              <a:outerShdw dist="28398" dir="3806097" algn="ctr" rotWithShape="0">
                <a:srgbClr val="7F7F7F">
                  <a:alpha val="50000"/>
                </a:srgbClr>
              </a:outerShdw>
            </a:effectLst>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600" b="1" i="0" u="none" strike="noStrike" cap="none" normalizeH="0" baseline="0">
                  <a:ln>
                    <a:noFill/>
                  </a:ln>
                  <a:solidFill>
                    <a:schemeClr val="tx1"/>
                  </a:solidFill>
                  <a:effectLst/>
                  <a:latin typeface="Calibri" pitchFamily="34" charset="0"/>
                  <a:ea typeface="宋体" pitchFamily="2" charset="-122"/>
                  <a:cs typeface="宋体" pitchFamily="2" charset="-122"/>
                </a:rPr>
                <a:t>硬件</a:t>
              </a:r>
              <a:endParaRPr kumimoji="0" lang="zh-CN" sz="3600" b="1" i="0" u="none" strike="noStrike" cap="none" normalizeH="0" baseline="0">
                <a:ln>
                  <a:noFill/>
                </a:ln>
                <a:solidFill>
                  <a:schemeClr val="tx1"/>
                </a:solidFill>
                <a:effectLst/>
                <a:latin typeface="Arial" pitchFamily="34" charset="0"/>
                <a:ea typeface="宋体" pitchFamily="2" charset="-122"/>
                <a:cs typeface="宋体" pitchFamily="2" charset="-122"/>
              </a:endParaRPr>
            </a:p>
          </p:txBody>
        </p:sp>
        <p:grpSp>
          <p:nvGrpSpPr>
            <p:cNvPr id="3" name="Group 113"/>
            <p:cNvGrpSpPr>
              <a:grpSpLocks/>
            </p:cNvGrpSpPr>
            <p:nvPr/>
          </p:nvGrpSpPr>
          <p:grpSpPr bwMode="auto">
            <a:xfrm>
              <a:off x="3479" y="1942"/>
              <a:ext cx="5322" cy="4797"/>
              <a:chOff x="3479" y="1942"/>
              <a:chExt cx="5322" cy="4797"/>
            </a:xfrm>
          </p:grpSpPr>
          <p:sp>
            <p:nvSpPr>
              <p:cNvPr id="30" name="AutoShape 114"/>
              <p:cNvSpPr>
                <a:spLocks noChangeArrowheads="1"/>
              </p:cNvSpPr>
              <p:nvPr/>
            </p:nvSpPr>
            <p:spPr bwMode="auto">
              <a:xfrm>
                <a:off x="4527" y="1942"/>
                <a:ext cx="2315" cy="610"/>
              </a:xfrm>
              <a:prstGeom prst="roundRect">
                <a:avLst>
                  <a:gd name="adj" fmla="val 16667"/>
                </a:avLst>
              </a:prstGeom>
              <a:gradFill rotWithShape="0">
                <a:gsLst>
                  <a:gs pos="0">
                    <a:srgbClr val="95B3D7"/>
                  </a:gs>
                  <a:gs pos="50000">
                    <a:srgbClr val="4F81BD"/>
                  </a:gs>
                  <a:gs pos="100000">
                    <a:srgbClr val="95B3D7"/>
                  </a:gs>
                </a:gsLst>
                <a:lin ang="5400000" scaled="1"/>
              </a:gradFill>
              <a:ln w="12700">
                <a:solidFill>
                  <a:srgbClr val="4F81BD"/>
                </a:solidFill>
                <a:round/>
                <a:headEnd/>
                <a:tailEnd/>
              </a:ln>
              <a:effectLst>
                <a:outerShdw dist="28398" dir="3806097" algn="ctr" rotWithShape="0">
                  <a:srgbClr val="243F60"/>
                </a:outerShdw>
              </a:effectLst>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600" b="1" i="0" u="none" strike="noStrike" cap="none" normalizeH="0" baseline="0">
                    <a:ln>
                      <a:noFill/>
                    </a:ln>
                    <a:solidFill>
                      <a:schemeClr val="tx1"/>
                    </a:solidFill>
                    <a:effectLst/>
                    <a:latin typeface="Calibri" pitchFamily="34" charset="0"/>
                    <a:ea typeface="宋体" pitchFamily="2" charset="-122"/>
                    <a:cs typeface="宋体" pitchFamily="2" charset="-122"/>
                  </a:rPr>
                  <a:t>用户应用</a:t>
                </a:r>
                <a:endParaRPr kumimoji="0" lang="zh-CN" sz="3600" b="1" i="0" u="none" strike="noStrike" cap="none" normalizeH="0" baseline="0">
                  <a:ln>
                    <a:noFill/>
                  </a:ln>
                  <a:solidFill>
                    <a:schemeClr val="tx1"/>
                  </a:solidFill>
                  <a:effectLst/>
                  <a:latin typeface="Arial" pitchFamily="34" charset="0"/>
                  <a:ea typeface="宋体" pitchFamily="2" charset="-122"/>
                  <a:cs typeface="宋体" pitchFamily="2" charset="-122"/>
                </a:endParaRPr>
              </a:p>
            </p:txBody>
          </p:sp>
          <p:sp>
            <p:nvSpPr>
              <p:cNvPr id="31" name="AutoShape 115"/>
              <p:cNvSpPr>
                <a:spLocks noChangeArrowheads="1"/>
              </p:cNvSpPr>
              <p:nvPr/>
            </p:nvSpPr>
            <p:spPr bwMode="auto">
              <a:xfrm>
                <a:off x="3479" y="1942"/>
                <a:ext cx="887" cy="610"/>
              </a:xfrm>
              <a:prstGeom prst="roundRect">
                <a:avLst>
                  <a:gd name="adj" fmla="val 16667"/>
                </a:avLst>
              </a:pr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a:ln>
                      <a:noFill/>
                    </a:ln>
                    <a:solidFill>
                      <a:schemeClr val="tx1"/>
                    </a:solidFill>
                    <a:effectLst/>
                    <a:latin typeface="Calibri" pitchFamily="34" charset="0"/>
                    <a:ea typeface="宋体" pitchFamily="2" charset="-122"/>
                    <a:cs typeface="宋体" pitchFamily="2" charset="-122"/>
                  </a:rPr>
                  <a:t>3</a:t>
                </a:r>
                <a:r>
                  <a:rPr kumimoji="0" lang="zh-CN" altLang="en-US" sz="1600" b="1" i="0" u="none" strike="noStrike" cap="none" normalizeH="0" baseline="0">
                    <a:ln>
                      <a:noFill/>
                    </a:ln>
                    <a:solidFill>
                      <a:schemeClr val="tx1"/>
                    </a:solidFill>
                    <a:effectLst/>
                    <a:latin typeface="Calibri" pitchFamily="34" charset="0"/>
                    <a:ea typeface="宋体" pitchFamily="2" charset="-122"/>
                    <a:cs typeface="宋体" pitchFamily="2" charset="-122"/>
                  </a:rPr>
                  <a:t>环</a:t>
                </a:r>
                <a:endParaRPr kumimoji="0" lang="zh-CN" sz="3600" b="1" i="0" u="none" strike="noStrike" cap="none" normalizeH="0" baseline="0">
                  <a:ln>
                    <a:noFill/>
                  </a:ln>
                  <a:solidFill>
                    <a:schemeClr val="tx1"/>
                  </a:solidFill>
                  <a:effectLst/>
                  <a:latin typeface="Arial" pitchFamily="34" charset="0"/>
                  <a:ea typeface="宋体" pitchFamily="2" charset="-122"/>
                  <a:cs typeface="宋体" pitchFamily="2" charset="-122"/>
                </a:endParaRPr>
              </a:p>
            </p:txBody>
          </p:sp>
          <p:sp>
            <p:nvSpPr>
              <p:cNvPr id="32" name="AutoShape 116"/>
              <p:cNvSpPr>
                <a:spLocks noChangeArrowheads="1"/>
              </p:cNvSpPr>
              <p:nvPr/>
            </p:nvSpPr>
            <p:spPr bwMode="auto">
              <a:xfrm>
                <a:off x="4527" y="2863"/>
                <a:ext cx="2315" cy="610"/>
              </a:xfrm>
              <a:prstGeom prst="roundRect">
                <a:avLst>
                  <a:gd name="adj" fmla="val 16667"/>
                </a:avLst>
              </a:pr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zh-CN" altLang="en-US" sz="3600" b="1"/>
              </a:p>
            </p:txBody>
          </p:sp>
          <p:sp>
            <p:nvSpPr>
              <p:cNvPr id="33" name="AutoShape 117"/>
              <p:cNvSpPr>
                <a:spLocks noChangeArrowheads="1"/>
              </p:cNvSpPr>
              <p:nvPr/>
            </p:nvSpPr>
            <p:spPr bwMode="auto">
              <a:xfrm>
                <a:off x="3479" y="2863"/>
                <a:ext cx="945" cy="610"/>
              </a:xfrm>
              <a:prstGeom prst="roundRect">
                <a:avLst>
                  <a:gd name="adj" fmla="val 16667"/>
                </a:avLst>
              </a:pr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a:ln>
                      <a:noFill/>
                    </a:ln>
                    <a:solidFill>
                      <a:schemeClr val="tx1"/>
                    </a:solidFill>
                    <a:effectLst/>
                    <a:latin typeface="Calibri" pitchFamily="34" charset="0"/>
                    <a:ea typeface="宋体" pitchFamily="2" charset="-122"/>
                    <a:cs typeface="宋体" pitchFamily="2" charset="-122"/>
                  </a:rPr>
                  <a:t>2</a:t>
                </a:r>
                <a:r>
                  <a:rPr kumimoji="0" lang="zh-CN" altLang="en-US" sz="1600" b="1" i="0" u="none" strike="noStrike" cap="none" normalizeH="0" baseline="0">
                    <a:ln>
                      <a:noFill/>
                    </a:ln>
                    <a:solidFill>
                      <a:schemeClr val="tx1"/>
                    </a:solidFill>
                    <a:effectLst/>
                    <a:latin typeface="Calibri" pitchFamily="34" charset="0"/>
                    <a:ea typeface="宋体" pitchFamily="2" charset="-122"/>
                    <a:cs typeface="宋体" pitchFamily="2" charset="-122"/>
                  </a:rPr>
                  <a:t>环</a:t>
                </a:r>
                <a:endParaRPr kumimoji="0" lang="zh-CN" sz="3600" b="1" i="0" u="none" strike="noStrike" cap="none" normalizeH="0" baseline="0">
                  <a:ln>
                    <a:noFill/>
                  </a:ln>
                  <a:solidFill>
                    <a:schemeClr val="tx1"/>
                  </a:solidFill>
                  <a:effectLst/>
                  <a:latin typeface="Arial" pitchFamily="34" charset="0"/>
                  <a:ea typeface="宋体" pitchFamily="2" charset="-122"/>
                  <a:cs typeface="宋体" pitchFamily="2" charset="-122"/>
                </a:endParaRPr>
              </a:p>
            </p:txBody>
          </p:sp>
          <p:sp>
            <p:nvSpPr>
              <p:cNvPr id="34" name="AutoShape 118"/>
              <p:cNvSpPr>
                <a:spLocks noChangeArrowheads="1"/>
              </p:cNvSpPr>
              <p:nvPr/>
            </p:nvSpPr>
            <p:spPr bwMode="auto">
              <a:xfrm>
                <a:off x="4527" y="3756"/>
                <a:ext cx="2315" cy="610"/>
              </a:xfrm>
              <a:prstGeom prst="roundRect">
                <a:avLst>
                  <a:gd name="adj" fmla="val 16667"/>
                </a:avLst>
              </a:pr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zh-CN" altLang="en-US" sz="3600" b="1"/>
              </a:p>
            </p:txBody>
          </p:sp>
          <p:sp>
            <p:nvSpPr>
              <p:cNvPr id="35" name="AutoShape 119"/>
              <p:cNvSpPr>
                <a:spLocks noChangeArrowheads="1"/>
              </p:cNvSpPr>
              <p:nvPr/>
            </p:nvSpPr>
            <p:spPr bwMode="auto">
              <a:xfrm>
                <a:off x="3479" y="3756"/>
                <a:ext cx="887" cy="610"/>
              </a:xfrm>
              <a:prstGeom prst="roundRect">
                <a:avLst>
                  <a:gd name="adj" fmla="val 16667"/>
                </a:avLst>
              </a:pr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a:ln>
                      <a:noFill/>
                    </a:ln>
                    <a:solidFill>
                      <a:schemeClr val="tx1"/>
                    </a:solidFill>
                    <a:effectLst/>
                    <a:latin typeface="Calibri" pitchFamily="34" charset="0"/>
                    <a:ea typeface="宋体" pitchFamily="2" charset="-122"/>
                    <a:cs typeface="宋体" pitchFamily="2" charset="-122"/>
                  </a:rPr>
                  <a:t>1</a:t>
                </a:r>
                <a:r>
                  <a:rPr kumimoji="0" lang="zh-CN" altLang="en-US" sz="1600" b="1" i="0" u="none" strike="noStrike" cap="none" normalizeH="0" baseline="0">
                    <a:ln>
                      <a:noFill/>
                    </a:ln>
                    <a:solidFill>
                      <a:schemeClr val="tx1"/>
                    </a:solidFill>
                    <a:effectLst/>
                    <a:latin typeface="Calibri" pitchFamily="34" charset="0"/>
                    <a:ea typeface="宋体" pitchFamily="2" charset="-122"/>
                    <a:cs typeface="宋体" pitchFamily="2" charset="-122"/>
                  </a:rPr>
                  <a:t>环</a:t>
                </a:r>
                <a:endParaRPr kumimoji="0" lang="zh-CN" sz="3600" b="1" i="0" u="none" strike="noStrike" cap="none" normalizeH="0" baseline="0">
                  <a:ln>
                    <a:noFill/>
                  </a:ln>
                  <a:solidFill>
                    <a:schemeClr val="tx1"/>
                  </a:solidFill>
                  <a:effectLst/>
                  <a:latin typeface="Arial" pitchFamily="34" charset="0"/>
                  <a:ea typeface="宋体" pitchFamily="2" charset="-122"/>
                  <a:cs typeface="宋体" pitchFamily="2" charset="-122"/>
                </a:endParaRPr>
              </a:p>
            </p:txBody>
          </p:sp>
          <p:sp>
            <p:nvSpPr>
              <p:cNvPr id="36" name="AutoShape 120"/>
              <p:cNvSpPr>
                <a:spLocks noChangeArrowheads="1"/>
              </p:cNvSpPr>
              <p:nvPr/>
            </p:nvSpPr>
            <p:spPr bwMode="auto">
              <a:xfrm>
                <a:off x="4527" y="4667"/>
                <a:ext cx="2315" cy="610"/>
              </a:xfrm>
              <a:prstGeom prst="roundRect">
                <a:avLst>
                  <a:gd name="adj" fmla="val 16667"/>
                </a:avLst>
              </a:prstGeom>
              <a:gradFill rotWithShape="0">
                <a:gsLst>
                  <a:gs pos="0">
                    <a:srgbClr val="C2D69B"/>
                  </a:gs>
                  <a:gs pos="50000">
                    <a:srgbClr val="9BBB59"/>
                  </a:gs>
                  <a:gs pos="100000">
                    <a:srgbClr val="C2D69B"/>
                  </a:gs>
                </a:gsLst>
                <a:lin ang="5400000" scaled="1"/>
              </a:gradFill>
              <a:ln w="12700">
                <a:solidFill>
                  <a:srgbClr val="9BBB59"/>
                </a:solidFill>
                <a:round/>
                <a:headEnd/>
                <a:tailEnd/>
              </a:ln>
              <a:effectLst>
                <a:outerShdw dist="28398" dir="3806097" algn="ctr" rotWithShape="0">
                  <a:srgbClr val="4E6128"/>
                </a:outerShdw>
              </a:effectLst>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600" b="1" i="0" u="none" strike="noStrike" cap="none" normalizeH="0" baseline="0" dirty="0">
                    <a:ln>
                      <a:noFill/>
                    </a:ln>
                    <a:solidFill>
                      <a:schemeClr val="tx1"/>
                    </a:solidFill>
                    <a:effectLst/>
                    <a:latin typeface="Calibri" pitchFamily="34" charset="0"/>
                    <a:ea typeface="宋体" pitchFamily="2" charset="-122"/>
                    <a:cs typeface="宋体" pitchFamily="2" charset="-122"/>
                  </a:rPr>
                  <a:t>半虚拟客户操作系统</a:t>
                </a:r>
                <a:endParaRPr kumimoji="0" lang="zh-CN" sz="3600" b="1" i="0" u="none" strike="noStrike" cap="none" normalizeH="0" baseline="0" dirty="0">
                  <a:ln>
                    <a:noFill/>
                  </a:ln>
                  <a:solidFill>
                    <a:schemeClr val="tx1"/>
                  </a:solidFill>
                  <a:effectLst/>
                  <a:latin typeface="Arial" pitchFamily="34" charset="0"/>
                  <a:ea typeface="宋体" pitchFamily="2" charset="-122"/>
                  <a:cs typeface="宋体" pitchFamily="2" charset="-122"/>
                </a:endParaRPr>
              </a:p>
            </p:txBody>
          </p:sp>
          <p:sp>
            <p:nvSpPr>
              <p:cNvPr id="37" name="AutoShape 121"/>
              <p:cNvSpPr>
                <a:spLocks noChangeArrowheads="1"/>
              </p:cNvSpPr>
              <p:nvPr/>
            </p:nvSpPr>
            <p:spPr bwMode="auto">
              <a:xfrm>
                <a:off x="3479" y="4667"/>
                <a:ext cx="887" cy="610"/>
              </a:xfrm>
              <a:prstGeom prst="roundRect">
                <a:avLst>
                  <a:gd name="adj" fmla="val 16667"/>
                </a:avLst>
              </a:pr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a:ln>
                      <a:noFill/>
                    </a:ln>
                    <a:solidFill>
                      <a:schemeClr val="tx1"/>
                    </a:solidFill>
                    <a:effectLst/>
                    <a:latin typeface="Times New Roman" pitchFamily="18" charset="0"/>
                    <a:ea typeface="宋体" pitchFamily="2" charset="-122"/>
                    <a:cs typeface="宋体" pitchFamily="2" charset="-122"/>
                  </a:rPr>
                  <a:t>0</a:t>
                </a:r>
                <a:r>
                  <a:rPr kumimoji="0" lang="zh-CN" altLang="en-US" sz="1600" b="1" i="0" u="none" strike="noStrike" cap="none" normalizeH="0" baseline="0">
                    <a:ln>
                      <a:noFill/>
                    </a:ln>
                    <a:solidFill>
                      <a:schemeClr val="tx1"/>
                    </a:solidFill>
                    <a:effectLst/>
                    <a:latin typeface="Calibri" pitchFamily="34" charset="0"/>
                    <a:ea typeface="宋体" pitchFamily="2" charset="-122"/>
                    <a:cs typeface="宋体" pitchFamily="2" charset="-122"/>
                  </a:rPr>
                  <a:t>环</a:t>
                </a:r>
                <a:endParaRPr kumimoji="0" lang="zh-CN" sz="3600" b="1" i="0" u="none" strike="noStrike" cap="none" normalizeH="0" baseline="0">
                  <a:ln>
                    <a:noFill/>
                  </a:ln>
                  <a:solidFill>
                    <a:schemeClr val="tx1"/>
                  </a:solidFill>
                  <a:effectLst/>
                  <a:latin typeface="Arial" pitchFamily="34" charset="0"/>
                  <a:ea typeface="宋体" pitchFamily="2" charset="-122"/>
                  <a:cs typeface="宋体" pitchFamily="2" charset="-122"/>
                </a:endParaRPr>
              </a:p>
            </p:txBody>
          </p:sp>
          <p:sp>
            <p:nvSpPr>
              <p:cNvPr id="38" name="AutoShape 122"/>
              <p:cNvSpPr>
                <a:spLocks noChangeArrowheads="1"/>
              </p:cNvSpPr>
              <p:nvPr/>
            </p:nvSpPr>
            <p:spPr bwMode="auto">
              <a:xfrm>
                <a:off x="3479" y="5496"/>
                <a:ext cx="3363" cy="610"/>
              </a:xfrm>
              <a:prstGeom prst="roundRect">
                <a:avLst>
                  <a:gd name="adj" fmla="val 16667"/>
                </a:avLst>
              </a:prstGeom>
              <a:gradFill rotWithShape="0">
                <a:gsLst>
                  <a:gs pos="0">
                    <a:srgbClr val="92CDDC"/>
                  </a:gs>
                  <a:gs pos="50000">
                    <a:srgbClr val="4BACC6"/>
                  </a:gs>
                  <a:gs pos="100000">
                    <a:srgbClr val="92CDDC"/>
                  </a:gs>
                </a:gsLst>
                <a:lin ang="5400000" scaled="1"/>
              </a:gradFill>
              <a:ln w="12700">
                <a:solidFill>
                  <a:srgbClr val="4BACC6"/>
                </a:solidFill>
                <a:round/>
                <a:headEnd/>
                <a:tailEnd/>
              </a:ln>
              <a:effectLst>
                <a:outerShdw dist="28398" dir="3806097" algn="ctr" rotWithShape="0">
                  <a:srgbClr val="205867"/>
                </a:outerShdw>
              </a:effectLst>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a:ln>
                      <a:noFill/>
                    </a:ln>
                    <a:solidFill>
                      <a:schemeClr val="tx1"/>
                    </a:solidFill>
                    <a:effectLst/>
                    <a:latin typeface="Calibri" pitchFamily="34" charset="0"/>
                    <a:ea typeface="宋体" pitchFamily="2" charset="-122"/>
                    <a:cs typeface="宋体" pitchFamily="2" charset="-122"/>
                  </a:rPr>
                  <a:t>Hypervisor</a:t>
                </a:r>
                <a:endParaRPr kumimoji="0" lang="zh-CN" altLang="zh-CN" sz="3600" b="1" i="0" u="none" strike="noStrike" cap="none" normalizeH="0" baseline="0">
                  <a:ln>
                    <a:noFill/>
                  </a:ln>
                  <a:solidFill>
                    <a:schemeClr val="tx1"/>
                  </a:solidFill>
                  <a:effectLst/>
                  <a:latin typeface="Arial" pitchFamily="34" charset="0"/>
                  <a:ea typeface="宋体" pitchFamily="2" charset="-122"/>
                  <a:cs typeface="宋体" pitchFamily="2" charset="-122"/>
                </a:endParaRPr>
              </a:p>
            </p:txBody>
          </p:sp>
          <p:cxnSp>
            <p:nvCxnSpPr>
              <p:cNvPr id="39" name="AutoShape 123"/>
              <p:cNvCxnSpPr>
                <a:cxnSpLocks noChangeShapeType="1"/>
                <a:stCxn id="36" idx="3"/>
                <a:endCxn id="38" idx="3"/>
              </p:cNvCxnSpPr>
              <p:nvPr/>
            </p:nvCxnSpPr>
            <p:spPr bwMode="auto">
              <a:xfrm>
                <a:off x="6842" y="4972"/>
                <a:ext cx="1" cy="829"/>
              </a:xfrm>
              <a:prstGeom prst="curvedConnector3">
                <a:avLst>
                  <a:gd name="adj1" fmla="val 35900000"/>
                </a:avLst>
              </a:prstGeom>
              <a:noFill/>
              <a:ln w="9525">
                <a:solidFill>
                  <a:srgbClr val="000000"/>
                </a:solidFill>
                <a:round/>
                <a:headEnd/>
                <a:tailEnd type="triangle" w="med" len="med"/>
              </a:ln>
            </p:spPr>
          </p:cxnSp>
          <p:sp>
            <p:nvSpPr>
              <p:cNvPr id="40" name="AutoShape 124"/>
              <p:cNvSpPr>
                <a:spLocks noChangeArrowheads="1"/>
              </p:cNvSpPr>
              <p:nvPr/>
            </p:nvSpPr>
            <p:spPr bwMode="auto">
              <a:xfrm>
                <a:off x="7304" y="4826"/>
                <a:ext cx="1497" cy="1913"/>
              </a:xfrm>
              <a:prstGeom prst="roundRect">
                <a:avLst>
                  <a:gd name="adj" fmla="val 16667"/>
                </a:avLst>
              </a:pr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600" b="1" i="0" u="none" strike="noStrike" cap="none" normalizeH="0" baseline="0" dirty="0">
                    <a:ln>
                      <a:noFill/>
                    </a:ln>
                    <a:solidFill>
                      <a:schemeClr val="tx1"/>
                    </a:solidFill>
                    <a:effectLst/>
                    <a:latin typeface="Calibri" pitchFamily="34" charset="0"/>
                    <a:ea typeface="宋体" pitchFamily="2" charset="-122"/>
                    <a:cs typeface="宋体" pitchFamily="2" charset="-122"/>
                  </a:rPr>
                  <a:t>通过</a:t>
                </a:r>
                <a:r>
                  <a:rPr kumimoji="0" lang="en-US" altLang="zh-CN" sz="1600" b="1" i="0" u="none" strike="noStrike" cap="none" normalizeH="0" baseline="0" dirty="0" err="1">
                    <a:ln>
                      <a:noFill/>
                    </a:ln>
                    <a:solidFill>
                      <a:schemeClr val="tx1"/>
                    </a:solidFill>
                    <a:effectLst/>
                    <a:latin typeface="Calibri" pitchFamily="34" charset="0"/>
                    <a:ea typeface="宋体" pitchFamily="2" charset="-122"/>
                    <a:cs typeface="宋体" pitchFamily="2" charset="-122"/>
                  </a:rPr>
                  <a:t>Hypercall</a:t>
                </a:r>
                <a:r>
                  <a:rPr kumimoji="0" lang="zh-CN" altLang="en-US" sz="1600" b="1" i="0" u="none" strike="noStrike" cap="none" normalizeH="0" baseline="0" dirty="0">
                    <a:ln>
                      <a:noFill/>
                    </a:ln>
                    <a:solidFill>
                      <a:schemeClr val="tx1"/>
                    </a:solidFill>
                    <a:effectLst/>
                    <a:latin typeface="Calibri" pitchFamily="34" charset="0"/>
                    <a:ea typeface="宋体" pitchFamily="2" charset="-122"/>
                    <a:cs typeface="宋体" pitchFamily="2" charset="-122"/>
                  </a:rPr>
                  <a:t>指令实现特权操作</a:t>
                </a:r>
                <a:endParaRPr kumimoji="0" lang="zh-CN" sz="3600" b="1" i="0" u="none" strike="noStrike" cap="none" normalizeH="0" baseline="0" dirty="0">
                  <a:ln>
                    <a:noFill/>
                  </a:ln>
                  <a:solidFill>
                    <a:schemeClr val="tx1"/>
                  </a:solidFill>
                  <a:effectLst/>
                  <a:latin typeface="Arial" pitchFamily="34" charset="0"/>
                  <a:ea typeface="宋体" pitchFamily="2" charset="-122"/>
                  <a:cs typeface="宋体" pitchFamily="2" charset="-122"/>
                </a:endParaRPr>
              </a:p>
            </p:txBody>
          </p:sp>
          <p:cxnSp>
            <p:nvCxnSpPr>
              <p:cNvPr id="41" name="AutoShape 125"/>
              <p:cNvCxnSpPr>
                <a:cxnSpLocks noChangeShapeType="1"/>
                <a:stCxn id="38" idx="3"/>
                <a:endCxn id="28" idx="3"/>
              </p:cNvCxnSpPr>
              <p:nvPr/>
            </p:nvCxnSpPr>
            <p:spPr bwMode="auto">
              <a:xfrm>
                <a:off x="6842" y="5801"/>
                <a:ext cx="2" cy="760"/>
              </a:xfrm>
              <a:prstGeom prst="curvedConnector3">
                <a:avLst>
                  <a:gd name="adj1" fmla="val 18050000"/>
                </a:avLst>
              </a:prstGeom>
              <a:noFill/>
              <a:ln w="9525">
                <a:solidFill>
                  <a:srgbClr val="000000"/>
                </a:solidFill>
                <a:round/>
                <a:headEnd/>
                <a:tailEnd type="triangle" w="med" len="med"/>
              </a:ln>
            </p:spPr>
          </p:cxnSp>
        </p:grpSp>
      </p:grpSp>
      <p:sp>
        <p:nvSpPr>
          <p:cNvPr id="42" name="Rectangle 2"/>
          <p:cNvSpPr txBox="1">
            <a:spLocks noChangeArrowheads="1"/>
          </p:cNvSpPr>
          <p:nvPr/>
        </p:nvSpPr>
        <p:spPr bwMode="auto">
          <a:xfrm>
            <a:off x="4644008" y="573528"/>
            <a:ext cx="4320480" cy="41584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just" defTabSz="914400" rtl="0" eaLnBrk="1" fontAlgn="base" latinLnBrk="0" hangingPunct="1">
              <a:lnSpc>
                <a:spcPct val="120000"/>
              </a:lnSpc>
              <a:spcBef>
                <a:spcPct val="20000"/>
              </a:spcBef>
              <a:spcAft>
                <a:spcPct val="0"/>
              </a:spcAft>
              <a:buClr>
                <a:srgbClr val="0000FF"/>
              </a:buClr>
              <a:buSzTx/>
              <a:buFont typeface="Wingdings" pitchFamily="2" charset="2"/>
              <a:buChar char="u"/>
              <a:tabLst/>
              <a:defRPr/>
            </a:pPr>
            <a:r>
              <a:rPr kumimoji="1" lang="zh-CN" altLang="en-US" b="1" i="0" u="none" strike="noStrike" kern="0" cap="none" spc="0" normalizeH="0" baseline="0" noProof="0" dirty="0">
                <a:ln>
                  <a:noFill/>
                </a:ln>
                <a:solidFill>
                  <a:srgbClr val="C00000"/>
                </a:solidFill>
                <a:effectLst/>
                <a:uLnTx/>
                <a:uFillTx/>
                <a:latin typeface="微软雅黑" pitchFamily="34" charset="-122"/>
                <a:ea typeface="微软雅黑" pitchFamily="34" charset="-122"/>
              </a:rPr>
              <a:t>半虚拟化</a:t>
            </a:r>
            <a:endParaRPr kumimoji="1" lang="en-US" altLang="zh-CN" b="1" i="0" u="none" strike="noStrike" kern="0" cap="none" spc="0" normalizeH="0" baseline="0" noProof="0" dirty="0">
              <a:ln>
                <a:noFill/>
              </a:ln>
              <a:solidFill>
                <a:srgbClr val="C00000"/>
              </a:solidFill>
              <a:effectLst/>
              <a:uLnTx/>
              <a:uFillTx/>
              <a:latin typeface="微软雅黑" pitchFamily="34" charset="-122"/>
              <a:ea typeface="微软雅黑" pitchFamily="34" charset="-122"/>
            </a:endParaRPr>
          </a:p>
          <a:p>
            <a:pPr marL="342900" lvl="0" indent="-342900" algn="just" fontAlgn="base">
              <a:lnSpc>
                <a:spcPct val="130000"/>
              </a:lnSpc>
              <a:spcBef>
                <a:spcPct val="20000"/>
              </a:spcBef>
              <a:spcAft>
                <a:spcPct val="0"/>
              </a:spcAft>
              <a:buClr>
                <a:srgbClr val="0000FF"/>
              </a:buClr>
            </a:pPr>
            <a:r>
              <a:rPr lang="en-US" altLang="zh-CN" dirty="0">
                <a:latin typeface="微软雅黑" pitchFamily="34" charset="-122"/>
                <a:ea typeface="微软雅黑" pitchFamily="34" charset="-122"/>
              </a:rPr>
              <a:t>      </a:t>
            </a:r>
            <a:r>
              <a:rPr lang="zh-CN" altLang="zh-CN" b="1" dirty="0">
                <a:latin typeface="微软雅黑" pitchFamily="34" charset="-122"/>
                <a:ea typeface="微软雅黑" pitchFamily="34" charset="-122"/>
              </a:rPr>
              <a:t>使得虚拟机的操作系统仍然可以</a:t>
            </a:r>
            <a:r>
              <a:rPr lang="zh-CN" altLang="en-US" b="1" dirty="0">
                <a:latin typeface="微软雅黑" pitchFamily="34" charset="-122"/>
                <a:ea typeface="微软雅黑" pitchFamily="34" charset="-122"/>
              </a:rPr>
              <a:t>运行</a:t>
            </a:r>
            <a:r>
              <a:rPr lang="zh-CN" altLang="zh-CN" b="1" dirty="0">
                <a:latin typeface="微软雅黑" pitchFamily="34" charset="-122"/>
                <a:ea typeface="微软雅黑" pitchFamily="34" charset="-122"/>
              </a:rPr>
              <a:t>在</a:t>
            </a:r>
            <a:r>
              <a:rPr lang="en-US" altLang="zh-CN" b="1" dirty="0">
                <a:latin typeface="微软雅黑" pitchFamily="34" charset="-122"/>
                <a:ea typeface="微软雅黑" pitchFamily="34" charset="-122"/>
              </a:rPr>
              <a:t>0 </a:t>
            </a:r>
            <a:r>
              <a:rPr lang="zh-CN" altLang="zh-CN" b="1" dirty="0">
                <a:latin typeface="微软雅黑" pitchFamily="34" charset="-122"/>
                <a:ea typeface="微软雅黑" pitchFamily="34" charset="-122"/>
              </a:rPr>
              <a:t>环上，但是需要修改操作系统的内核，把其中对特权指令的调用都改成对</a:t>
            </a:r>
            <a:r>
              <a:rPr lang="en-US" altLang="zh-CN" b="1" dirty="0">
                <a:latin typeface="微软雅黑" pitchFamily="34" charset="-122"/>
                <a:ea typeface="微软雅黑" pitchFamily="34" charset="-122"/>
              </a:rPr>
              <a:t>Hypervisor</a:t>
            </a:r>
            <a:r>
              <a:rPr lang="zh-CN" altLang="zh-CN" b="1" dirty="0">
                <a:latin typeface="微软雅黑" pitchFamily="34" charset="-122"/>
                <a:ea typeface="微软雅黑" pitchFamily="34" charset="-122"/>
              </a:rPr>
              <a:t>的调用，这种调用叫做</a:t>
            </a:r>
            <a:r>
              <a:rPr lang="en-US" altLang="zh-CN" b="1" dirty="0" err="1">
                <a:solidFill>
                  <a:srgbClr val="0000CC"/>
                </a:solidFill>
                <a:latin typeface="微软雅黑" pitchFamily="34" charset="-122"/>
                <a:ea typeface="微软雅黑" pitchFamily="34" charset="-122"/>
              </a:rPr>
              <a:t>Hypercall</a:t>
            </a:r>
            <a:r>
              <a:rPr lang="zh-CN" altLang="zh-CN" b="1" dirty="0">
                <a:latin typeface="微软雅黑" pitchFamily="34" charset="-122"/>
                <a:ea typeface="微软雅黑" pitchFamily="34" charset="-122"/>
              </a:rPr>
              <a:t>，半虚拟化的典型代表是</a:t>
            </a:r>
            <a:r>
              <a:rPr lang="en-US" altLang="zh-CN" b="1" dirty="0" err="1">
                <a:latin typeface="微软雅黑" pitchFamily="34" charset="-122"/>
                <a:ea typeface="微软雅黑" pitchFamily="34" charset="-122"/>
              </a:rPr>
              <a:t>Xen</a:t>
            </a:r>
            <a:r>
              <a:rPr lang="zh-CN" altLang="zh-CN" b="1" dirty="0">
                <a:latin typeface="微软雅黑" pitchFamily="34" charset="-122"/>
                <a:ea typeface="微软雅黑" pitchFamily="34" charset="-122"/>
              </a:rPr>
              <a:t>。这样，当在</a:t>
            </a:r>
            <a:r>
              <a:rPr lang="en-US" altLang="zh-CN" b="1" dirty="0">
                <a:latin typeface="微软雅黑" pitchFamily="34" charset="-122"/>
                <a:ea typeface="微软雅黑" pitchFamily="34" charset="-122"/>
              </a:rPr>
              <a:t>0 </a:t>
            </a:r>
            <a:r>
              <a:rPr lang="zh-CN" altLang="zh-CN" b="1" dirty="0">
                <a:latin typeface="微软雅黑" pitchFamily="34" charset="-122"/>
                <a:ea typeface="微软雅黑" pitchFamily="34" charset="-122"/>
              </a:rPr>
              <a:t>环上的虚拟机的操作系统调用特权指令的时候，会转成对</a:t>
            </a:r>
            <a:r>
              <a:rPr lang="en-US" altLang="zh-CN" b="1" dirty="0">
                <a:latin typeface="微软雅黑" pitchFamily="34" charset="-122"/>
                <a:ea typeface="微软雅黑" pitchFamily="34" charset="-122"/>
              </a:rPr>
              <a:t>Hypervisor</a:t>
            </a:r>
            <a:r>
              <a:rPr lang="zh-CN" altLang="zh-CN" b="1" dirty="0">
                <a:latin typeface="微软雅黑" pitchFamily="34" charset="-122"/>
                <a:ea typeface="微软雅黑" pitchFamily="34" charset="-122"/>
              </a:rPr>
              <a:t>的</a:t>
            </a:r>
            <a:r>
              <a:rPr lang="en-US" altLang="zh-CN" b="1" dirty="0" err="1">
                <a:latin typeface="微软雅黑" pitchFamily="34" charset="-122"/>
                <a:ea typeface="微软雅黑" pitchFamily="34" charset="-122"/>
              </a:rPr>
              <a:t>Hypercall</a:t>
            </a:r>
            <a:r>
              <a:rPr lang="en-US" altLang="zh-CN" b="1" dirty="0">
                <a:latin typeface="微软雅黑" pitchFamily="34" charset="-122"/>
                <a:ea typeface="微软雅黑" pitchFamily="34" charset="-122"/>
              </a:rPr>
              <a:t> </a:t>
            </a:r>
            <a:r>
              <a:rPr lang="zh-CN" altLang="zh-CN" b="1" dirty="0">
                <a:latin typeface="微软雅黑" pitchFamily="34" charset="-122"/>
                <a:ea typeface="微软雅黑" pitchFamily="34" charset="-122"/>
              </a:rPr>
              <a:t>调用，依然是由</a:t>
            </a:r>
            <a:r>
              <a:rPr lang="en-US" altLang="zh-CN" b="1" dirty="0">
                <a:latin typeface="微软雅黑" pitchFamily="34" charset="-122"/>
                <a:ea typeface="微软雅黑" pitchFamily="34" charset="-122"/>
              </a:rPr>
              <a:t>Hypervisor</a:t>
            </a:r>
            <a:r>
              <a:rPr lang="zh-CN" altLang="zh-CN" b="1" dirty="0">
                <a:latin typeface="微软雅黑" pitchFamily="34" charset="-122"/>
                <a:ea typeface="微软雅黑" pitchFamily="34" charset="-122"/>
              </a:rPr>
              <a:t>来统一的对系统硬件资源进行管理。</a:t>
            </a:r>
            <a:endParaRPr lang="en-US" altLang="zh-CN" b="1" dirty="0">
              <a:latin typeface="微软雅黑" pitchFamily="34" charset="-122"/>
              <a:ea typeface="微软雅黑" pitchFamily="34" charset="-122"/>
            </a:endParaRPr>
          </a:p>
          <a:p>
            <a:pPr marL="342900" indent="-342900" algn="just" fontAlgn="base">
              <a:lnSpc>
                <a:spcPct val="120000"/>
              </a:lnSpc>
              <a:spcBef>
                <a:spcPct val="20000"/>
              </a:spcBef>
              <a:spcAft>
                <a:spcPct val="0"/>
              </a:spcAft>
              <a:buClr>
                <a:srgbClr val="0000FF"/>
              </a:buClr>
            </a:pPr>
            <a:r>
              <a:rPr kumimoji="1" lang="zh-CN" altLang="en-US" i="0" u="none" strike="noStrike" kern="0" cap="none" spc="0" normalizeH="0" baseline="0" noProof="0" dirty="0">
                <a:ln>
                  <a:noFill/>
                </a:ln>
                <a:solidFill>
                  <a:srgbClr val="FF0000"/>
                </a:solidFill>
                <a:effectLst/>
                <a:uLnTx/>
                <a:uFillTx/>
                <a:latin typeface="微软雅黑" pitchFamily="34" charset="-122"/>
                <a:ea typeface="微软雅黑" pitchFamily="34" charset="-122"/>
              </a:rPr>
              <a:t>缺点：需要修改</a:t>
            </a:r>
            <a:r>
              <a:rPr kumimoji="1" lang="en-US" altLang="zh-CN" i="0" u="none" strike="noStrike" kern="0" cap="none" spc="0" normalizeH="0" baseline="0" noProof="0" dirty="0">
                <a:ln>
                  <a:noFill/>
                </a:ln>
                <a:solidFill>
                  <a:srgbClr val="FF0000"/>
                </a:solidFill>
                <a:effectLst/>
                <a:uLnTx/>
                <a:uFillTx/>
                <a:latin typeface="微软雅黑" pitchFamily="34" charset="-122"/>
                <a:ea typeface="微软雅黑" pitchFamily="34" charset="-122"/>
              </a:rPr>
              <a:t>OS</a:t>
            </a:r>
            <a:r>
              <a:rPr kumimoji="1" lang="zh-CN" altLang="en-US" i="0" u="none" strike="noStrike" kern="0" cap="none" spc="0" normalizeH="0" baseline="0" noProof="0" dirty="0">
                <a:ln>
                  <a:noFill/>
                </a:ln>
                <a:solidFill>
                  <a:srgbClr val="FF0000"/>
                </a:solidFill>
                <a:effectLst/>
                <a:uLnTx/>
                <a:uFillTx/>
                <a:latin typeface="微软雅黑" pitchFamily="34" charset="-122"/>
                <a:ea typeface="微软雅黑" pitchFamily="34" charset="-122"/>
              </a:rPr>
              <a:t>内核</a:t>
            </a:r>
            <a:endParaRPr kumimoji="1" lang="en-US" altLang="zh-CN" i="0" u="none" strike="noStrike" kern="0" cap="none" spc="0" normalizeH="0" baseline="0" noProof="0" dirty="0">
              <a:ln>
                <a:noFill/>
              </a:ln>
              <a:solidFill>
                <a:srgbClr val="FF0000"/>
              </a:solidFill>
              <a:effectLst/>
              <a:uLnTx/>
              <a:uFillTx/>
              <a:latin typeface="微软雅黑" pitchFamily="34" charset="-122"/>
              <a:ea typeface="微软雅黑" pitchFamily="34" charset="-122"/>
            </a:endParaRPr>
          </a:p>
          <a:p>
            <a:pPr marL="342900" lvl="0" indent="-342900" algn="just" fontAlgn="base">
              <a:lnSpc>
                <a:spcPct val="120000"/>
              </a:lnSpc>
              <a:spcBef>
                <a:spcPct val="20000"/>
              </a:spcBef>
              <a:spcAft>
                <a:spcPct val="0"/>
              </a:spcAft>
              <a:buClr>
                <a:srgbClr val="0000FF"/>
              </a:buClr>
            </a:pPr>
            <a:endParaRPr lang="en-US" altLang="zh-CN" b="1" dirty="0">
              <a:latin typeface="微软雅黑" pitchFamily="34" charset="-122"/>
              <a:ea typeface="微软雅黑" pitchFamily="34" charset="-122"/>
            </a:endParaRPr>
          </a:p>
          <a:p>
            <a:pPr marL="342900" lvl="0" indent="-342900" algn="just" fontAlgn="base">
              <a:lnSpc>
                <a:spcPct val="120000"/>
              </a:lnSpc>
              <a:spcBef>
                <a:spcPct val="20000"/>
              </a:spcBef>
              <a:spcAft>
                <a:spcPct val="0"/>
              </a:spcAft>
              <a:buClr>
                <a:srgbClr val="0000FF"/>
              </a:buClr>
            </a:pPr>
            <a:endParaRPr kumimoji="1" lang="en-US" altLang="zh-CN" b="1" i="0" u="none" strike="noStrike" kern="0" cap="none" spc="0" normalizeH="0" baseline="0" noProof="0" dirty="0">
              <a:ln>
                <a:noFill/>
              </a:ln>
              <a:solidFill>
                <a:schemeClr val="tx1"/>
              </a:solidFill>
              <a:effectLst/>
              <a:uLnTx/>
              <a:uFillTx/>
              <a:latin typeface="+mn-lt"/>
              <a:ea typeface="+mn-ea"/>
              <a:cs typeface="+mn-cs"/>
            </a:endParaRPr>
          </a:p>
          <a:p>
            <a:pPr marL="342900" marR="0" lvl="0" indent="-342900" algn="just" defTabSz="914400" rtl="0" eaLnBrk="1" fontAlgn="base" latinLnBrk="0" hangingPunct="1">
              <a:lnSpc>
                <a:spcPct val="120000"/>
              </a:lnSpc>
              <a:spcBef>
                <a:spcPct val="20000"/>
              </a:spcBef>
              <a:spcAft>
                <a:spcPct val="0"/>
              </a:spcAft>
              <a:buClr>
                <a:srgbClr val="0000FF"/>
              </a:buClr>
              <a:buSzTx/>
              <a:tabLst/>
              <a:defRPr/>
            </a:pPr>
            <a:endParaRPr kumimoji="1" lang="zh-CN" altLang="en-US" b="1" i="0" u="none" strike="noStrike" kern="0" cap="none" spc="0" normalizeH="0" baseline="0" noProof="0" dirty="0">
              <a:ln>
                <a:noFill/>
              </a:ln>
              <a:solidFill>
                <a:schemeClr val="tx1"/>
              </a:solidFill>
              <a:effectLst/>
              <a:uLnTx/>
              <a:uFillTx/>
              <a:latin typeface="+mn-lt"/>
              <a:ea typeface="+mn-ea"/>
              <a:cs typeface="+mn-cs"/>
            </a:endParaRPr>
          </a:p>
        </p:txBody>
      </p:sp>
      <p:cxnSp>
        <p:nvCxnSpPr>
          <p:cNvPr id="18" name="AutoShape 13"/>
          <p:cNvCxnSpPr>
            <a:cxnSpLocks noChangeShapeType="1"/>
          </p:cNvCxnSpPr>
          <p:nvPr/>
        </p:nvCxnSpPr>
        <p:spPr bwMode="auto">
          <a:xfrm>
            <a:off x="3121175" y="936945"/>
            <a:ext cx="1375" cy="3392038"/>
          </a:xfrm>
          <a:prstGeom prst="curvedConnector3">
            <a:avLst>
              <a:gd name="adj1" fmla="val 119952145"/>
            </a:avLst>
          </a:prstGeom>
          <a:noFill/>
          <a:ln w="9525">
            <a:solidFill>
              <a:srgbClr val="000000"/>
            </a:solidFill>
            <a:round/>
            <a:headEnd/>
            <a:tailEnd type="triangle" w="med" len="med"/>
          </a:ln>
        </p:spPr>
      </p:cxnSp>
      <p:sp>
        <p:nvSpPr>
          <p:cNvPr id="19" name="标题 18"/>
          <p:cNvSpPr>
            <a:spLocks noGrp="1"/>
          </p:cNvSpPr>
          <p:nvPr>
            <p:ph type="title"/>
          </p:nvPr>
        </p:nvSpPr>
        <p:spPr/>
        <p:txBody>
          <a:bodyPr>
            <a:normAutofit fontScale="90000"/>
          </a:bodyPr>
          <a:lstStyle/>
          <a:p>
            <a:r>
              <a:rPr lang="zh-CN" altLang="en-US" dirty="0"/>
              <a:t> </a:t>
            </a:r>
            <a:r>
              <a:rPr lang="en-US" altLang="zh-CN" dirty="0"/>
              <a:t>CPU</a:t>
            </a:r>
            <a:r>
              <a:rPr lang="zh-CN" altLang="en-US" dirty="0"/>
              <a:t>虚拟化</a:t>
            </a:r>
          </a:p>
        </p:txBody>
      </p:sp>
    </p:spTree>
    <p:extLst>
      <p:ext uri="{BB962C8B-B14F-4D97-AF65-F5344CB8AC3E}">
        <p14:creationId xmlns:p14="http://schemas.microsoft.com/office/powerpoint/2010/main" val="112199397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
          <p:cNvGrpSpPr>
            <a:grpSpLocks/>
          </p:cNvGrpSpPr>
          <p:nvPr/>
        </p:nvGrpSpPr>
        <p:grpSpPr bwMode="auto">
          <a:xfrm>
            <a:off x="395536" y="681540"/>
            <a:ext cx="4536504" cy="3942437"/>
            <a:chOff x="3226" y="1852"/>
            <a:chExt cx="6595" cy="5014"/>
          </a:xfrm>
        </p:grpSpPr>
        <p:sp>
          <p:nvSpPr>
            <p:cNvPr id="101380" name="AutoShape 4"/>
            <p:cNvSpPr>
              <a:spLocks noChangeArrowheads="1"/>
            </p:cNvSpPr>
            <p:nvPr/>
          </p:nvSpPr>
          <p:spPr bwMode="auto">
            <a:xfrm>
              <a:off x="5547" y="1942"/>
              <a:ext cx="2315" cy="610"/>
            </a:xfrm>
            <a:prstGeom prst="roundRect">
              <a:avLst>
                <a:gd name="adj" fmla="val 16667"/>
              </a:avLst>
            </a:prstGeom>
            <a:gradFill rotWithShape="0">
              <a:gsLst>
                <a:gs pos="0">
                  <a:srgbClr val="95B3D7"/>
                </a:gs>
                <a:gs pos="50000">
                  <a:srgbClr val="4F81BD"/>
                </a:gs>
                <a:gs pos="100000">
                  <a:srgbClr val="95B3D7"/>
                </a:gs>
              </a:gsLst>
              <a:lin ang="5400000" scaled="1"/>
            </a:gradFill>
            <a:ln w="12700">
              <a:solidFill>
                <a:srgbClr val="4F81BD"/>
              </a:solidFill>
              <a:round/>
              <a:headEnd/>
              <a:tailEnd/>
            </a:ln>
            <a:effectLst>
              <a:outerShdw dist="28398" dir="3806097" algn="ctr" rotWithShape="0">
                <a:srgbClr val="243F60"/>
              </a:outerShdw>
            </a:effectLst>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600" b="1" i="0" u="none" strike="noStrike" cap="none" normalizeH="0" baseline="0">
                  <a:ln>
                    <a:noFill/>
                  </a:ln>
                  <a:solidFill>
                    <a:schemeClr val="tx1"/>
                  </a:solidFill>
                  <a:effectLst/>
                  <a:latin typeface="Calibri" pitchFamily="34" charset="0"/>
                  <a:ea typeface="宋体" pitchFamily="2" charset="-122"/>
                  <a:cs typeface="宋体" pitchFamily="2" charset="-122"/>
                </a:rPr>
                <a:t>用户应用</a:t>
              </a:r>
              <a:endParaRPr kumimoji="0" lang="zh-CN" sz="3600" b="1" i="0" u="none" strike="noStrike" cap="none" normalizeH="0" baseline="0">
                <a:ln>
                  <a:noFill/>
                </a:ln>
                <a:solidFill>
                  <a:schemeClr val="tx1"/>
                </a:solidFill>
                <a:effectLst/>
                <a:latin typeface="Arial" pitchFamily="34" charset="0"/>
                <a:ea typeface="宋体" pitchFamily="2" charset="-122"/>
                <a:cs typeface="宋体" pitchFamily="2" charset="-122"/>
              </a:endParaRPr>
            </a:p>
          </p:txBody>
        </p:sp>
        <p:sp>
          <p:nvSpPr>
            <p:cNvPr id="101381" name="AutoShape 5"/>
            <p:cNvSpPr>
              <a:spLocks noChangeArrowheads="1"/>
            </p:cNvSpPr>
            <p:nvPr/>
          </p:nvSpPr>
          <p:spPr bwMode="auto">
            <a:xfrm>
              <a:off x="4499" y="1942"/>
              <a:ext cx="887" cy="610"/>
            </a:xfrm>
            <a:prstGeom prst="roundRect">
              <a:avLst>
                <a:gd name="adj" fmla="val 16667"/>
              </a:avLst>
            </a:pr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a:ln>
                    <a:noFill/>
                  </a:ln>
                  <a:solidFill>
                    <a:schemeClr val="tx1"/>
                  </a:solidFill>
                  <a:effectLst/>
                  <a:latin typeface="Calibri" pitchFamily="34" charset="0"/>
                  <a:ea typeface="宋体" pitchFamily="2" charset="-122"/>
                  <a:cs typeface="宋体" pitchFamily="2" charset="-122"/>
                </a:rPr>
                <a:t>3</a:t>
              </a:r>
              <a:r>
                <a:rPr kumimoji="0" lang="zh-CN" altLang="en-US" sz="1600" b="1" i="0" u="none" strike="noStrike" cap="none" normalizeH="0" baseline="0">
                  <a:ln>
                    <a:noFill/>
                  </a:ln>
                  <a:solidFill>
                    <a:schemeClr val="tx1"/>
                  </a:solidFill>
                  <a:effectLst/>
                  <a:latin typeface="Calibri" pitchFamily="34" charset="0"/>
                  <a:ea typeface="宋体" pitchFamily="2" charset="-122"/>
                  <a:cs typeface="宋体" pitchFamily="2" charset="-122"/>
                </a:rPr>
                <a:t>环</a:t>
              </a:r>
              <a:endParaRPr kumimoji="0" lang="zh-CN" sz="3600" b="1" i="0" u="none" strike="noStrike" cap="none" normalizeH="0" baseline="0">
                <a:ln>
                  <a:noFill/>
                </a:ln>
                <a:solidFill>
                  <a:schemeClr val="tx1"/>
                </a:solidFill>
                <a:effectLst/>
                <a:latin typeface="Arial" pitchFamily="34" charset="0"/>
                <a:ea typeface="宋体" pitchFamily="2" charset="-122"/>
                <a:cs typeface="宋体" pitchFamily="2" charset="-122"/>
              </a:endParaRPr>
            </a:p>
          </p:txBody>
        </p:sp>
        <p:sp>
          <p:nvSpPr>
            <p:cNvPr id="101382" name="AutoShape 6"/>
            <p:cNvSpPr>
              <a:spLocks noChangeArrowheads="1"/>
            </p:cNvSpPr>
            <p:nvPr/>
          </p:nvSpPr>
          <p:spPr bwMode="auto">
            <a:xfrm>
              <a:off x="5547" y="2863"/>
              <a:ext cx="2315" cy="610"/>
            </a:xfrm>
            <a:prstGeom prst="roundRect">
              <a:avLst>
                <a:gd name="adj" fmla="val 16667"/>
              </a:avLst>
            </a:pr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zh-CN" altLang="en-US" sz="3600" b="1"/>
            </a:p>
          </p:txBody>
        </p:sp>
        <p:sp>
          <p:nvSpPr>
            <p:cNvPr id="101383" name="AutoShape 7"/>
            <p:cNvSpPr>
              <a:spLocks noChangeArrowheads="1"/>
            </p:cNvSpPr>
            <p:nvPr/>
          </p:nvSpPr>
          <p:spPr bwMode="auto">
            <a:xfrm>
              <a:off x="4499" y="2863"/>
              <a:ext cx="945" cy="610"/>
            </a:xfrm>
            <a:prstGeom prst="roundRect">
              <a:avLst>
                <a:gd name="adj" fmla="val 16667"/>
              </a:avLst>
            </a:pr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a:ln>
                    <a:noFill/>
                  </a:ln>
                  <a:solidFill>
                    <a:schemeClr val="tx1"/>
                  </a:solidFill>
                  <a:effectLst/>
                  <a:latin typeface="Calibri" pitchFamily="34" charset="0"/>
                  <a:ea typeface="宋体" pitchFamily="2" charset="-122"/>
                  <a:cs typeface="宋体" pitchFamily="2" charset="-122"/>
                </a:rPr>
                <a:t>2</a:t>
              </a:r>
              <a:r>
                <a:rPr kumimoji="0" lang="zh-CN" altLang="en-US" sz="1600" b="1" i="0" u="none" strike="noStrike" cap="none" normalizeH="0" baseline="0">
                  <a:ln>
                    <a:noFill/>
                  </a:ln>
                  <a:solidFill>
                    <a:schemeClr val="tx1"/>
                  </a:solidFill>
                  <a:effectLst/>
                  <a:latin typeface="Calibri" pitchFamily="34" charset="0"/>
                  <a:ea typeface="宋体" pitchFamily="2" charset="-122"/>
                  <a:cs typeface="宋体" pitchFamily="2" charset="-122"/>
                </a:rPr>
                <a:t>环</a:t>
              </a:r>
              <a:endParaRPr kumimoji="0" lang="zh-CN" sz="3600" b="1" i="0" u="none" strike="noStrike" cap="none" normalizeH="0" baseline="0">
                <a:ln>
                  <a:noFill/>
                </a:ln>
                <a:solidFill>
                  <a:schemeClr val="tx1"/>
                </a:solidFill>
                <a:effectLst/>
                <a:latin typeface="Arial" pitchFamily="34" charset="0"/>
                <a:ea typeface="宋体" pitchFamily="2" charset="-122"/>
                <a:cs typeface="宋体" pitchFamily="2" charset="-122"/>
              </a:endParaRPr>
            </a:p>
          </p:txBody>
        </p:sp>
        <p:sp>
          <p:nvSpPr>
            <p:cNvPr id="101384" name="AutoShape 8"/>
            <p:cNvSpPr>
              <a:spLocks noChangeArrowheads="1"/>
            </p:cNvSpPr>
            <p:nvPr/>
          </p:nvSpPr>
          <p:spPr bwMode="auto">
            <a:xfrm>
              <a:off x="5547" y="3756"/>
              <a:ext cx="2315" cy="610"/>
            </a:xfrm>
            <a:prstGeom prst="roundRect">
              <a:avLst>
                <a:gd name="adj" fmla="val 16667"/>
              </a:avLst>
            </a:pr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endParaRPr lang="zh-CN" altLang="en-US" sz="3600" b="1"/>
            </a:p>
          </p:txBody>
        </p:sp>
        <p:sp>
          <p:nvSpPr>
            <p:cNvPr id="101385" name="AutoShape 9"/>
            <p:cNvSpPr>
              <a:spLocks noChangeArrowheads="1"/>
            </p:cNvSpPr>
            <p:nvPr/>
          </p:nvSpPr>
          <p:spPr bwMode="auto">
            <a:xfrm>
              <a:off x="4499" y="3756"/>
              <a:ext cx="887" cy="610"/>
            </a:xfrm>
            <a:prstGeom prst="roundRect">
              <a:avLst>
                <a:gd name="adj" fmla="val 16667"/>
              </a:avLst>
            </a:pr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a:ln>
                    <a:noFill/>
                  </a:ln>
                  <a:solidFill>
                    <a:schemeClr val="tx1"/>
                  </a:solidFill>
                  <a:effectLst/>
                  <a:latin typeface="Calibri" pitchFamily="34" charset="0"/>
                  <a:ea typeface="宋体" pitchFamily="2" charset="-122"/>
                  <a:cs typeface="宋体" pitchFamily="2" charset="-122"/>
                </a:rPr>
                <a:t>1</a:t>
              </a:r>
              <a:r>
                <a:rPr kumimoji="0" lang="zh-CN" altLang="en-US" sz="1600" b="1" i="0" u="none" strike="noStrike" cap="none" normalizeH="0" baseline="0">
                  <a:ln>
                    <a:noFill/>
                  </a:ln>
                  <a:solidFill>
                    <a:schemeClr val="tx1"/>
                  </a:solidFill>
                  <a:effectLst/>
                  <a:latin typeface="Calibri" pitchFamily="34" charset="0"/>
                  <a:ea typeface="宋体" pitchFamily="2" charset="-122"/>
                  <a:cs typeface="宋体" pitchFamily="2" charset="-122"/>
                </a:rPr>
                <a:t>环</a:t>
              </a:r>
              <a:endParaRPr kumimoji="0" lang="zh-CN" sz="3600" b="1" i="0" u="none" strike="noStrike" cap="none" normalizeH="0" baseline="0">
                <a:ln>
                  <a:noFill/>
                </a:ln>
                <a:solidFill>
                  <a:schemeClr val="tx1"/>
                </a:solidFill>
                <a:effectLst/>
                <a:latin typeface="Arial" pitchFamily="34" charset="0"/>
                <a:ea typeface="宋体" pitchFamily="2" charset="-122"/>
                <a:cs typeface="宋体" pitchFamily="2" charset="-122"/>
              </a:endParaRPr>
            </a:p>
          </p:txBody>
        </p:sp>
        <p:sp>
          <p:nvSpPr>
            <p:cNvPr id="101386" name="AutoShape 10"/>
            <p:cNvSpPr>
              <a:spLocks noChangeArrowheads="1"/>
            </p:cNvSpPr>
            <p:nvPr/>
          </p:nvSpPr>
          <p:spPr bwMode="auto">
            <a:xfrm>
              <a:off x="5547" y="4667"/>
              <a:ext cx="2315" cy="610"/>
            </a:xfrm>
            <a:prstGeom prst="roundRect">
              <a:avLst>
                <a:gd name="adj" fmla="val 16667"/>
              </a:avLst>
            </a:prstGeom>
            <a:gradFill rotWithShape="0">
              <a:gsLst>
                <a:gs pos="0">
                  <a:srgbClr val="C2D69B"/>
                </a:gs>
                <a:gs pos="50000">
                  <a:srgbClr val="9BBB59"/>
                </a:gs>
                <a:gs pos="100000">
                  <a:srgbClr val="C2D69B"/>
                </a:gs>
              </a:gsLst>
              <a:lin ang="5400000" scaled="1"/>
            </a:gradFill>
            <a:ln w="12700">
              <a:solidFill>
                <a:srgbClr val="9BBB59"/>
              </a:solidFill>
              <a:round/>
              <a:headEnd/>
              <a:tailEnd/>
            </a:ln>
            <a:effectLst>
              <a:outerShdw dist="28398" dir="3806097" algn="ctr" rotWithShape="0">
                <a:srgbClr val="4E6128"/>
              </a:outerShdw>
            </a:effectLst>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600" b="1" i="0" u="none" strike="noStrike" cap="none" normalizeH="0" baseline="0">
                  <a:ln>
                    <a:noFill/>
                  </a:ln>
                  <a:solidFill>
                    <a:schemeClr val="tx1"/>
                  </a:solidFill>
                  <a:effectLst/>
                  <a:latin typeface="Calibri" pitchFamily="34" charset="0"/>
                  <a:ea typeface="宋体" pitchFamily="2" charset="-122"/>
                  <a:cs typeface="宋体" pitchFamily="2" charset="-122"/>
                </a:rPr>
                <a:t>客户操作系统</a:t>
              </a:r>
              <a:endParaRPr kumimoji="0" lang="zh-CN" sz="3600" b="1" i="0" u="none" strike="noStrike" cap="none" normalizeH="0" baseline="0">
                <a:ln>
                  <a:noFill/>
                </a:ln>
                <a:solidFill>
                  <a:schemeClr val="tx1"/>
                </a:solidFill>
                <a:effectLst/>
                <a:latin typeface="Arial" pitchFamily="34" charset="0"/>
                <a:ea typeface="宋体" pitchFamily="2" charset="-122"/>
                <a:cs typeface="宋体" pitchFamily="2" charset="-122"/>
              </a:endParaRPr>
            </a:p>
          </p:txBody>
        </p:sp>
        <p:sp>
          <p:nvSpPr>
            <p:cNvPr id="101387" name="AutoShape 11"/>
            <p:cNvSpPr>
              <a:spLocks noChangeArrowheads="1"/>
            </p:cNvSpPr>
            <p:nvPr/>
          </p:nvSpPr>
          <p:spPr bwMode="auto">
            <a:xfrm>
              <a:off x="4499" y="4667"/>
              <a:ext cx="887" cy="610"/>
            </a:xfrm>
            <a:prstGeom prst="roundRect">
              <a:avLst>
                <a:gd name="adj" fmla="val 16667"/>
              </a:avLst>
            </a:pr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a:ln>
                    <a:noFill/>
                  </a:ln>
                  <a:solidFill>
                    <a:schemeClr val="tx1"/>
                  </a:solidFill>
                  <a:effectLst/>
                  <a:latin typeface="Times New Roman" pitchFamily="18" charset="0"/>
                  <a:ea typeface="宋体" pitchFamily="2" charset="-122"/>
                  <a:cs typeface="宋体" pitchFamily="2" charset="-122"/>
                </a:rPr>
                <a:t>0</a:t>
              </a:r>
              <a:r>
                <a:rPr kumimoji="0" lang="zh-CN" altLang="en-US" sz="1600" b="1" i="0" u="none" strike="noStrike" cap="none" normalizeH="0" baseline="0">
                  <a:ln>
                    <a:noFill/>
                  </a:ln>
                  <a:solidFill>
                    <a:schemeClr val="tx1"/>
                  </a:solidFill>
                  <a:effectLst/>
                  <a:latin typeface="Calibri" pitchFamily="34" charset="0"/>
                  <a:ea typeface="宋体" pitchFamily="2" charset="-122"/>
                  <a:cs typeface="宋体" pitchFamily="2" charset="-122"/>
                </a:rPr>
                <a:t>环</a:t>
              </a:r>
              <a:endParaRPr kumimoji="0" lang="zh-CN" sz="3600" b="1" i="0" u="none" strike="noStrike" cap="none" normalizeH="0" baseline="0">
                <a:ln>
                  <a:noFill/>
                </a:ln>
                <a:solidFill>
                  <a:schemeClr val="tx1"/>
                </a:solidFill>
                <a:effectLst/>
                <a:latin typeface="Arial" pitchFamily="34" charset="0"/>
                <a:ea typeface="宋体" pitchFamily="2" charset="-122"/>
                <a:cs typeface="宋体" pitchFamily="2" charset="-122"/>
              </a:endParaRPr>
            </a:p>
          </p:txBody>
        </p:sp>
        <p:sp>
          <p:nvSpPr>
            <p:cNvPr id="101388" name="AutoShape 12"/>
            <p:cNvSpPr>
              <a:spLocks noChangeArrowheads="1"/>
            </p:cNvSpPr>
            <p:nvPr/>
          </p:nvSpPr>
          <p:spPr bwMode="auto">
            <a:xfrm>
              <a:off x="4499" y="5496"/>
              <a:ext cx="3363" cy="610"/>
            </a:xfrm>
            <a:prstGeom prst="roundRect">
              <a:avLst>
                <a:gd name="adj" fmla="val 16667"/>
              </a:avLst>
            </a:prstGeom>
            <a:gradFill rotWithShape="0">
              <a:gsLst>
                <a:gs pos="0">
                  <a:srgbClr val="92CDDC"/>
                </a:gs>
                <a:gs pos="50000">
                  <a:srgbClr val="4BACC6"/>
                </a:gs>
                <a:gs pos="100000">
                  <a:srgbClr val="92CDDC"/>
                </a:gs>
              </a:gsLst>
              <a:lin ang="5400000" scaled="1"/>
            </a:gradFill>
            <a:ln w="12700">
              <a:solidFill>
                <a:srgbClr val="4BACC6"/>
              </a:solidFill>
              <a:round/>
              <a:headEnd/>
              <a:tailEnd/>
            </a:ln>
            <a:effectLst>
              <a:outerShdw dist="28398" dir="3806097" algn="ctr" rotWithShape="0">
                <a:srgbClr val="205867"/>
              </a:outerShdw>
            </a:effectLst>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a:ln>
                    <a:noFill/>
                  </a:ln>
                  <a:solidFill>
                    <a:schemeClr val="tx1"/>
                  </a:solidFill>
                  <a:effectLst/>
                  <a:latin typeface="Calibri" pitchFamily="34" charset="0"/>
                  <a:ea typeface="宋体" pitchFamily="2" charset="-122"/>
                  <a:cs typeface="宋体" pitchFamily="2" charset="-122"/>
                </a:rPr>
                <a:t>Hypervisor</a:t>
              </a:r>
              <a:endParaRPr kumimoji="0" lang="zh-CN" altLang="zh-CN" sz="3600" b="1" i="0" u="none" strike="noStrike" cap="none" normalizeH="0" baseline="0">
                <a:ln>
                  <a:noFill/>
                </a:ln>
                <a:solidFill>
                  <a:schemeClr val="tx1"/>
                </a:solidFill>
                <a:effectLst/>
                <a:latin typeface="Arial" pitchFamily="34" charset="0"/>
                <a:ea typeface="宋体" pitchFamily="2" charset="-122"/>
                <a:cs typeface="宋体" pitchFamily="2" charset="-122"/>
              </a:endParaRPr>
            </a:p>
          </p:txBody>
        </p:sp>
        <p:cxnSp>
          <p:nvCxnSpPr>
            <p:cNvPr id="101389" name="AutoShape 13"/>
            <p:cNvCxnSpPr>
              <a:cxnSpLocks noChangeShapeType="1"/>
              <a:stCxn id="101386" idx="3"/>
              <a:endCxn id="101388" idx="3"/>
            </p:cNvCxnSpPr>
            <p:nvPr/>
          </p:nvCxnSpPr>
          <p:spPr bwMode="auto">
            <a:xfrm>
              <a:off x="7862" y="4972"/>
              <a:ext cx="1" cy="829"/>
            </a:xfrm>
            <a:prstGeom prst="curvedConnector3">
              <a:avLst>
                <a:gd name="adj1" fmla="val 35900000"/>
              </a:avLst>
            </a:prstGeom>
            <a:noFill/>
            <a:ln w="9525">
              <a:solidFill>
                <a:srgbClr val="000000"/>
              </a:solidFill>
              <a:round/>
              <a:headEnd/>
              <a:tailEnd type="triangle" w="med" len="med"/>
            </a:ln>
          </p:spPr>
        </p:cxnSp>
        <p:sp>
          <p:nvSpPr>
            <p:cNvPr id="101390" name="AutoShape 14"/>
            <p:cNvSpPr>
              <a:spLocks noChangeArrowheads="1"/>
            </p:cNvSpPr>
            <p:nvPr/>
          </p:nvSpPr>
          <p:spPr bwMode="auto">
            <a:xfrm>
              <a:off x="8324" y="4366"/>
              <a:ext cx="1497" cy="2373"/>
            </a:xfrm>
            <a:prstGeom prst="roundRect">
              <a:avLst>
                <a:gd name="adj" fmla="val 16667"/>
              </a:avLst>
            </a:pr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600" b="1" i="0" u="none" strike="noStrike" cap="none" normalizeH="0" baseline="0">
                  <a:ln>
                    <a:noFill/>
                  </a:ln>
                  <a:solidFill>
                    <a:schemeClr val="tx1"/>
                  </a:solidFill>
                  <a:effectLst/>
                  <a:latin typeface="Calibri" pitchFamily="34" charset="0"/>
                  <a:ea typeface="宋体" pitchFamily="2" charset="-122"/>
                  <a:cs typeface="宋体" pitchFamily="2" charset="-122"/>
                </a:rPr>
                <a:t>操作系统请求会陷入</a:t>
              </a:r>
              <a:r>
                <a:rPr kumimoji="0" lang="en-US" altLang="zh-CN" sz="1600" b="1" i="0" u="none" strike="noStrike" cap="none" normalizeH="0" baseline="0">
                  <a:ln>
                    <a:noFill/>
                  </a:ln>
                  <a:solidFill>
                    <a:schemeClr val="tx1"/>
                  </a:solidFill>
                  <a:effectLst/>
                  <a:latin typeface="Calibri" pitchFamily="34" charset="0"/>
                  <a:ea typeface="宋体" pitchFamily="2" charset="-122"/>
                  <a:cs typeface="宋体" pitchFamily="2" charset="-122"/>
                </a:rPr>
                <a:t>Hypervisor</a:t>
              </a:r>
              <a:r>
                <a:rPr kumimoji="0" lang="zh-CN" altLang="en-US" sz="1600" b="1" i="0" u="none" strike="noStrike" cap="none" normalizeH="0" baseline="0">
                  <a:ln>
                    <a:noFill/>
                  </a:ln>
                  <a:solidFill>
                    <a:schemeClr val="tx1"/>
                  </a:solidFill>
                  <a:effectLst/>
                  <a:latin typeface="Calibri" pitchFamily="34" charset="0"/>
                  <a:ea typeface="宋体" pitchFamily="2" charset="-122"/>
                  <a:cs typeface="宋体" pitchFamily="2" charset="-122"/>
                </a:rPr>
                <a:t>中，没有二进制转换或半虚拟化</a:t>
              </a:r>
              <a:endParaRPr kumimoji="0" lang="zh-CN" sz="3600" b="1" i="0" u="none" strike="noStrike" cap="none" normalizeH="0" baseline="0">
                <a:ln>
                  <a:noFill/>
                </a:ln>
                <a:solidFill>
                  <a:schemeClr val="tx1"/>
                </a:solidFill>
                <a:effectLst/>
                <a:latin typeface="Arial" pitchFamily="34" charset="0"/>
                <a:ea typeface="宋体" pitchFamily="2" charset="-122"/>
                <a:cs typeface="宋体" pitchFamily="2" charset="-122"/>
              </a:endParaRPr>
            </a:p>
          </p:txBody>
        </p:sp>
        <p:sp>
          <p:nvSpPr>
            <p:cNvPr id="101391" name="AutoShape 15"/>
            <p:cNvSpPr>
              <a:spLocks noChangeArrowheads="1"/>
            </p:cNvSpPr>
            <p:nvPr/>
          </p:nvSpPr>
          <p:spPr bwMode="auto">
            <a:xfrm>
              <a:off x="4501" y="6256"/>
              <a:ext cx="3363" cy="610"/>
            </a:xfrm>
            <a:prstGeom prst="roundRect">
              <a:avLst>
                <a:gd name="adj" fmla="val 16667"/>
              </a:avLst>
            </a:prstGeom>
            <a:gradFill rotWithShape="0">
              <a:gsLst>
                <a:gs pos="0">
                  <a:srgbClr val="666666"/>
                </a:gs>
                <a:gs pos="50000">
                  <a:srgbClr val="CCCCCC"/>
                </a:gs>
                <a:gs pos="100000">
                  <a:srgbClr val="666666"/>
                </a:gs>
              </a:gsLst>
              <a:lin ang="18900000" scaled="1"/>
            </a:gradFill>
            <a:ln w="12700">
              <a:solidFill>
                <a:srgbClr val="666666"/>
              </a:solidFill>
              <a:round/>
              <a:headEnd/>
              <a:tailEnd/>
            </a:ln>
            <a:effectLst>
              <a:outerShdw dist="28398" dir="3806097" algn="ctr" rotWithShape="0">
                <a:srgbClr val="7F7F7F">
                  <a:alpha val="50000"/>
                </a:srgbClr>
              </a:outerShdw>
            </a:effectLst>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600" b="1" i="0" u="none" strike="noStrike" cap="none" normalizeH="0" baseline="0">
                  <a:ln>
                    <a:noFill/>
                  </a:ln>
                  <a:solidFill>
                    <a:schemeClr val="tx1"/>
                  </a:solidFill>
                  <a:effectLst/>
                  <a:latin typeface="Calibri" pitchFamily="34" charset="0"/>
                  <a:ea typeface="宋体" pitchFamily="2" charset="-122"/>
                  <a:cs typeface="宋体" pitchFamily="2" charset="-122"/>
                </a:rPr>
                <a:t>硬件</a:t>
              </a:r>
              <a:endParaRPr kumimoji="0" lang="zh-CN" sz="3600" b="1" i="0" u="none" strike="noStrike" cap="none" normalizeH="0" baseline="0">
                <a:ln>
                  <a:noFill/>
                </a:ln>
                <a:solidFill>
                  <a:schemeClr val="tx1"/>
                </a:solidFill>
                <a:effectLst/>
                <a:latin typeface="Arial" pitchFamily="34" charset="0"/>
                <a:ea typeface="宋体" pitchFamily="2" charset="-122"/>
                <a:cs typeface="宋体" pitchFamily="2" charset="-122"/>
              </a:endParaRPr>
            </a:p>
          </p:txBody>
        </p:sp>
        <p:cxnSp>
          <p:nvCxnSpPr>
            <p:cNvPr id="101392" name="AutoShape 16"/>
            <p:cNvCxnSpPr>
              <a:cxnSpLocks noChangeShapeType="1"/>
              <a:stCxn id="101388" idx="3"/>
              <a:endCxn id="101391" idx="3"/>
            </p:cNvCxnSpPr>
            <p:nvPr/>
          </p:nvCxnSpPr>
          <p:spPr bwMode="auto">
            <a:xfrm>
              <a:off x="7862" y="5801"/>
              <a:ext cx="2" cy="760"/>
            </a:xfrm>
            <a:prstGeom prst="curvedConnector3">
              <a:avLst>
                <a:gd name="adj1" fmla="val 18050000"/>
              </a:avLst>
            </a:prstGeom>
            <a:noFill/>
            <a:ln w="9525">
              <a:solidFill>
                <a:srgbClr val="000000"/>
              </a:solidFill>
              <a:round/>
              <a:headEnd/>
              <a:tailEnd type="triangle" w="med" len="med"/>
            </a:ln>
          </p:spPr>
        </p:cxnSp>
        <p:cxnSp>
          <p:nvCxnSpPr>
            <p:cNvPr id="101393" name="AutoShape 17"/>
            <p:cNvCxnSpPr>
              <a:cxnSpLocks noChangeShapeType="1"/>
            </p:cNvCxnSpPr>
            <p:nvPr/>
          </p:nvCxnSpPr>
          <p:spPr bwMode="auto">
            <a:xfrm flipV="1">
              <a:off x="3226" y="1852"/>
              <a:ext cx="4638" cy="12"/>
            </a:xfrm>
            <a:prstGeom prst="straightConnector1">
              <a:avLst/>
            </a:prstGeom>
            <a:noFill/>
            <a:ln w="9525">
              <a:solidFill>
                <a:srgbClr val="000000"/>
              </a:solidFill>
              <a:round/>
              <a:headEnd/>
              <a:tailEnd/>
            </a:ln>
          </p:spPr>
        </p:cxnSp>
        <p:cxnSp>
          <p:nvCxnSpPr>
            <p:cNvPr id="101394" name="AutoShape 18"/>
            <p:cNvCxnSpPr>
              <a:cxnSpLocks noChangeShapeType="1"/>
            </p:cNvCxnSpPr>
            <p:nvPr/>
          </p:nvCxnSpPr>
          <p:spPr bwMode="auto">
            <a:xfrm flipV="1">
              <a:off x="3226" y="5389"/>
              <a:ext cx="4638" cy="12"/>
            </a:xfrm>
            <a:prstGeom prst="straightConnector1">
              <a:avLst/>
            </a:prstGeom>
            <a:noFill/>
            <a:ln w="9525">
              <a:solidFill>
                <a:srgbClr val="000000"/>
              </a:solidFill>
              <a:round/>
              <a:headEnd/>
              <a:tailEnd/>
            </a:ln>
          </p:spPr>
        </p:cxnSp>
        <p:cxnSp>
          <p:nvCxnSpPr>
            <p:cNvPr id="101395" name="AutoShape 19"/>
            <p:cNvCxnSpPr>
              <a:cxnSpLocks noChangeShapeType="1"/>
            </p:cNvCxnSpPr>
            <p:nvPr/>
          </p:nvCxnSpPr>
          <p:spPr bwMode="auto">
            <a:xfrm flipV="1">
              <a:off x="3226" y="6184"/>
              <a:ext cx="4638" cy="12"/>
            </a:xfrm>
            <a:prstGeom prst="straightConnector1">
              <a:avLst/>
            </a:prstGeom>
            <a:noFill/>
            <a:ln w="9525">
              <a:solidFill>
                <a:srgbClr val="000000"/>
              </a:solidFill>
              <a:round/>
              <a:headEnd/>
              <a:tailEnd/>
            </a:ln>
          </p:spPr>
        </p:cxnSp>
        <p:sp>
          <p:nvSpPr>
            <p:cNvPr id="101396" name="AutoShape 20"/>
            <p:cNvSpPr>
              <a:spLocks noChangeArrowheads="1"/>
            </p:cNvSpPr>
            <p:nvPr/>
          </p:nvSpPr>
          <p:spPr bwMode="auto">
            <a:xfrm>
              <a:off x="3226" y="3065"/>
              <a:ext cx="1152" cy="967"/>
            </a:xfrm>
            <a:prstGeom prst="roundRect">
              <a:avLst>
                <a:gd name="adj" fmla="val 16667"/>
              </a:avLst>
            </a:pr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600" b="1" i="0" u="none" strike="noStrike" cap="none" normalizeH="0" baseline="0" dirty="0">
                  <a:ln>
                    <a:noFill/>
                  </a:ln>
                  <a:solidFill>
                    <a:schemeClr val="tx1"/>
                  </a:solidFill>
                  <a:effectLst/>
                  <a:latin typeface="Calibri" pitchFamily="34" charset="0"/>
                  <a:ea typeface="宋体" pitchFamily="2" charset="-122"/>
                  <a:cs typeface="宋体" pitchFamily="2" charset="-122"/>
                </a:rPr>
                <a:t>非根模式</a:t>
              </a:r>
              <a:endParaRPr kumimoji="0" lang="zh-CN" sz="3600" b="1" i="0" u="none" strike="noStrike" cap="none" normalizeH="0" baseline="0" dirty="0">
                <a:ln>
                  <a:noFill/>
                </a:ln>
                <a:solidFill>
                  <a:schemeClr val="tx1"/>
                </a:solidFill>
                <a:effectLst/>
                <a:latin typeface="Arial" pitchFamily="34" charset="0"/>
                <a:ea typeface="宋体" pitchFamily="2" charset="-122"/>
                <a:cs typeface="宋体" pitchFamily="2" charset="-122"/>
              </a:endParaRPr>
            </a:p>
          </p:txBody>
        </p:sp>
        <p:sp>
          <p:nvSpPr>
            <p:cNvPr id="101397" name="AutoShape 21"/>
            <p:cNvSpPr>
              <a:spLocks noChangeArrowheads="1"/>
            </p:cNvSpPr>
            <p:nvPr/>
          </p:nvSpPr>
          <p:spPr bwMode="auto">
            <a:xfrm>
              <a:off x="3226" y="5496"/>
              <a:ext cx="1020" cy="610"/>
            </a:xfrm>
            <a:prstGeom prst="roundRect">
              <a:avLst>
                <a:gd name="adj" fmla="val 16667"/>
              </a:avLst>
            </a:prstGeom>
            <a:solidFill>
              <a:srgbClr val="FFFFFF"/>
            </a:solidFill>
            <a:ln w="9525">
              <a:noFill/>
              <a:round/>
              <a:headEnd/>
              <a:tailEnd/>
            </a:ln>
          </p:spPr>
          <p:txBody>
            <a:bodyPr vert="horz" wrap="square" lIns="91440" tIns="45720" rIns="91440" bIns="45720" numCol="1" anchor="t" anchorCtr="0" compatLnSpc="1">
              <a:prstTxWarp prst="textNoShape">
                <a:avLst/>
              </a:prstTxWarp>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600" b="1" i="0" u="none" strike="noStrike" cap="none" normalizeH="0" baseline="0">
                  <a:ln>
                    <a:noFill/>
                  </a:ln>
                  <a:solidFill>
                    <a:schemeClr val="tx1"/>
                  </a:solidFill>
                  <a:effectLst/>
                  <a:latin typeface="Calibri" pitchFamily="34" charset="0"/>
                  <a:ea typeface="宋体" pitchFamily="2" charset="-122"/>
                  <a:cs typeface="宋体" pitchFamily="2" charset="-122"/>
                </a:rPr>
                <a:t>根模式</a:t>
              </a:r>
              <a:endParaRPr kumimoji="0" lang="zh-CN" sz="3600" b="1" i="0" u="none" strike="noStrike" cap="none" normalizeH="0" baseline="0">
                <a:ln>
                  <a:noFill/>
                </a:ln>
                <a:solidFill>
                  <a:schemeClr val="tx1"/>
                </a:solidFill>
                <a:effectLst/>
                <a:latin typeface="Arial" pitchFamily="34" charset="0"/>
                <a:ea typeface="宋体" pitchFamily="2" charset="-122"/>
                <a:cs typeface="宋体" pitchFamily="2" charset="-122"/>
              </a:endParaRPr>
            </a:p>
          </p:txBody>
        </p:sp>
      </p:grpSp>
      <p:sp>
        <p:nvSpPr>
          <p:cNvPr id="27" name="Rectangle 2"/>
          <p:cNvSpPr txBox="1">
            <a:spLocks noChangeArrowheads="1"/>
          </p:cNvSpPr>
          <p:nvPr/>
        </p:nvSpPr>
        <p:spPr bwMode="auto">
          <a:xfrm>
            <a:off x="5004048" y="627534"/>
            <a:ext cx="4139952" cy="394446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indent="-342900" algn="just" fontAlgn="base">
              <a:lnSpc>
                <a:spcPct val="120000"/>
              </a:lnSpc>
              <a:spcBef>
                <a:spcPct val="20000"/>
              </a:spcBef>
              <a:spcAft>
                <a:spcPct val="0"/>
              </a:spcAft>
              <a:buClr>
                <a:srgbClr val="0000FF"/>
              </a:buClr>
              <a:buFont typeface="Wingdings" pitchFamily="2" charset="2"/>
              <a:buChar char="u"/>
            </a:pPr>
            <a:r>
              <a:rPr kumimoji="1" lang="zh-CN" altLang="en-US" b="1" kern="0" dirty="0">
                <a:solidFill>
                  <a:srgbClr val="C00000"/>
                </a:solidFill>
                <a:latin typeface="微软雅黑" pitchFamily="34" charset="-122"/>
                <a:ea typeface="微软雅黑" pitchFamily="34" charset="-122"/>
              </a:rPr>
              <a:t>硬件辅助虚拟化</a:t>
            </a:r>
            <a:endParaRPr kumimoji="1" lang="en-US" altLang="zh-CN" b="1" kern="0" dirty="0">
              <a:solidFill>
                <a:srgbClr val="C00000"/>
              </a:solidFill>
              <a:latin typeface="微软雅黑" pitchFamily="34" charset="-122"/>
              <a:ea typeface="微软雅黑" pitchFamily="34" charset="-122"/>
            </a:endParaRPr>
          </a:p>
          <a:p>
            <a:pPr marL="342900" lvl="0" indent="-342900" algn="just" fontAlgn="base">
              <a:lnSpc>
                <a:spcPct val="130000"/>
              </a:lnSpc>
              <a:spcBef>
                <a:spcPct val="20000"/>
              </a:spcBef>
              <a:spcAft>
                <a:spcPct val="0"/>
              </a:spcAft>
              <a:buClr>
                <a:srgbClr val="0000FF"/>
              </a:buClr>
            </a:pPr>
            <a:r>
              <a:rPr lang="en-US" altLang="zh-CN" b="1" dirty="0">
                <a:latin typeface="微软雅黑" pitchFamily="34" charset="-122"/>
                <a:ea typeface="微软雅黑" pitchFamily="34" charset="-122"/>
              </a:rPr>
              <a:t>      </a:t>
            </a:r>
            <a:r>
              <a:rPr lang="zh-CN" altLang="zh-CN" b="1" dirty="0">
                <a:latin typeface="微软雅黑" pitchFamily="34" charset="-122"/>
                <a:ea typeface="微软雅黑" pitchFamily="34" charset="-122"/>
              </a:rPr>
              <a:t>需要</a:t>
            </a:r>
            <a:r>
              <a:rPr lang="en-US" altLang="zh-CN" b="1" dirty="0">
                <a:latin typeface="微软雅黑" pitchFamily="34" charset="-122"/>
                <a:ea typeface="微软雅黑" pitchFamily="34" charset="-122"/>
              </a:rPr>
              <a:t>CPU </a:t>
            </a:r>
            <a:r>
              <a:rPr lang="zh-CN" altLang="zh-CN" b="1" dirty="0">
                <a:latin typeface="微软雅黑" pitchFamily="34" charset="-122"/>
                <a:ea typeface="微软雅黑" pitchFamily="34" charset="-122"/>
              </a:rPr>
              <a:t>对虚拟化技术的支持。除了</a:t>
            </a:r>
            <a:r>
              <a:rPr lang="en-US" altLang="zh-CN" b="1" dirty="0">
                <a:latin typeface="微软雅黑" pitchFamily="34" charset="-122"/>
                <a:ea typeface="微软雅黑" pitchFamily="34" charset="-122"/>
              </a:rPr>
              <a:t>0 </a:t>
            </a:r>
            <a:r>
              <a:rPr lang="zh-CN" altLang="zh-CN" b="1" dirty="0">
                <a:latin typeface="微软雅黑" pitchFamily="34" charset="-122"/>
                <a:ea typeface="微软雅黑" pitchFamily="34" charset="-122"/>
              </a:rPr>
              <a:t>环到</a:t>
            </a:r>
            <a:r>
              <a:rPr lang="en-US" altLang="zh-CN" b="1" dirty="0">
                <a:latin typeface="微软雅黑" pitchFamily="34" charset="-122"/>
                <a:ea typeface="微软雅黑" pitchFamily="34" charset="-122"/>
              </a:rPr>
              <a:t>3 </a:t>
            </a:r>
            <a:r>
              <a:rPr lang="zh-CN" altLang="zh-CN" b="1" dirty="0">
                <a:latin typeface="微软雅黑" pitchFamily="34" charset="-122"/>
                <a:ea typeface="微软雅黑" pitchFamily="34" charset="-122"/>
              </a:rPr>
              <a:t>环以外，</a:t>
            </a:r>
            <a:r>
              <a:rPr lang="en-US" altLang="zh-CN" b="1" dirty="0">
                <a:latin typeface="微软雅黑" pitchFamily="34" charset="-122"/>
                <a:ea typeface="微软雅黑" pitchFamily="34" charset="-122"/>
              </a:rPr>
              <a:t>CPU </a:t>
            </a:r>
            <a:r>
              <a:rPr lang="zh-CN" altLang="zh-CN" b="1" dirty="0">
                <a:latin typeface="微软雅黑" pitchFamily="34" charset="-122"/>
                <a:ea typeface="微软雅黑" pitchFamily="34" charset="-122"/>
              </a:rPr>
              <a:t>额外的多提供了一个环为</a:t>
            </a:r>
            <a:r>
              <a:rPr lang="en-US" altLang="zh-CN" b="1" dirty="0">
                <a:latin typeface="微软雅黑" pitchFamily="34" charset="-122"/>
                <a:ea typeface="微软雅黑" pitchFamily="34" charset="-122"/>
              </a:rPr>
              <a:t>Hypervisor</a:t>
            </a:r>
            <a:r>
              <a:rPr lang="zh-CN" altLang="en-US" b="1" dirty="0">
                <a:latin typeface="微软雅黑" pitchFamily="34" charset="-122"/>
                <a:ea typeface="微软雅黑" pitchFamily="34" charset="-122"/>
              </a:rPr>
              <a:t>专</a:t>
            </a:r>
            <a:r>
              <a:rPr lang="zh-CN" altLang="zh-CN" b="1" dirty="0">
                <a:latin typeface="微软雅黑" pitchFamily="34" charset="-122"/>
                <a:ea typeface="微软雅黑" pitchFamily="34" charset="-122"/>
              </a:rPr>
              <a:t>用，称为</a:t>
            </a:r>
            <a:r>
              <a:rPr lang="en-US" altLang="zh-CN" b="1" dirty="0">
                <a:latin typeface="微软雅黑" pitchFamily="34" charset="-122"/>
                <a:ea typeface="微软雅黑" pitchFamily="34" charset="-122"/>
              </a:rPr>
              <a:t> -1 </a:t>
            </a:r>
            <a:r>
              <a:rPr lang="zh-CN" altLang="zh-CN" b="1" dirty="0">
                <a:latin typeface="微软雅黑" pitchFamily="34" charset="-122"/>
                <a:ea typeface="微软雅黑" pitchFamily="34" charset="-122"/>
              </a:rPr>
              <a:t>环。虚拟机的操作系统仍</a:t>
            </a:r>
            <a:r>
              <a:rPr lang="zh-CN" altLang="en-US" b="1" dirty="0">
                <a:latin typeface="微软雅黑" pitchFamily="34" charset="-122"/>
                <a:ea typeface="微软雅黑" pitchFamily="34" charset="-122"/>
              </a:rPr>
              <a:t>运行</a:t>
            </a:r>
            <a:r>
              <a:rPr lang="zh-CN" altLang="zh-CN" b="1" dirty="0">
                <a:latin typeface="微软雅黑" pitchFamily="34" charset="-122"/>
                <a:ea typeface="微软雅黑" pitchFamily="34" charset="-122"/>
              </a:rPr>
              <a:t>在</a:t>
            </a:r>
            <a:r>
              <a:rPr lang="en-US" altLang="zh-CN" b="1" dirty="0">
                <a:latin typeface="微软雅黑" pitchFamily="34" charset="-122"/>
                <a:ea typeface="微软雅黑" pitchFamily="34" charset="-122"/>
              </a:rPr>
              <a:t>0 </a:t>
            </a:r>
            <a:r>
              <a:rPr lang="zh-CN" altLang="zh-CN" b="1" dirty="0">
                <a:latin typeface="微软雅黑" pitchFamily="34" charset="-122"/>
                <a:ea typeface="微软雅黑" pitchFamily="34" charset="-122"/>
              </a:rPr>
              <a:t>环上，在操作系统调用特权指令的时候，通过硬件的机制将特权指令调用转到在处在</a:t>
            </a:r>
            <a:r>
              <a:rPr lang="en-US" altLang="zh-CN" b="1" dirty="0">
                <a:latin typeface="微软雅黑" pitchFamily="34" charset="-122"/>
                <a:ea typeface="微软雅黑" pitchFamily="34" charset="-122"/>
              </a:rPr>
              <a:t> -1</a:t>
            </a:r>
            <a:r>
              <a:rPr lang="zh-CN" altLang="zh-CN" b="1" dirty="0">
                <a:latin typeface="微软雅黑" pitchFamily="34" charset="-122"/>
                <a:ea typeface="微软雅黑" pitchFamily="34" charset="-122"/>
              </a:rPr>
              <a:t>环上的</a:t>
            </a:r>
            <a:r>
              <a:rPr lang="en-US" altLang="zh-CN" b="1" dirty="0">
                <a:latin typeface="微软雅黑" pitchFamily="34" charset="-122"/>
                <a:ea typeface="微软雅黑" pitchFamily="34" charset="-122"/>
              </a:rPr>
              <a:t>Hypervisor </a:t>
            </a:r>
            <a:r>
              <a:rPr lang="zh-CN" altLang="zh-CN" b="1" dirty="0">
                <a:latin typeface="微软雅黑" pitchFamily="34" charset="-122"/>
                <a:ea typeface="微软雅黑" pitchFamily="34" charset="-122"/>
              </a:rPr>
              <a:t>上，由</a:t>
            </a:r>
            <a:r>
              <a:rPr lang="en-US" altLang="zh-CN" b="1" dirty="0">
                <a:latin typeface="微软雅黑" pitchFamily="34" charset="-122"/>
                <a:ea typeface="微软雅黑" pitchFamily="34" charset="-122"/>
              </a:rPr>
              <a:t>Hypervisor</a:t>
            </a:r>
            <a:r>
              <a:rPr lang="zh-CN" altLang="zh-CN" b="1" dirty="0">
                <a:latin typeface="微软雅黑" pitchFamily="34" charset="-122"/>
                <a:ea typeface="微软雅黑" pitchFamily="34" charset="-122"/>
              </a:rPr>
              <a:t>完成对硬件的统一管理。</a:t>
            </a:r>
            <a:endParaRPr lang="en-US" altLang="zh-CN" b="1" dirty="0">
              <a:latin typeface="微软雅黑" pitchFamily="34" charset="-122"/>
              <a:ea typeface="微软雅黑" pitchFamily="34" charset="-122"/>
            </a:endParaRPr>
          </a:p>
          <a:p>
            <a:pPr marL="342900" indent="-342900" algn="just" fontAlgn="base">
              <a:lnSpc>
                <a:spcPct val="120000"/>
              </a:lnSpc>
              <a:spcBef>
                <a:spcPct val="20000"/>
              </a:spcBef>
              <a:spcAft>
                <a:spcPct val="0"/>
              </a:spcAft>
              <a:buClr>
                <a:srgbClr val="0000FF"/>
              </a:buClr>
            </a:pPr>
            <a:r>
              <a:rPr kumimoji="1" lang="zh-CN" altLang="en-US" i="0" u="none" strike="noStrike" kern="0" cap="none" spc="0" normalizeH="0" baseline="0" noProof="0" dirty="0">
                <a:ln>
                  <a:noFill/>
                </a:ln>
                <a:solidFill>
                  <a:srgbClr val="FF0000"/>
                </a:solidFill>
                <a:effectLst/>
                <a:uLnTx/>
                <a:uFillTx/>
                <a:latin typeface="微软雅黑" pitchFamily="34" charset="-122"/>
                <a:ea typeface="微软雅黑" pitchFamily="34" charset="-122"/>
              </a:rPr>
              <a:t>缺点：需要</a:t>
            </a:r>
            <a:r>
              <a:rPr kumimoji="1" lang="zh-CN" altLang="zh-CN" kern="0" dirty="0">
                <a:solidFill>
                  <a:srgbClr val="FF0000"/>
                </a:solidFill>
                <a:latin typeface="微软雅黑" pitchFamily="34" charset="-122"/>
                <a:ea typeface="微软雅黑" pitchFamily="34" charset="-122"/>
              </a:rPr>
              <a:t>有硬件支持</a:t>
            </a:r>
            <a:r>
              <a:rPr kumimoji="1" lang="en-US" altLang="zh-CN" kern="0" dirty="0">
                <a:solidFill>
                  <a:srgbClr val="FF0000"/>
                </a:solidFill>
                <a:latin typeface="微软雅黑" pitchFamily="34" charset="-122"/>
                <a:ea typeface="微软雅黑" pitchFamily="34" charset="-122"/>
              </a:rPr>
              <a:t>(</a:t>
            </a:r>
            <a:r>
              <a:rPr kumimoji="1" lang="zh-CN" altLang="en-US" kern="0" dirty="0">
                <a:solidFill>
                  <a:srgbClr val="FF0000"/>
                </a:solidFill>
                <a:latin typeface="微软雅黑" pitchFamily="34" charset="-122"/>
                <a:ea typeface="微软雅黑" pitchFamily="34" charset="-122"/>
              </a:rPr>
              <a:t>如</a:t>
            </a:r>
            <a:r>
              <a:rPr kumimoji="1" lang="en-US" altLang="zh-CN" kern="0" dirty="0">
                <a:solidFill>
                  <a:srgbClr val="FF0000"/>
                </a:solidFill>
                <a:latin typeface="微软雅黑" pitchFamily="34" charset="-122"/>
                <a:ea typeface="微软雅黑" pitchFamily="34" charset="-122"/>
              </a:rPr>
              <a:t>Intel VT, AMD SVM)</a:t>
            </a:r>
          </a:p>
          <a:p>
            <a:pPr marL="342900" lvl="0" indent="-342900" algn="just" fontAlgn="base">
              <a:lnSpc>
                <a:spcPct val="120000"/>
              </a:lnSpc>
              <a:spcBef>
                <a:spcPct val="20000"/>
              </a:spcBef>
              <a:spcAft>
                <a:spcPct val="0"/>
              </a:spcAft>
              <a:buClr>
                <a:srgbClr val="0000FF"/>
              </a:buClr>
            </a:pPr>
            <a:endParaRPr kumimoji="1" lang="en-US" altLang="zh-CN" b="1" i="0" u="none" strike="noStrike" kern="0" cap="none" spc="0" normalizeH="0" baseline="0" noProof="0" dirty="0">
              <a:ln>
                <a:noFill/>
              </a:ln>
              <a:effectLst/>
              <a:uLnTx/>
              <a:uFillTx/>
              <a:latin typeface="+mn-lt"/>
              <a:ea typeface="+mn-ea"/>
              <a:cs typeface="+mn-cs"/>
            </a:endParaRPr>
          </a:p>
          <a:p>
            <a:pPr marL="342900" marR="0" lvl="0" indent="-342900" algn="just" defTabSz="914400" rtl="0" eaLnBrk="1" fontAlgn="base" latinLnBrk="0" hangingPunct="1">
              <a:lnSpc>
                <a:spcPct val="120000"/>
              </a:lnSpc>
              <a:spcBef>
                <a:spcPct val="20000"/>
              </a:spcBef>
              <a:spcAft>
                <a:spcPct val="0"/>
              </a:spcAft>
              <a:buClr>
                <a:srgbClr val="0000FF"/>
              </a:buClr>
              <a:buSzTx/>
              <a:tabLst/>
              <a:defRPr/>
            </a:pPr>
            <a:endParaRPr kumimoji="1" lang="zh-CN" altLang="en-US" b="1" i="0" u="none" strike="noStrike" kern="0" cap="none" spc="0" normalizeH="0" baseline="0" noProof="0" dirty="0">
              <a:ln>
                <a:noFill/>
              </a:ln>
              <a:solidFill>
                <a:schemeClr val="tx1"/>
              </a:solidFill>
              <a:effectLst/>
              <a:uLnTx/>
              <a:uFillTx/>
              <a:latin typeface="+mn-lt"/>
              <a:ea typeface="+mn-ea"/>
              <a:cs typeface="+mn-cs"/>
            </a:endParaRPr>
          </a:p>
        </p:txBody>
      </p:sp>
      <p:cxnSp>
        <p:nvCxnSpPr>
          <p:cNvPr id="22" name="AutoShape 13"/>
          <p:cNvCxnSpPr>
            <a:cxnSpLocks noChangeShapeType="1"/>
            <a:stCxn id="101380" idx="3"/>
            <a:endCxn id="101391" idx="3"/>
          </p:cNvCxnSpPr>
          <p:nvPr/>
        </p:nvCxnSpPr>
        <p:spPr bwMode="auto">
          <a:xfrm>
            <a:off x="3584504" y="992123"/>
            <a:ext cx="1375" cy="3392038"/>
          </a:xfrm>
          <a:prstGeom prst="curvedConnector3">
            <a:avLst>
              <a:gd name="adj1" fmla="val 113996800"/>
            </a:avLst>
          </a:prstGeom>
          <a:noFill/>
          <a:ln w="9525">
            <a:solidFill>
              <a:srgbClr val="000000"/>
            </a:solidFill>
            <a:round/>
            <a:headEnd/>
            <a:tailEnd type="triangle" w="med" len="med"/>
          </a:ln>
        </p:spPr>
      </p:cxnSp>
      <p:sp>
        <p:nvSpPr>
          <p:cNvPr id="23" name="标题 22"/>
          <p:cNvSpPr>
            <a:spLocks noGrp="1"/>
          </p:cNvSpPr>
          <p:nvPr>
            <p:ph type="title"/>
          </p:nvPr>
        </p:nvSpPr>
        <p:spPr/>
        <p:txBody>
          <a:bodyPr>
            <a:normAutofit fontScale="90000"/>
          </a:bodyPr>
          <a:lstStyle/>
          <a:p>
            <a:r>
              <a:rPr lang="zh-CN" altLang="en-US" dirty="0"/>
              <a:t> </a:t>
            </a:r>
            <a:r>
              <a:rPr lang="en-US" altLang="zh-CN" dirty="0"/>
              <a:t>CPU</a:t>
            </a:r>
            <a:r>
              <a:rPr lang="zh-CN" altLang="en-US" dirty="0"/>
              <a:t>虚拟化</a:t>
            </a:r>
          </a:p>
        </p:txBody>
      </p:sp>
    </p:spTree>
    <p:extLst>
      <p:ext uri="{BB962C8B-B14F-4D97-AF65-F5344CB8AC3E}">
        <p14:creationId xmlns:p14="http://schemas.microsoft.com/office/powerpoint/2010/main" val="61448978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p:txBody>
          <a:bodyPr>
            <a:noAutofit/>
          </a:bodyPr>
          <a:lstStyle/>
          <a:p>
            <a:r>
              <a:rPr lang="zh-CN" altLang="en-US" sz="1400" dirty="0">
                <a:latin typeface="微软雅黑" pitchFamily="34" charset="-122"/>
                <a:ea typeface="微软雅黑" pitchFamily="34" charset="-122"/>
              </a:rPr>
              <a:t>内存虚拟化</a:t>
            </a:r>
          </a:p>
        </p:txBody>
      </p:sp>
      <p:sp>
        <p:nvSpPr>
          <p:cNvPr id="29708" name="Rectangle 12"/>
          <p:cNvSpPr>
            <a:spLocks noChangeArrowheads="1"/>
          </p:cNvSpPr>
          <p:nvPr/>
        </p:nvSpPr>
        <p:spPr bwMode="auto">
          <a:xfrm>
            <a:off x="683568" y="1059582"/>
            <a:ext cx="8064896" cy="1080120"/>
          </a:xfrm>
          <a:prstGeom prst="rect">
            <a:avLst/>
          </a:prstGeom>
          <a:noFill/>
          <a:ln w="9525">
            <a:noFill/>
            <a:miter lim="800000"/>
            <a:headEnd/>
            <a:tailEnd/>
          </a:ln>
          <a:effectLst/>
        </p:spPr>
        <p:txBody>
          <a:bodyPr lIns="0" rIns="0"/>
          <a:lstStyle/>
          <a:p>
            <a:pPr>
              <a:lnSpc>
                <a:spcPct val="120000"/>
              </a:lnSpc>
            </a:pPr>
            <a:r>
              <a:rPr lang="en-US" altLang="zh-CN" dirty="0">
                <a:solidFill>
                  <a:srgbClr val="FF0000"/>
                </a:solidFill>
                <a:latin typeface="微软雅黑" pitchFamily="34" charset="-122"/>
                <a:ea typeface="微软雅黑" pitchFamily="34" charset="-122"/>
              </a:rPr>
              <a:t>VMM</a:t>
            </a:r>
            <a:r>
              <a:rPr lang="zh-CN" altLang="en-US" dirty="0">
                <a:solidFill>
                  <a:srgbClr val="FF0000"/>
                </a:solidFill>
                <a:latin typeface="微软雅黑" pitchFamily="34" charset="-122"/>
                <a:ea typeface="微软雅黑" pitchFamily="34" charset="-122"/>
              </a:rPr>
              <a:t>必须对物理内存有最终的控制权</a:t>
            </a:r>
            <a:r>
              <a:rPr lang="zh-CN" altLang="en-US" dirty="0">
                <a:latin typeface="微软雅黑" pitchFamily="34" charset="-122"/>
                <a:ea typeface="微软雅黑" pitchFamily="34" charset="-122"/>
              </a:rPr>
              <a:t>，也就是说，它必须控制将客户物理地址空间映射到主机物理地址空间的操作。这样才可以顺利的实现内存虚拟化</a:t>
            </a:r>
            <a:endParaRPr lang="en-US" altLang="zh-CN" dirty="0">
              <a:latin typeface="微软雅黑" pitchFamily="34" charset="-122"/>
              <a:ea typeface="微软雅黑" pitchFamily="34" charset="-122"/>
            </a:endParaRPr>
          </a:p>
          <a:p>
            <a:pPr>
              <a:lnSpc>
                <a:spcPct val="120000"/>
              </a:lnSpc>
            </a:pPr>
            <a:endParaRPr lang="de-DE" altLang="zh-CN" dirty="0">
              <a:latin typeface="微软雅黑" pitchFamily="34" charset="-122"/>
              <a:ea typeface="微软雅黑" pitchFamily="34" charset="-122"/>
            </a:endParaRPr>
          </a:p>
        </p:txBody>
      </p:sp>
      <p:pic>
        <p:nvPicPr>
          <p:cNvPr id="5" name="图片 4" descr="150227780.jpg"/>
          <p:cNvPicPr>
            <a:picLocks noChangeAspect="1"/>
          </p:cNvPicPr>
          <p:nvPr/>
        </p:nvPicPr>
        <p:blipFill>
          <a:blip r:embed="rId2" cstate="print"/>
          <a:stretch>
            <a:fillRect/>
          </a:stretch>
        </p:blipFill>
        <p:spPr>
          <a:xfrm>
            <a:off x="1115616" y="2067694"/>
            <a:ext cx="6692900" cy="2343150"/>
          </a:xfrm>
          <a:prstGeom prst="rect">
            <a:avLst/>
          </a:prstGeom>
          <a:ln>
            <a:noFill/>
          </a:ln>
          <a:effectLst>
            <a:softEdge rad="112500"/>
          </a:effectLst>
        </p:spPr>
      </p:pic>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08" name="Rectangle 12"/>
          <p:cNvSpPr>
            <a:spLocks noChangeArrowheads="1"/>
          </p:cNvSpPr>
          <p:nvPr/>
        </p:nvSpPr>
        <p:spPr bwMode="auto">
          <a:xfrm>
            <a:off x="683568" y="1059582"/>
            <a:ext cx="8064896" cy="1080120"/>
          </a:xfrm>
          <a:prstGeom prst="rect">
            <a:avLst/>
          </a:prstGeom>
          <a:noFill/>
          <a:ln w="9525">
            <a:noFill/>
            <a:miter lim="800000"/>
            <a:headEnd/>
            <a:tailEnd/>
          </a:ln>
          <a:effectLst/>
        </p:spPr>
        <p:txBody>
          <a:bodyPr lIns="0" rIns="0"/>
          <a:lstStyle/>
          <a:p>
            <a:pPr>
              <a:lnSpc>
                <a:spcPct val="120000"/>
              </a:lnSpc>
            </a:pPr>
            <a:endParaRPr lang="de-DE" altLang="zh-CN" sz="2800" dirty="0">
              <a:latin typeface="微软雅黑" pitchFamily="34" charset="-122"/>
              <a:ea typeface="微软雅黑" pitchFamily="34" charset="-122"/>
            </a:endParaRPr>
          </a:p>
        </p:txBody>
      </p:sp>
      <p:sp>
        <p:nvSpPr>
          <p:cNvPr id="6" name="Rectangle 12"/>
          <p:cNvSpPr>
            <a:spLocks noChangeArrowheads="1"/>
          </p:cNvSpPr>
          <p:nvPr/>
        </p:nvSpPr>
        <p:spPr bwMode="auto">
          <a:xfrm>
            <a:off x="755684" y="1167594"/>
            <a:ext cx="7628169" cy="3618402"/>
          </a:xfrm>
          <a:prstGeom prst="rect">
            <a:avLst/>
          </a:prstGeom>
          <a:noFill/>
          <a:ln w="9525">
            <a:noFill/>
            <a:miter lim="800000"/>
            <a:headEnd/>
            <a:tailEnd/>
          </a:ln>
          <a:effectLst/>
        </p:spPr>
        <p:txBody>
          <a:bodyPr lIns="0" rIns="0"/>
          <a:lstStyle/>
          <a:p>
            <a:pPr>
              <a:lnSpc>
                <a:spcPct val="130000"/>
              </a:lnSpc>
              <a:spcBef>
                <a:spcPct val="20000"/>
              </a:spcBef>
              <a:buClr>
                <a:schemeClr val="accent1"/>
              </a:buClr>
            </a:pPr>
            <a:r>
              <a:rPr lang="zh-CN" altLang="en-US" dirty="0">
                <a:latin typeface="微软雅黑" pitchFamily="34" charset="-122"/>
                <a:ea typeface="微软雅黑" pitchFamily="34" charset="-122"/>
              </a:rPr>
              <a:t>这意味着需要客户操作系统和</a:t>
            </a:r>
            <a:r>
              <a:rPr lang="en-US" altLang="zh-CN" dirty="0">
                <a:latin typeface="微软雅黑" pitchFamily="34" charset="-122"/>
                <a:ea typeface="微软雅黑" pitchFamily="34" charset="-122"/>
              </a:rPr>
              <a:t>VMM</a:t>
            </a:r>
            <a:r>
              <a:rPr lang="zh-CN" altLang="en-US" dirty="0">
                <a:latin typeface="微软雅黑" pitchFamily="34" charset="-122"/>
                <a:ea typeface="微软雅黑" pitchFamily="34" charset="-122"/>
              </a:rPr>
              <a:t>分别维护从虚拟内存到物理内存的映射和从物理内存到机器内存的映射，共两级映射</a:t>
            </a:r>
            <a:endParaRPr lang="en-US" altLang="zh-CN" dirty="0">
              <a:latin typeface="微软雅黑" pitchFamily="34" charset="-122"/>
              <a:ea typeface="微软雅黑" pitchFamily="34" charset="-122"/>
            </a:endParaRPr>
          </a:p>
          <a:p>
            <a:pPr marL="647700" lvl="1" indent="-190500">
              <a:lnSpc>
                <a:spcPct val="130000"/>
              </a:lnSpc>
              <a:spcBef>
                <a:spcPct val="20000"/>
              </a:spcBef>
              <a:buClr>
                <a:schemeClr val="accent1"/>
              </a:buClr>
              <a:buFont typeface="Arial" pitchFamily="34" charset="0"/>
              <a:buChar char="•"/>
            </a:pPr>
            <a:r>
              <a:rPr lang="zh-CN" altLang="en-US" dirty="0">
                <a:latin typeface="微软雅黑" pitchFamily="34" charset="-122"/>
                <a:ea typeface="微软雅黑" pitchFamily="34" charset="-122"/>
              </a:rPr>
              <a:t>客户操作系统继续控制虚拟地址到客户内存物理地址的映射 （</a:t>
            </a:r>
            <a:r>
              <a:rPr lang="en-US" altLang="zh-CN" dirty="0">
                <a:latin typeface="微软雅黑" pitchFamily="34" charset="-122"/>
                <a:ea typeface="微软雅黑" pitchFamily="34" charset="-122"/>
              </a:rPr>
              <a:t>VA -&gt; PA</a:t>
            </a:r>
            <a:r>
              <a:rPr lang="zh-CN" altLang="en-US" dirty="0">
                <a:latin typeface="微软雅黑" pitchFamily="34" charset="-122"/>
                <a:ea typeface="微软雅黑" pitchFamily="34" charset="-122"/>
              </a:rPr>
              <a:t>）</a:t>
            </a:r>
            <a:endParaRPr lang="en-US" altLang="zh-CN" dirty="0">
              <a:latin typeface="微软雅黑" pitchFamily="34" charset="-122"/>
              <a:ea typeface="微软雅黑" pitchFamily="34" charset="-122"/>
            </a:endParaRPr>
          </a:p>
          <a:p>
            <a:pPr marL="647700" lvl="1" indent="-190500">
              <a:lnSpc>
                <a:spcPct val="130000"/>
              </a:lnSpc>
              <a:spcBef>
                <a:spcPct val="20000"/>
              </a:spcBef>
              <a:buClr>
                <a:schemeClr val="accent1"/>
              </a:buClr>
              <a:buFont typeface="Arial" pitchFamily="34" charset="0"/>
              <a:buChar char="•"/>
            </a:pPr>
            <a:r>
              <a:rPr lang="zh-CN" altLang="en-US" dirty="0">
                <a:latin typeface="微软雅黑" pitchFamily="34" charset="-122"/>
                <a:ea typeface="微软雅黑" pitchFamily="34" charset="-122"/>
              </a:rPr>
              <a:t>但是客户操作系统不能直接访问实际机器内存，因此</a:t>
            </a:r>
            <a:r>
              <a:rPr lang="en-US" altLang="zh-CN" dirty="0">
                <a:latin typeface="微软雅黑" pitchFamily="34" charset="-122"/>
                <a:ea typeface="微软雅黑" pitchFamily="34" charset="-122"/>
              </a:rPr>
              <a:t>VMM </a:t>
            </a:r>
            <a:r>
              <a:rPr lang="zh-CN" altLang="en-US" dirty="0">
                <a:latin typeface="微软雅黑" pitchFamily="34" charset="-122"/>
                <a:ea typeface="微软雅黑" pitchFamily="34" charset="-122"/>
              </a:rPr>
              <a:t>需要 负责映射客户物理内存到实际机器内存 （</a:t>
            </a:r>
            <a:r>
              <a:rPr lang="en-US" altLang="zh-CN" dirty="0">
                <a:latin typeface="微软雅黑" pitchFamily="34" charset="-122"/>
                <a:ea typeface="微软雅黑" pitchFamily="34" charset="-122"/>
              </a:rPr>
              <a:t>PA -&gt; MA</a:t>
            </a:r>
            <a:r>
              <a:rPr lang="zh-CN" altLang="en-US" dirty="0">
                <a:latin typeface="微软雅黑" pitchFamily="34" charset="-122"/>
                <a:ea typeface="微软雅黑" pitchFamily="34" charset="-122"/>
              </a:rPr>
              <a:t>）</a:t>
            </a:r>
            <a:endParaRPr lang="en-US" altLang="zh-CN" dirty="0">
              <a:latin typeface="微软雅黑" pitchFamily="34" charset="-122"/>
              <a:ea typeface="微软雅黑" pitchFamily="34" charset="-122"/>
            </a:endParaRPr>
          </a:p>
        </p:txBody>
      </p:sp>
      <p:sp>
        <p:nvSpPr>
          <p:cNvPr id="4" name="标题 3"/>
          <p:cNvSpPr>
            <a:spLocks noGrp="1"/>
          </p:cNvSpPr>
          <p:nvPr>
            <p:ph type="title"/>
          </p:nvPr>
        </p:nvSpPr>
        <p:spPr/>
        <p:txBody>
          <a:bodyPr>
            <a:normAutofit fontScale="90000"/>
          </a:bodyPr>
          <a:lstStyle/>
          <a:p>
            <a:r>
              <a:rPr lang="zh-CN" altLang="en-US" dirty="0"/>
              <a:t>内存虚拟化</a:t>
            </a:r>
          </a:p>
        </p:txBody>
      </p:sp>
    </p:spTree>
    <p:extLst>
      <p:ext uri="{BB962C8B-B14F-4D97-AF65-F5344CB8AC3E}">
        <p14:creationId xmlns:p14="http://schemas.microsoft.com/office/powerpoint/2010/main" val="65367483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2"/>
          <p:cNvSpPr>
            <a:spLocks noChangeArrowheads="1"/>
          </p:cNvSpPr>
          <p:nvPr/>
        </p:nvSpPr>
        <p:spPr bwMode="auto">
          <a:xfrm>
            <a:off x="755684" y="1167594"/>
            <a:ext cx="7628169" cy="3618402"/>
          </a:xfrm>
          <a:prstGeom prst="rect">
            <a:avLst/>
          </a:prstGeom>
          <a:noFill/>
          <a:ln w="9525">
            <a:noFill/>
            <a:miter lim="800000"/>
            <a:headEnd/>
            <a:tailEnd/>
          </a:ln>
          <a:effectLst/>
        </p:spPr>
        <p:txBody>
          <a:bodyPr lIns="0" rIns="0"/>
          <a:lstStyle/>
          <a:p>
            <a:pPr marL="190500" indent="-190500" algn="just">
              <a:lnSpc>
                <a:spcPct val="150000"/>
              </a:lnSpc>
              <a:spcBef>
                <a:spcPct val="20000"/>
              </a:spcBef>
              <a:buClr>
                <a:schemeClr val="accent1"/>
              </a:buClr>
              <a:buFont typeface="Arial" pitchFamily="34" charset="0"/>
              <a:buChar char="•"/>
            </a:pPr>
            <a:r>
              <a:rPr lang="zh-CN" altLang="en-US" dirty="0">
                <a:latin typeface="微软雅黑" pitchFamily="34" charset="-122"/>
                <a:ea typeface="微软雅黑" pitchFamily="34" charset="-122"/>
              </a:rPr>
              <a:t>软件方式：通过软件实现内存地址的翻译，比如 </a:t>
            </a:r>
            <a:r>
              <a:rPr lang="en-US" altLang="zh-CN" dirty="0">
                <a:latin typeface="微软雅黑" pitchFamily="34" charset="-122"/>
                <a:ea typeface="微软雅黑" pitchFamily="34" charset="-122"/>
              </a:rPr>
              <a:t>Shadow page table </a:t>
            </a:r>
            <a:r>
              <a:rPr lang="zh-CN" altLang="en-US" dirty="0">
                <a:latin typeface="微软雅黑" pitchFamily="34" charset="-122"/>
                <a:ea typeface="微软雅黑" pitchFamily="34" charset="-122"/>
              </a:rPr>
              <a:t>（影子页表）技术</a:t>
            </a:r>
          </a:p>
          <a:p>
            <a:pPr marL="190500" indent="-190500" algn="just">
              <a:lnSpc>
                <a:spcPct val="150000"/>
              </a:lnSpc>
              <a:spcBef>
                <a:spcPct val="20000"/>
              </a:spcBef>
              <a:buClr>
                <a:schemeClr val="accent1"/>
              </a:buClr>
              <a:buFont typeface="Arial" pitchFamily="34" charset="0"/>
              <a:buChar char="•"/>
            </a:pPr>
            <a:r>
              <a:rPr lang="zh-CN" altLang="en-US" dirty="0">
                <a:latin typeface="微软雅黑" pitchFamily="34" charset="-122"/>
                <a:ea typeface="微软雅黑" pitchFamily="34" charset="-122"/>
              </a:rPr>
              <a:t>硬件实现：基于 </a:t>
            </a:r>
            <a:r>
              <a:rPr lang="en-US" altLang="zh-CN" dirty="0">
                <a:latin typeface="微软雅黑" pitchFamily="34" charset="-122"/>
                <a:ea typeface="微软雅黑" pitchFamily="34" charset="-122"/>
              </a:rPr>
              <a:t>CPU </a:t>
            </a:r>
            <a:r>
              <a:rPr lang="zh-CN" altLang="en-US" dirty="0">
                <a:latin typeface="微软雅黑" pitchFamily="34" charset="-122"/>
                <a:ea typeface="微软雅黑" pitchFamily="34" charset="-122"/>
              </a:rPr>
              <a:t>的辅助虚拟化功能，比如 </a:t>
            </a:r>
            <a:r>
              <a:rPr lang="en-US" altLang="zh-CN" dirty="0">
                <a:latin typeface="微软雅黑" pitchFamily="34" charset="-122"/>
                <a:ea typeface="微软雅黑" pitchFamily="34" charset="-122"/>
              </a:rPr>
              <a:t>AMD </a:t>
            </a:r>
            <a:r>
              <a:rPr lang="zh-CN" altLang="en-US" dirty="0">
                <a:latin typeface="微软雅黑" pitchFamily="34" charset="-122"/>
                <a:ea typeface="微软雅黑" pitchFamily="34" charset="-122"/>
              </a:rPr>
              <a:t>的 </a:t>
            </a:r>
            <a:r>
              <a:rPr lang="en-US" altLang="zh-CN" dirty="0">
                <a:latin typeface="微软雅黑" pitchFamily="34" charset="-122"/>
                <a:ea typeface="微软雅黑" pitchFamily="34" charset="-122"/>
              </a:rPr>
              <a:t>NPT </a:t>
            </a:r>
            <a:r>
              <a:rPr lang="zh-CN" altLang="en-US" dirty="0">
                <a:latin typeface="微软雅黑" pitchFamily="34" charset="-122"/>
                <a:ea typeface="微软雅黑" pitchFamily="34" charset="-122"/>
              </a:rPr>
              <a:t>和 </a:t>
            </a:r>
            <a:r>
              <a:rPr lang="en-US" altLang="zh-CN" dirty="0">
                <a:latin typeface="微软雅黑" pitchFamily="34" charset="-122"/>
                <a:ea typeface="微软雅黑" pitchFamily="34" charset="-122"/>
              </a:rPr>
              <a:t>Intel </a:t>
            </a:r>
            <a:r>
              <a:rPr lang="zh-CN" altLang="en-US" dirty="0">
                <a:latin typeface="微软雅黑" pitchFamily="34" charset="-122"/>
                <a:ea typeface="微软雅黑" pitchFamily="34" charset="-122"/>
              </a:rPr>
              <a:t>的 </a:t>
            </a:r>
            <a:r>
              <a:rPr lang="en-US" altLang="zh-CN" dirty="0">
                <a:latin typeface="微软雅黑" pitchFamily="34" charset="-122"/>
                <a:ea typeface="微软雅黑" pitchFamily="34" charset="-122"/>
              </a:rPr>
              <a:t>EPT </a:t>
            </a:r>
            <a:r>
              <a:rPr lang="zh-CN" altLang="en-US" dirty="0">
                <a:latin typeface="微软雅黑" pitchFamily="34" charset="-122"/>
                <a:ea typeface="微软雅黑" pitchFamily="34" charset="-122"/>
              </a:rPr>
              <a:t>技术</a:t>
            </a:r>
            <a:endParaRPr lang="en-US" altLang="zh-CN" dirty="0">
              <a:latin typeface="微软雅黑" pitchFamily="34" charset="-122"/>
              <a:ea typeface="微软雅黑" pitchFamily="34" charset="-122"/>
            </a:endParaRPr>
          </a:p>
        </p:txBody>
      </p:sp>
      <p:sp>
        <p:nvSpPr>
          <p:cNvPr id="5" name="标题 4"/>
          <p:cNvSpPr>
            <a:spLocks noGrp="1"/>
          </p:cNvSpPr>
          <p:nvPr>
            <p:ph type="title"/>
          </p:nvPr>
        </p:nvSpPr>
        <p:spPr/>
        <p:txBody>
          <a:bodyPr>
            <a:normAutofit fontScale="90000"/>
          </a:bodyPr>
          <a:lstStyle/>
          <a:p>
            <a:r>
              <a:rPr lang="zh-CN" altLang="en-US" dirty="0"/>
              <a:t>内存虚拟化方法</a:t>
            </a:r>
          </a:p>
        </p:txBody>
      </p:sp>
    </p:spTree>
    <p:extLst>
      <p:ext uri="{BB962C8B-B14F-4D97-AF65-F5344CB8AC3E}">
        <p14:creationId xmlns:p14="http://schemas.microsoft.com/office/powerpoint/2010/main" val="387063070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08" name="Rectangle 12"/>
          <p:cNvSpPr>
            <a:spLocks noChangeArrowheads="1"/>
          </p:cNvSpPr>
          <p:nvPr/>
        </p:nvSpPr>
        <p:spPr bwMode="auto">
          <a:xfrm>
            <a:off x="611560" y="1131590"/>
            <a:ext cx="7776864" cy="2748593"/>
          </a:xfrm>
          <a:prstGeom prst="rect">
            <a:avLst/>
          </a:prstGeom>
          <a:noFill/>
          <a:ln w="9525">
            <a:noFill/>
            <a:miter lim="800000"/>
            <a:headEnd/>
            <a:tailEnd/>
          </a:ln>
          <a:effectLst/>
        </p:spPr>
        <p:txBody>
          <a:bodyPr lIns="0" rIns="0"/>
          <a:lstStyle/>
          <a:p>
            <a:pPr>
              <a:lnSpc>
                <a:spcPct val="140000"/>
              </a:lnSpc>
            </a:pPr>
            <a:r>
              <a:rPr lang="en-US" altLang="zh-CN" dirty="0">
                <a:latin typeface="微软雅黑" pitchFamily="34" charset="-122"/>
                <a:ea typeface="微软雅黑" pitchFamily="34" charset="-122"/>
              </a:rPr>
              <a:t>        VMM</a:t>
            </a:r>
            <a:r>
              <a:rPr lang="zh-CN" altLang="en-US" dirty="0">
                <a:latin typeface="微软雅黑" pitchFamily="34" charset="-122"/>
                <a:ea typeface="微软雅黑" pitchFamily="34" charset="-122"/>
              </a:rPr>
              <a:t>维护一个虚拟机内存管理数据结构</a:t>
            </a:r>
            <a:r>
              <a:rPr lang="en-US" altLang="zh-CN" dirty="0">
                <a:latin typeface="微软雅黑" pitchFamily="34" charset="-122"/>
                <a:ea typeface="微软雅黑" pitchFamily="34" charset="-122"/>
              </a:rPr>
              <a:t>——</a:t>
            </a:r>
            <a:r>
              <a:rPr lang="zh-CN" altLang="en-US" dirty="0">
                <a:solidFill>
                  <a:srgbClr val="C00000"/>
                </a:solidFill>
                <a:latin typeface="微软雅黑" pitchFamily="34" charset="-122"/>
                <a:ea typeface="微软雅黑" pitchFamily="34" charset="-122"/>
              </a:rPr>
              <a:t>影子页表</a:t>
            </a:r>
            <a:r>
              <a:rPr lang="en-US" altLang="zh-CN" dirty="0">
                <a:solidFill>
                  <a:srgbClr val="C00000"/>
                </a:solidFill>
                <a:latin typeface="微软雅黑" pitchFamily="34" charset="-122"/>
                <a:ea typeface="微软雅黑" pitchFamily="34" charset="-122"/>
              </a:rPr>
              <a:t>(shadow page table)</a:t>
            </a:r>
            <a:r>
              <a:rPr lang="zh-CN" altLang="en-US" dirty="0">
                <a:latin typeface="微软雅黑" pitchFamily="34" charset="-122"/>
                <a:ea typeface="微软雅黑" pitchFamily="34" charset="-122"/>
              </a:rPr>
              <a:t>。</a:t>
            </a:r>
            <a:r>
              <a:rPr lang="en-US" altLang="zh-CN" dirty="0">
                <a:latin typeface="微软雅黑" pitchFamily="34" charset="-122"/>
                <a:ea typeface="微软雅黑" pitchFamily="34" charset="-122"/>
              </a:rPr>
              <a:t>VMM</a:t>
            </a:r>
            <a:r>
              <a:rPr lang="zh-CN" altLang="en-US" dirty="0">
                <a:latin typeface="微软雅黑" pitchFamily="34" charset="-122"/>
                <a:ea typeface="微软雅黑" pitchFamily="34" charset="-122"/>
              </a:rPr>
              <a:t>通过影子页表</a:t>
            </a:r>
            <a:r>
              <a:rPr lang="zh-CN" altLang="en-US" dirty="0">
                <a:solidFill>
                  <a:srgbClr val="0000CC"/>
                </a:solidFill>
                <a:latin typeface="微软雅黑" pitchFamily="34" charset="-122"/>
                <a:ea typeface="微软雅黑" pitchFamily="34" charset="-122"/>
              </a:rPr>
              <a:t>给不同的虚拟机分配机器的内存页</a:t>
            </a:r>
            <a:r>
              <a:rPr lang="zh-CN" altLang="en-US" dirty="0">
                <a:latin typeface="微软雅黑" pitchFamily="34" charset="-122"/>
                <a:ea typeface="微软雅黑" pitchFamily="34" charset="-122"/>
              </a:rPr>
              <a:t>，如操作系统虚拟内存一样，</a:t>
            </a:r>
            <a:r>
              <a:rPr lang="en-US" altLang="zh-CN" dirty="0">
                <a:latin typeface="微软雅黑" pitchFamily="34" charset="-122"/>
                <a:ea typeface="微软雅黑" pitchFamily="34" charset="-122"/>
              </a:rPr>
              <a:t>VMM</a:t>
            </a:r>
            <a:r>
              <a:rPr lang="zh-CN" altLang="en-US" dirty="0">
                <a:latin typeface="微软雅黑" pitchFamily="34" charset="-122"/>
                <a:ea typeface="微软雅黑" pitchFamily="34" charset="-122"/>
              </a:rPr>
              <a:t>能将虚拟机内存换页到磁盘，因此，虚拟机申请的内存可以超过机器的物理内存。</a:t>
            </a:r>
            <a:r>
              <a:rPr lang="en-US" altLang="zh-CN" dirty="0">
                <a:latin typeface="微软雅黑" pitchFamily="34" charset="-122"/>
                <a:ea typeface="微软雅黑" pitchFamily="34" charset="-122"/>
              </a:rPr>
              <a:t>VMM</a:t>
            </a:r>
            <a:r>
              <a:rPr lang="zh-CN" altLang="en-US" dirty="0">
                <a:latin typeface="微软雅黑" pitchFamily="34" charset="-122"/>
                <a:ea typeface="微软雅黑" pitchFamily="34" charset="-122"/>
              </a:rPr>
              <a:t>也可以根据每个虚拟机的要求</a:t>
            </a:r>
            <a:r>
              <a:rPr lang="en-US" altLang="zh-CN" dirty="0">
                <a:latin typeface="微软雅黑" pitchFamily="34" charset="-122"/>
                <a:ea typeface="微软雅黑" pitchFamily="34" charset="-122"/>
              </a:rPr>
              <a:t>,</a:t>
            </a:r>
            <a:r>
              <a:rPr lang="zh-CN" altLang="en-US" dirty="0">
                <a:latin typeface="微软雅黑" pitchFamily="34" charset="-122"/>
                <a:ea typeface="微软雅黑" pitchFamily="34" charset="-122"/>
              </a:rPr>
              <a:t>动态地分配相应的内存。</a:t>
            </a:r>
            <a:endParaRPr lang="de-DE" altLang="zh-CN" dirty="0">
              <a:latin typeface="微软雅黑" pitchFamily="34" charset="-122"/>
              <a:ea typeface="微软雅黑" pitchFamily="34" charset="-122"/>
            </a:endParaRPr>
          </a:p>
        </p:txBody>
      </p:sp>
      <p:sp>
        <p:nvSpPr>
          <p:cNvPr id="4" name="标题 3"/>
          <p:cNvSpPr>
            <a:spLocks noGrp="1"/>
          </p:cNvSpPr>
          <p:nvPr>
            <p:ph type="title"/>
          </p:nvPr>
        </p:nvSpPr>
        <p:spPr/>
        <p:txBody>
          <a:bodyPr>
            <a:normAutofit fontScale="90000"/>
          </a:bodyPr>
          <a:lstStyle/>
          <a:p>
            <a:r>
              <a:rPr lang="zh-CN" altLang="en-US" dirty="0"/>
              <a:t>内存虚拟化方法</a:t>
            </a:r>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08" name="Rectangle 12"/>
          <p:cNvSpPr>
            <a:spLocks noChangeArrowheads="1"/>
          </p:cNvSpPr>
          <p:nvPr/>
        </p:nvSpPr>
        <p:spPr bwMode="auto">
          <a:xfrm>
            <a:off x="-328314" y="1234711"/>
            <a:ext cx="7776864" cy="2748593"/>
          </a:xfrm>
          <a:prstGeom prst="rect">
            <a:avLst/>
          </a:prstGeom>
          <a:noFill/>
          <a:ln w="9525">
            <a:noFill/>
            <a:miter lim="800000"/>
            <a:headEnd/>
            <a:tailEnd/>
          </a:ln>
          <a:effectLst/>
        </p:spPr>
        <p:txBody>
          <a:bodyPr lIns="0" rIns="0"/>
          <a:lstStyle/>
          <a:p>
            <a:pPr>
              <a:lnSpc>
                <a:spcPct val="140000"/>
              </a:lnSpc>
            </a:pPr>
            <a:endParaRPr lang="de-DE" altLang="zh-CN" sz="2800" dirty="0">
              <a:latin typeface="微软雅黑" pitchFamily="34" charset="-122"/>
              <a:ea typeface="微软雅黑" pitchFamily="34" charset="-122"/>
            </a:endParaRPr>
          </a:p>
        </p:txBody>
      </p:sp>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04681" y="992489"/>
            <a:ext cx="3312368" cy="3791334"/>
          </a:xfrm>
          <a:prstGeom prst="rect">
            <a:avLst/>
          </a:prstGeom>
        </p:spPr>
      </p:pic>
      <p:sp>
        <p:nvSpPr>
          <p:cNvPr id="4" name="矩形 3"/>
          <p:cNvSpPr/>
          <p:nvPr/>
        </p:nvSpPr>
        <p:spPr>
          <a:xfrm>
            <a:off x="539552" y="1113589"/>
            <a:ext cx="4572000" cy="2862322"/>
          </a:xfrm>
          <a:prstGeom prst="rect">
            <a:avLst/>
          </a:prstGeom>
        </p:spPr>
        <p:txBody>
          <a:bodyPr>
            <a:spAutoFit/>
          </a:bodyPr>
          <a:lstStyle/>
          <a:p>
            <a:r>
              <a:rPr lang="zh-CN" altLang="en-US" dirty="0">
                <a:solidFill>
                  <a:srgbClr val="222222"/>
                </a:solidFill>
                <a:latin typeface="Arial" panose="020B0604020202020204" pitchFamily="34" charset="0"/>
              </a:rPr>
              <a:t>        影子页表简化了地址转换过程，实现了客户机虚拟地址空间到宿主机物理地址空间的直接映射。但是由于客户机中每个进程都有自己的虚拟地址空间，所以 </a:t>
            </a:r>
            <a:r>
              <a:rPr lang="en-US" altLang="zh-CN" dirty="0">
                <a:solidFill>
                  <a:srgbClr val="222222"/>
                </a:solidFill>
                <a:latin typeface="Arial" panose="020B0604020202020204" pitchFamily="34" charset="0"/>
              </a:rPr>
              <a:t>KVM </a:t>
            </a:r>
            <a:r>
              <a:rPr lang="zh-CN" altLang="en-US" dirty="0">
                <a:solidFill>
                  <a:srgbClr val="222222"/>
                </a:solidFill>
                <a:latin typeface="Arial" panose="020B0604020202020204" pitchFamily="34" charset="0"/>
              </a:rPr>
              <a:t>需要为客户机中的每个进程页表都要维护一套相应的影子页表。在客户机访问内存时，真正被装入宿主机内存管理单元（</a:t>
            </a:r>
            <a:r>
              <a:rPr lang="en-US" altLang="zh-CN" dirty="0">
                <a:solidFill>
                  <a:srgbClr val="222222"/>
                </a:solidFill>
                <a:latin typeface="Arial" panose="020B0604020202020204" pitchFamily="34" charset="0"/>
              </a:rPr>
              <a:t>MMU</a:t>
            </a:r>
            <a:r>
              <a:rPr lang="zh-CN" altLang="en-US" dirty="0">
                <a:solidFill>
                  <a:srgbClr val="222222"/>
                </a:solidFill>
                <a:latin typeface="Arial" panose="020B0604020202020204" pitchFamily="34" charset="0"/>
              </a:rPr>
              <a:t>）的是客户机当前页表所对应的影子页表，从而实现了从客户机虚拟地址到宿主机物理地址的直接转换。</a:t>
            </a:r>
            <a:endParaRPr lang="zh-CN" altLang="en-US" dirty="0"/>
          </a:p>
        </p:txBody>
      </p:sp>
      <p:sp>
        <p:nvSpPr>
          <p:cNvPr id="6" name="标题 5"/>
          <p:cNvSpPr>
            <a:spLocks noGrp="1"/>
          </p:cNvSpPr>
          <p:nvPr>
            <p:ph type="title"/>
          </p:nvPr>
        </p:nvSpPr>
        <p:spPr/>
        <p:txBody>
          <a:bodyPr>
            <a:normAutofit fontScale="90000"/>
          </a:bodyPr>
          <a:lstStyle/>
          <a:p>
            <a:r>
              <a:rPr lang="zh-CN" altLang="en-US" dirty="0"/>
              <a:t>内存虚拟化方法</a:t>
            </a:r>
          </a:p>
        </p:txBody>
      </p:sp>
    </p:spTree>
    <p:extLst>
      <p:ext uri="{BB962C8B-B14F-4D97-AF65-F5344CB8AC3E}">
        <p14:creationId xmlns:p14="http://schemas.microsoft.com/office/powerpoint/2010/main" val="145008053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196464" y="1615712"/>
            <a:ext cx="775136" cy="230832"/>
          </a:xfrm>
          <a:prstGeom prst="rect">
            <a:avLst/>
          </a:prstGeom>
        </p:spPr>
        <p:txBody>
          <a:bodyPr wrap="square">
            <a:spAutoFit/>
          </a:bodyPr>
          <a:lstStyle/>
          <a:p>
            <a:pPr lvl="0"/>
            <a:r>
              <a:rPr lang="en-US" altLang="zh-CN" sz="100" dirty="0">
                <a:solidFill>
                  <a:schemeClr val="bg1"/>
                </a:solidFill>
              </a:rPr>
              <a:t>PPT</a:t>
            </a:r>
            <a:r>
              <a:rPr lang="zh-CN" altLang="en-US" sz="100" dirty="0">
                <a:solidFill>
                  <a:schemeClr val="bg1"/>
                </a:solidFill>
              </a:rPr>
              <a:t>模板下载：</a:t>
            </a:r>
            <a:r>
              <a:rPr lang="en-US" altLang="zh-CN" sz="100" dirty="0">
                <a:solidFill>
                  <a:schemeClr val="bg1"/>
                </a:solidFill>
              </a:rPr>
              <a:t>www.1ppt.com/moban/     </a:t>
            </a:r>
            <a:r>
              <a:rPr lang="zh-CN" altLang="en-US" sz="100" dirty="0">
                <a:solidFill>
                  <a:schemeClr val="bg1"/>
                </a:solidFill>
              </a:rPr>
              <a:t>行业</a:t>
            </a:r>
            <a:r>
              <a:rPr lang="en-US" altLang="zh-CN" sz="100" dirty="0">
                <a:solidFill>
                  <a:schemeClr val="bg1"/>
                </a:solidFill>
              </a:rPr>
              <a:t>PPT</a:t>
            </a:r>
            <a:r>
              <a:rPr lang="zh-CN" altLang="en-US" sz="100" dirty="0">
                <a:solidFill>
                  <a:schemeClr val="bg1"/>
                </a:solidFill>
              </a:rPr>
              <a:t>模板：</a:t>
            </a:r>
            <a:r>
              <a:rPr lang="en-US" altLang="zh-CN" sz="100" dirty="0">
                <a:solidFill>
                  <a:schemeClr val="bg1"/>
                </a:solidFill>
              </a:rPr>
              <a:t>www.1ppt.com/hangye/ </a:t>
            </a:r>
          </a:p>
          <a:p>
            <a:pPr lvl="0"/>
            <a:r>
              <a:rPr lang="zh-CN" altLang="en-US" sz="100" dirty="0">
                <a:solidFill>
                  <a:schemeClr val="bg1"/>
                </a:solidFill>
              </a:rPr>
              <a:t>节日</a:t>
            </a:r>
            <a:r>
              <a:rPr lang="en-US" altLang="zh-CN" sz="100" dirty="0">
                <a:solidFill>
                  <a:schemeClr val="bg1"/>
                </a:solidFill>
              </a:rPr>
              <a:t>PPT</a:t>
            </a:r>
            <a:r>
              <a:rPr lang="zh-CN" altLang="en-US" sz="100" dirty="0">
                <a:solidFill>
                  <a:schemeClr val="bg1"/>
                </a:solidFill>
              </a:rPr>
              <a:t>模板：</a:t>
            </a:r>
            <a:r>
              <a:rPr lang="en-US" altLang="zh-CN" sz="100" dirty="0">
                <a:solidFill>
                  <a:schemeClr val="bg1"/>
                </a:solidFill>
              </a:rPr>
              <a:t>www.1ppt.com/jieri/           PPT</a:t>
            </a:r>
            <a:r>
              <a:rPr lang="zh-CN" altLang="en-US" sz="100" dirty="0">
                <a:solidFill>
                  <a:schemeClr val="bg1"/>
                </a:solidFill>
              </a:rPr>
              <a:t>素材下载：</a:t>
            </a:r>
            <a:r>
              <a:rPr lang="en-US" altLang="zh-CN" sz="100" dirty="0">
                <a:solidFill>
                  <a:schemeClr val="bg1"/>
                </a:solidFill>
              </a:rPr>
              <a:t>www.1ppt.com/sucai/</a:t>
            </a:r>
          </a:p>
          <a:p>
            <a:pPr lvl="0"/>
            <a:r>
              <a:rPr lang="en-US" altLang="zh-CN" sz="100" dirty="0">
                <a:solidFill>
                  <a:schemeClr val="bg1"/>
                </a:solidFill>
              </a:rPr>
              <a:t>PPT</a:t>
            </a:r>
            <a:r>
              <a:rPr lang="zh-CN" altLang="en-US" sz="100" dirty="0">
                <a:solidFill>
                  <a:schemeClr val="bg1"/>
                </a:solidFill>
              </a:rPr>
              <a:t>背景图片：</a:t>
            </a:r>
            <a:r>
              <a:rPr lang="en-US" altLang="zh-CN" sz="100" dirty="0">
                <a:solidFill>
                  <a:schemeClr val="bg1"/>
                </a:solidFill>
              </a:rPr>
              <a:t>www.1ppt.com/beijing/      PPT</a:t>
            </a:r>
            <a:r>
              <a:rPr lang="zh-CN" altLang="en-US" sz="100" dirty="0">
                <a:solidFill>
                  <a:schemeClr val="bg1"/>
                </a:solidFill>
              </a:rPr>
              <a:t>图表下载：</a:t>
            </a:r>
            <a:r>
              <a:rPr lang="en-US" altLang="zh-CN" sz="100" dirty="0">
                <a:solidFill>
                  <a:schemeClr val="bg1"/>
                </a:solidFill>
              </a:rPr>
              <a:t>www.1ppt.com/tubiao/      </a:t>
            </a:r>
          </a:p>
          <a:p>
            <a:pPr lvl="0"/>
            <a:r>
              <a:rPr lang="zh-CN" altLang="en-US" sz="100" dirty="0">
                <a:solidFill>
                  <a:schemeClr val="bg1"/>
                </a:solidFill>
              </a:rPr>
              <a:t>优秀</a:t>
            </a:r>
            <a:r>
              <a:rPr lang="en-US" altLang="zh-CN" sz="100" dirty="0">
                <a:solidFill>
                  <a:schemeClr val="bg1"/>
                </a:solidFill>
              </a:rPr>
              <a:t>PPT</a:t>
            </a:r>
            <a:r>
              <a:rPr lang="zh-CN" altLang="en-US" sz="100" dirty="0">
                <a:solidFill>
                  <a:schemeClr val="bg1"/>
                </a:solidFill>
              </a:rPr>
              <a:t>下载：</a:t>
            </a:r>
            <a:r>
              <a:rPr lang="en-US" altLang="zh-CN" sz="100" dirty="0">
                <a:solidFill>
                  <a:schemeClr val="bg1"/>
                </a:solidFill>
              </a:rPr>
              <a:t>www.1ppt.com/xiazai/        PPT</a:t>
            </a:r>
            <a:r>
              <a:rPr lang="zh-CN" altLang="en-US" sz="100" dirty="0">
                <a:solidFill>
                  <a:schemeClr val="bg1"/>
                </a:solidFill>
              </a:rPr>
              <a:t>教程： </a:t>
            </a:r>
            <a:r>
              <a:rPr lang="en-US" altLang="zh-CN" sz="100" dirty="0">
                <a:solidFill>
                  <a:schemeClr val="bg1"/>
                </a:solidFill>
              </a:rPr>
              <a:t>www.1ppt.com/powerpoint/      </a:t>
            </a:r>
          </a:p>
          <a:p>
            <a:pPr lvl="0"/>
            <a:r>
              <a:rPr lang="en-US" altLang="zh-CN" sz="100" dirty="0">
                <a:solidFill>
                  <a:schemeClr val="bg1"/>
                </a:solidFill>
              </a:rPr>
              <a:t>Word</a:t>
            </a:r>
            <a:r>
              <a:rPr lang="zh-CN" altLang="en-US" sz="100" dirty="0">
                <a:solidFill>
                  <a:schemeClr val="bg1"/>
                </a:solidFill>
              </a:rPr>
              <a:t>教程： </a:t>
            </a:r>
            <a:r>
              <a:rPr lang="en-US" altLang="zh-CN" sz="100" dirty="0">
                <a:solidFill>
                  <a:schemeClr val="bg1"/>
                </a:solidFill>
              </a:rPr>
              <a:t>www.1ppt.com/word/              Excel</a:t>
            </a:r>
            <a:r>
              <a:rPr lang="zh-CN" altLang="en-US" sz="100" dirty="0">
                <a:solidFill>
                  <a:schemeClr val="bg1"/>
                </a:solidFill>
              </a:rPr>
              <a:t>教程：</a:t>
            </a:r>
            <a:r>
              <a:rPr lang="en-US" altLang="zh-CN" sz="100" dirty="0">
                <a:solidFill>
                  <a:schemeClr val="bg1"/>
                </a:solidFill>
              </a:rPr>
              <a:t>www.1ppt.com/excel/  </a:t>
            </a:r>
          </a:p>
          <a:p>
            <a:pPr lvl="0"/>
            <a:r>
              <a:rPr lang="zh-CN" altLang="en-US" sz="100" dirty="0">
                <a:solidFill>
                  <a:schemeClr val="bg1"/>
                </a:solidFill>
              </a:rPr>
              <a:t>资料下载：</a:t>
            </a:r>
            <a:r>
              <a:rPr lang="en-US" altLang="zh-CN" sz="100" dirty="0">
                <a:solidFill>
                  <a:schemeClr val="bg1"/>
                </a:solidFill>
              </a:rPr>
              <a:t>www.1ppt.com/ziliao/                PPT</a:t>
            </a:r>
            <a:r>
              <a:rPr lang="zh-CN" altLang="en-US" sz="100" dirty="0">
                <a:solidFill>
                  <a:schemeClr val="bg1"/>
                </a:solidFill>
              </a:rPr>
              <a:t>课件下载：</a:t>
            </a:r>
            <a:r>
              <a:rPr lang="en-US" altLang="zh-CN" sz="100" dirty="0">
                <a:solidFill>
                  <a:schemeClr val="bg1"/>
                </a:solidFill>
              </a:rPr>
              <a:t>www.1ppt.com/kejian/ </a:t>
            </a:r>
          </a:p>
          <a:p>
            <a:pPr lvl="0"/>
            <a:r>
              <a:rPr lang="zh-CN" altLang="en-US" sz="100" dirty="0">
                <a:solidFill>
                  <a:schemeClr val="bg1"/>
                </a:solidFill>
              </a:rPr>
              <a:t>范文下载：</a:t>
            </a:r>
            <a:r>
              <a:rPr lang="en-US" altLang="zh-CN" sz="100" dirty="0">
                <a:solidFill>
                  <a:schemeClr val="bg1"/>
                </a:solidFill>
              </a:rPr>
              <a:t>www.1ppt.com/fanwen/             </a:t>
            </a:r>
            <a:r>
              <a:rPr lang="zh-CN" altLang="en-US" sz="100" dirty="0">
                <a:solidFill>
                  <a:schemeClr val="bg1"/>
                </a:solidFill>
              </a:rPr>
              <a:t>试卷下载：</a:t>
            </a:r>
            <a:r>
              <a:rPr lang="en-US" altLang="zh-CN" sz="100" dirty="0">
                <a:solidFill>
                  <a:schemeClr val="bg1"/>
                </a:solidFill>
              </a:rPr>
              <a:t>www.1ppt.com/shiti/  </a:t>
            </a:r>
          </a:p>
          <a:p>
            <a:pPr lvl="0"/>
            <a:r>
              <a:rPr lang="zh-CN" altLang="en-US" sz="100" dirty="0">
                <a:solidFill>
                  <a:schemeClr val="bg1"/>
                </a:solidFill>
              </a:rPr>
              <a:t>教案下载：</a:t>
            </a:r>
            <a:r>
              <a:rPr lang="en-US" altLang="zh-CN" sz="100" dirty="0">
                <a:solidFill>
                  <a:schemeClr val="bg1"/>
                </a:solidFill>
              </a:rPr>
              <a:t>www.1ppt.com/jiaoan/        PPT</a:t>
            </a:r>
            <a:r>
              <a:rPr lang="zh-CN" altLang="en-US" sz="100" dirty="0">
                <a:solidFill>
                  <a:schemeClr val="bg1"/>
                </a:solidFill>
              </a:rPr>
              <a:t>论坛：</a:t>
            </a:r>
            <a:r>
              <a:rPr lang="en-US" altLang="zh-CN" sz="100" dirty="0">
                <a:solidFill>
                  <a:schemeClr val="bg1"/>
                </a:solidFill>
              </a:rPr>
              <a:t>www.1ppt.cn</a:t>
            </a:r>
          </a:p>
          <a:p>
            <a:pPr lvl="0"/>
            <a:r>
              <a:rPr lang="en-US" altLang="zh-CN" sz="100" dirty="0">
                <a:solidFill>
                  <a:schemeClr val="bg1"/>
                </a:solidFill>
              </a:rPr>
              <a:t> </a:t>
            </a:r>
            <a:endParaRPr lang="zh-CN" altLang="en-US" sz="100" dirty="0">
              <a:solidFill>
                <a:schemeClr val="bg1"/>
              </a:solidFill>
            </a:endParaRPr>
          </a:p>
        </p:txBody>
      </p:sp>
      <p:pic>
        <p:nvPicPr>
          <p:cNvPr id="16" name="图片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4" y="0"/>
            <a:ext cx="9144000" cy="5143500"/>
          </a:xfrm>
          <a:prstGeom prst="rect">
            <a:avLst/>
          </a:prstGeom>
          <a:pattFill prst="pct5">
            <a:fgClr>
              <a:schemeClr val="accent1"/>
            </a:fgClr>
            <a:bgClr>
              <a:schemeClr val="bg1"/>
            </a:bgClr>
          </a:pattFill>
        </p:spPr>
      </p:pic>
      <p:sp>
        <p:nvSpPr>
          <p:cNvPr id="6" name="矩形 5"/>
          <p:cNvSpPr/>
          <p:nvPr/>
        </p:nvSpPr>
        <p:spPr>
          <a:xfrm rot="5400000">
            <a:off x="-2204231" y="1031565"/>
            <a:ext cx="6316166" cy="1907704"/>
          </a:xfrm>
          <a:custGeom>
            <a:avLst/>
            <a:gdLst/>
            <a:ahLst/>
            <a:cxnLst/>
            <a:rect l="l" t="t" r="r" b="b"/>
            <a:pathLst>
              <a:path w="9144000" h="2931790">
                <a:moveTo>
                  <a:pt x="0" y="0"/>
                </a:moveTo>
                <a:lnTo>
                  <a:pt x="3824456" y="0"/>
                </a:lnTo>
                <a:cubicBezTo>
                  <a:pt x="3824456" y="26976"/>
                  <a:pt x="3831542" y="51749"/>
                  <a:pt x="3844079" y="73220"/>
                </a:cubicBezTo>
                <a:lnTo>
                  <a:pt x="4145508" y="600620"/>
                </a:lnTo>
                <a:cubicBezTo>
                  <a:pt x="4157500" y="622091"/>
                  <a:pt x="4175488" y="640258"/>
                  <a:pt x="4197836" y="653470"/>
                </a:cubicBezTo>
                <a:cubicBezTo>
                  <a:pt x="4220185" y="666683"/>
                  <a:pt x="4245258" y="672739"/>
                  <a:pt x="4269242" y="672739"/>
                </a:cubicBezTo>
                <a:lnTo>
                  <a:pt x="4869920" y="672739"/>
                </a:lnTo>
                <a:cubicBezTo>
                  <a:pt x="4895539" y="673289"/>
                  <a:pt x="4921158" y="667233"/>
                  <a:pt x="4944596" y="653470"/>
                </a:cubicBezTo>
                <a:cubicBezTo>
                  <a:pt x="4966945" y="640258"/>
                  <a:pt x="4984387" y="622091"/>
                  <a:pt x="4996924" y="601171"/>
                </a:cubicBezTo>
                <a:lnTo>
                  <a:pt x="5296718" y="75972"/>
                </a:lnTo>
                <a:cubicBezTo>
                  <a:pt x="5310345" y="53951"/>
                  <a:pt x="5317976" y="28077"/>
                  <a:pt x="5317976" y="0"/>
                </a:cubicBezTo>
                <a:lnTo>
                  <a:pt x="9144000" y="0"/>
                </a:lnTo>
                <a:lnTo>
                  <a:pt x="9144000" y="2931790"/>
                </a:lnTo>
                <a:lnTo>
                  <a:pt x="0" y="2931790"/>
                </a:lnTo>
                <a:close/>
              </a:path>
            </a:pathLst>
          </a:custGeom>
          <a:solidFill>
            <a:schemeClr val="accent1">
              <a:alpha val="6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9"/>
          <p:cNvSpPr txBox="1"/>
          <p:nvPr/>
        </p:nvSpPr>
        <p:spPr>
          <a:xfrm>
            <a:off x="1835696" y="1707654"/>
            <a:ext cx="5904656" cy="623248"/>
          </a:xfrm>
          <a:prstGeom prst="rect">
            <a:avLst/>
          </a:prstGeom>
          <a:noFill/>
        </p:spPr>
        <p:txBody>
          <a:bodyPr wrap="square" lIns="68580" tIns="34290" rIns="68580" bIns="34290" rtlCol="0">
            <a:spAutoFit/>
          </a:bodyPr>
          <a:lstStyle/>
          <a:p>
            <a:pPr marL="0" lvl="1" algn="ctr"/>
            <a:r>
              <a:rPr lang="zh-CN" altLang="en-US" sz="3600" b="1" spc="300" dirty="0">
                <a:solidFill>
                  <a:schemeClr val="bg1"/>
                </a:solidFill>
                <a:latin typeface="微软雅黑" pitchFamily="34" charset="-122"/>
                <a:ea typeface="微软雅黑" pitchFamily="34" charset="-122"/>
              </a:rPr>
              <a:t>虚拟化技术</a:t>
            </a:r>
          </a:p>
        </p:txBody>
      </p:sp>
      <p:sp>
        <p:nvSpPr>
          <p:cNvPr id="13" name="Freeform 5"/>
          <p:cNvSpPr>
            <a:spLocks/>
          </p:cNvSpPr>
          <p:nvPr/>
        </p:nvSpPr>
        <p:spPr bwMode="auto">
          <a:xfrm rot="5400000">
            <a:off x="1475656" y="1563639"/>
            <a:ext cx="1008112" cy="864096"/>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accent6"/>
          </a:solidFill>
          <a:ln w="9525" cap="flat">
            <a:no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15" name="文本框 9"/>
          <p:cNvSpPr txBox="1"/>
          <p:nvPr/>
        </p:nvSpPr>
        <p:spPr>
          <a:xfrm>
            <a:off x="4211960" y="2787774"/>
            <a:ext cx="3888432" cy="369332"/>
          </a:xfrm>
          <a:prstGeom prst="rect">
            <a:avLst/>
          </a:prstGeom>
          <a:noFill/>
        </p:spPr>
        <p:txBody>
          <a:bodyPr wrap="square" lIns="0" tIns="0" rIns="0" bIns="0" rtlCol="0">
            <a:spAutoFit/>
          </a:bodyPr>
          <a:lstStyle/>
          <a:p>
            <a:pPr marL="171450" lvl="1" indent="-171450">
              <a:buFont typeface="Wingdings" pitchFamily="2" charset="2"/>
              <a:buChar char="l"/>
            </a:pPr>
            <a:r>
              <a:rPr lang="zh-CN" altLang="en-US" sz="2400" dirty="0">
                <a:solidFill>
                  <a:schemeClr val="bg1"/>
                </a:solidFill>
                <a:latin typeface="微软雅黑" pitchFamily="34" charset="-122"/>
                <a:ea typeface="微软雅黑" pitchFamily="34" charset="-122"/>
              </a:rPr>
              <a:t>虚拟化资源管理核心问题</a:t>
            </a:r>
          </a:p>
        </p:txBody>
      </p:sp>
      <p:sp>
        <p:nvSpPr>
          <p:cNvPr id="9" name="KSO_Shape"/>
          <p:cNvSpPr>
            <a:spLocks/>
          </p:cNvSpPr>
          <p:nvPr/>
        </p:nvSpPr>
        <p:spPr bwMode="auto">
          <a:xfrm>
            <a:off x="1691680" y="1635646"/>
            <a:ext cx="648072" cy="576064"/>
          </a:xfrm>
          <a:custGeom>
            <a:avLst/>
            <a:gdLst>
              <a:gd name="T0" fmla="*/ 615878 w 2390775"/>
              <a:gd name="T1" fmla="*/ 1467970 h 2365376"/>
              <a:gd name="T2" fmla="*/ 587250 w 2390775"/>
              <a:gd name="T3" fmla="*/ 1401697 h 2365376"/>
              <a:gd name="T4" fmla="*/ 1282649 w 2390775"/>
              <a:gd name="T5" fmla="*/ 1393474 h 2365376"/>
              <a:gd name="T6" fmla="*/ 1180915 w 2390775"/>
              <a:gd name="T7" fmla="*/ 1446870 h 2365376"/>
              <a:gd name="T8" fmla="*/ 1210073 w 2390775"/>
              <a:gd name="T9" fmla="*/ 1382167 h 2365376"/>
              <a:gd name="T10" fmla="*/ 653657 w 2390775"/>
              <a:gd name="T11" fmla="*/ 1314699 h 2365376"/>
              <a:gd name="T12" fmla="*/ 646041 w 2390775"/>
              <a:gd name="T13" fmla="*/ 1180275 h 2365376"/>
              <a:gd name="T14" fmla="*/ 589870 w 2390775"/>
              <a:gd name="T15" fmla="*/ 1105327 h 2365376"/>
              <a:gd name="T16" fmla="*/ 599516 w 2390775"/>
              <a:gd name="T17" fmla="*/ 1141280 h 2365376"/>
              <a:gd name="T18" fmla="*/ 579914 w 2390775"/>
              <a:gd name="T19" fmla="*/ 1158779 h 2365376"/>
              <a:gd name="T20" fmla="*/ 541333 w 2390775"/>
              <a:gd name="T21" fmla="*/ 1105965 h 2365376"/>
              <a:gd name="T22" fmla="*/ 1137260 w 2390775"/>
              <a:gd name="T23" fmla="*/ 1009231 h 2365376"/>
              <a:gd name="T24" fmla="*/ 1143562 w 2390775"/>
              <a:gd name="T25" fmla="*/ 1026145 h 2365376"/>
              <a:gd name="T26" fmla="*/ 1096615 w 2390775"/>
              <a:gd name="T27" fmla="*/ 1069549 h 2365376"/>
              <a:gd name="T28" fmla="*/ 1102602 w 2390775"/>
              <a:gd name="T29" fmla="*/ 1001572 h 2365376"/>
              <a:gd name="T30" fmla="*/ 972739 w 2390775"/>
              <a:gd name="T31" fmla="*/ 835988 h 2365376"/>
              <a:gd name="T32" fmla="*/ 989500 w 2390775"/>
              <a:gd name="T33" fmla="*/ 1138672 h 2365376"/>
              <a:gd name="T34" fmla="*/ 639427 w 2390775"/>
              <a:gd name="T35" fmla="*/ 1423644 h 2365376"/>
              <a:gd name="T36" fmla="*/ 599898 w 2390775"/>
              <a:gd name="T37" fmla="*/ 1003302 h 2365376"/>
              <a:gd name="T38" fmla="*/ 529694 w 2390775"/>
              <a:gd name="T39" fmla="*/ 1090596 h 2365376"/>
              <a:gd name="T40" fmla="*/ 602428 w 2390775"/>
              <a:gd name="T41" fmla="*/ 868249 h 2365376"/>
              <a:gd name="T42" fmla="*/ 861740 w 2390775"/>
              <a:gd name="T43" fmla="*/ 924231 h 2365376"/>
              <a:gd name="T44" fmla="*/ 755609 w 2390775"/>
              <a:gd name="T45" fmla="*/ 542052 h 2365376"/>
              <a:gd name="T46" fmla="*/ 929665 w 2390775"/>
              <a:gd name="T47" fmla="*/ 525915 h 2365376"/>
              <a:gd name="T48" fmla="*/ 909019 w 2390775"/>
              <a:gd name="T49" fmla="*/ 571798 h 2365376"/>
              <a:gd name="T50" fmla="*/ 936652 w 2390775"/>
              <a:gd name="T51" fmla="*/ 586353 h 2365376"/>
              <a:gd name="T52" fmla="*/ 928394 w 2390775"/>
              <a:gd name="T53" fmla="*/ 688879 h 2365376"/>
              <a:gd name="T54" fmla="*/ 840414 w 2390775"/>
              <a:gd name="T55" fmla="*/ 772101 h 2365376"/>
              <a:gd name="T56" fmla="*/ 742269 w 2390775"/>
              <a:gd name="T57" fmla="*/ 675588 h 2365376"/>
              <a:gd name="T58" fmla="*/ 738139 w 2390775"/>
              <a:gd name="T59" fmla="*/ 608504 h 2365376"/>
              <a:gd name="T60" fmla="*/ 761643 w 2390775"/>
              <a:gd name="T61" fmla="*/ 510093 h 2365376"/>
              <a:gd name="T62" fmla="*/ 617010 w 2390775"/>
              <a:gd name="T63" fmla="*/ 449064 h 2365376"/>
              <a:gd name="T64" fmla="*/ 350272 w 2390775"/>
              <a:gd name="T65" fmla="*/ 638327 h 2365376"/>
              <a:gd name="T66" fmla="*/ 215163 w 2390775"/>
              <a:gd name="T67" fmla="*/ 939947 h 2365376"/>
              <a:gd name="T68" fmla="*/ 256613 w 2390775"/>
              <a:gd name="T69" fmla="*/ 1277331 h 2365376"/>
              <a:gd name="T70" fmla="*/ 458486 w 2390775"/>
              <a:gd name="T71" fmla="*/ 1534008 h 2365376"/>
              <a:gd name="T72" fmla="*/ 767308 w 2390775"/>
              <a:gd name="T73" fmla="*/ 1655225 h 2365376"/>
              <a:gd name="T74" fmla="*/ 1101127 w 2390775"/>
              <a:gd name="T75" fmla="*/ 1596674 h 2365376"/>
              <a:gd name="T76" fmla="*/ 1347614 w 2390775"/>
              <a:gd name="T77" fmla="*/ 1383040 h 2365376"/>
              <a:gd name="T78" fmla="*/ 1453614 w 2390775"/>
              <a:gd name="T79" fmla="*/ 1066861 h 2365376"/>
              <a:gd name="T80" fmla="*/ 1378939 w 2390775"/>
              <a:gd name="T81" fmla="*/ 738024 h 2365376"/>
              <a:gd name="T82" fmla="*/ 1153652 w 2390775"/>
              <a:gd name="T83" fmla="*/ 501602 h 2365376"/>
              <a:gd name="T84" fmla="*/ 831224 w 2390775"/>
              <a:gd name="T85" fmla="*/ 411085 h 2365376"/>
              <a:gd name="T86" fmla="*/ 989432 w 2390775"/>
              <a:gd name="T87" fmla="*/ 315187 h 2365376"/>
              <a:gd name="T88" fmla="*/ 1471649 w 2390775"/>
              <a:gd name="T89" fmla="*/ 671876 h 2365376"/>
              <a:gd name="T90" fmla="*/ 1554866 w 2390775"/>
              <a:gd name="T91" fmla="*/ 1171938 h 2365376"/>
              <a:gd name="T92" fmla="*/ 1239716 w 2390775"/>
              <a:gd name="T93" fmla="*/ 1647313 h 2365376"/>
              <a:gd name="T94" fmla="*/ 646121 w 2390775"/>
              <a:gd name="T95" fmla="*/ 1748275 h 2365376"/>
              <a:gd name="T96" fmla="*/ 110112 w 2390775"/>
              <a:gd name="T97" fmla="*/ 1186813 h 2365376"/>
              <a:gd name="T98" fmla="*/ 251551 w 2390775"/>
              <a:gd name="T99" fmla="*/ 580725 h 2365376"/>
              <a:gd name="T100" fmla="*/ 1549044 w 2390775"/>
              <a:gd name="T101" fmla="*/ 160116 h 2365376"/>
              <a:gd name="T102" fmla="*/ 1461002 w 2390775"/>
              <a:gd name="T103" fmla="*/ 284475 h 2365376"/>
              <a:gd name="T104" fmla="*/ 1550307 w 2390775"/>
              <a:gd name="T105" fmla="*/ 426554 h 2365376"/>
              <a:gd name="T106" fmla="*/ 1719764 w 2390775"/>
              <a:gd name="T107" fmla="*/ 380038 h 2365376"/>
              <a:gd name="T108" fmla="*/ 1735543 w 2390775"/>
              <a:gd name="T109" fmla="*/ 232579 h 2365376"/>
              <a:gd name="T110" fmla="*/ 1705909 w 2390775"/>
              <a:gd name="T111" fmla="*/ 94508 h 2365376"/>
              <a:gd name="T112" fmla="*/ 1774050 w 2390775"/>
              <a:gd name="T113" fmla="*/ 148403 h 2365376"/>
              <a:gd name="T114" fmla="*/ 1781614 w 2390775"/>
              <a:gd name="T115" fmla="*/ 428769 h 2365376"/>
              <a:gd name="T116" fmla="*/ 1600166 w 2390775"/>
              <a:gd name="T117" fmla="*/ 516104 h 2365376"/>
              <a:gd name="T118" fmla="*/ 1452167 w 2390775"/>
              <a:gd name="T119" fmla="*/ 455349 h 2365376"/>
              <a:gd name="T120" fmla="*/ 1310478 w 2390775"/>
              <a:gd name="T121" fmla="*/ 259477 h 2365376"/>
              <a:gd name="T122" fmla="*/ 1562614 w 2390775"/>
              <a:gd name="T123" fmla="*/ 74046 h 236537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390775" h="2365376">
                <a:moveTo>
                  <a:pt x="761351" y="1739900"/>
                </a:moveTo>
                <a:lnTo>
                  <a:pt x="791690" y="1805294"/>
                </a:lnTo>
                <a:lnTo>
                  <a:pt x="794883" y="1808051"/>
                </a:lnTo>
                <a:lnTo>
                  <a:pt x="797278" y="1811991"/>
                </a:lnTo>
                <a:lnTo>
                  <a:pt x="800871" y="1817112"/>
                </a:lnTo>
                <a:lnTo>
                  <a:pt x="803266" y="1822233"/>
                </a:lnTo>
                <a:lnTo>
                  <a:pt x="804065" y="1825384"/>
                </a:lnTo>
                <a:lnTo>
                  <a:pt x="804863" y="1828536"/>
                </a:lnTo>
                <a:lnTo>
                  <a:pt x="804863" y="1831687"/>
                </a:lnTo>
                <a:lnTo>
                  <a:pt x="804863" y="1834839"/>
                </a:lnTo>
                <a:lnTo>
                  <a:pt x="804065" y="1837990"/>
                </a:lnTo>
                <a:lnTo>
                  <a:pt x="802867" y="1841142"/>
                </a:lnTo>
                <a:lnTo>
                  <a:pt x="801670" y="1842718"/>
                </a:lnTo>
                <a:lnTo>
                  <a:pt x="799674" y="1844687"/>
                </a:lnTo>
                <a:lnTo>
                  <a:pt x="797278" y="1845475"/>
                </a:lnTo>
                <a:lnTo>
                  <a:pt x="794484" y="1845869"/>
                </a:lnTo>
                <a:lnTo>
                  <a:pt x="790891" y="1846263"/>
                </a:lnTo>
                <a:lnTo>
                  <a:pt x="787698" y="1845869"/>
                </a:lnTo>
                <a:lnTo>
                  <a:pt x="784105" y="1845475"/>
                </a:lnTo>
                <a:lnTo>
                  <a:pt x="780512" y="1844293"/>
                </a:lnTo>
                <a:lnTo>
                  <a:pt x="776520" y="1842718"/>
                </a:lnTo>
                <a:lnTo>
                  <a:pt x="772927" y="1841142"/>
                </a:lnTo>
                <a:lnTo>
                  <a:pt x="768935" y="1839172"/>
                </a:lnTo>
                <a:lnTo>
                  <a:pt x="765343" y="1836809"/>
                </a:lnTo>
                <a:lnTo>
                  <a:pt x="761750" y="1834051"/>
                </a:lnTo>
                <a:lnTo>
                  <a:pt x="758955" y="1831294"/>
                </a:lnTo>
                <a:lnTo>
                  <a:pt x="756161" y="1827748"/>
                </a:lnTo>
                <a:lnTo>
                  <a:pt x="754165" y="1824597"/>
                </a:lnTo>
                <a:lnTo>
                  <a:pt x="748975" y="1815536"/>
                </a:lnTo>
                <a:lnTo>
                  <a:pt x="745782" y="1808839"/>
                </a:lnTo>
                <a:lnTo>
                  <a:pt x="743387" y="1803718"/>
                </a:lnTo>
                <a:lnTo>
                  <a:pt x="742588" y="1799385"/>
                </a:lnTo>
                <a:lnTo>
                  <a:pt x="742588" y="1795051"/>
                </a:lnTo>
                <a:lnTo>
                  <a:pt x="743387" y="1790718"/>
                </a:lnTo>
                <a:lnTo>
                  <a:pt x="746181" y="1778112"/>
                </a:lnTo>
                <a:lnTo>
                  <a:pt x="746979" y="1774173"/>
                </a:lnTo>
                <a:lnTo>
                  <a:pt x="746979" y="1772203"/>
                </a:lnTo>
                <a:lnTo>
                  <a:pt x="746181" y="1771021"/>
                </a:lnTo>
                <a:lnTo>
                  <a:pt x="745383" y="1770627"/>
                </a:lnTo>
                <a:lnTo>
                  <a:pt x="742987" y="1770627"/>
                </a:lnTo>
                <a:lnTo>
                  <a:pt x="742189" y="1770233"/>
                </a:lnTo>
                <a:lnTo>
                  <a:pt x="741790" y="1769839"/>
                </a:lnTo>
                <a:lnTo>
                  <a:pt x="738596" y="1761961"/>
                </a:lnTo>
                <a:lnTo>
                  <a:pt x="736999" y="1758021"/>
                </a:lnTo>
                <a:lnTo>
                  <a:pt x="736600" y="1756052"/>
                </a:lnTo>
                <a:lnTo>
                  <a:pt x="736600" y="1754476"/>
                </a:lnTo>
                <a:lnTo>
                  <a:pt x="742189" y="1750536"/>
                </a:lnTo>
                <a:lnTo>
                  <a:pt x="747379" y="1747385"/>
                </a:lnTo>
                <a:lnTo>
                  <a:pt x="750971" y="1745021"/>
                </a:lnTo>
                <a:lnTo>
                  <a:pt x="754165" y="1743839"/>
                </a:lnTo>
                <a:lnTo>
                  <a:pt x="758556" y="1741870"/>
                </a:lnTo>
                <a:lnTo>
                  <a:pt x="759754" y="1741870"/>
                </a:lnTo>
                <a:lnTo>
                  <a:pt x="761351" y="1739900"/>
                </a:lnTo>
                <a:close/>
                <a:moveTo>
                  <a:pt x="1554438" y="1730375"/>
                </a:moveTo>
                <a:lnTo>
                  <a:pt x="1565575" y="1730375"/>
                </a:lnTo>
                <a:lnTo>
                  <a:pt x="1575916" y="1730375"/>
                </a:lnTo>
                <a:lnTo>
                  <a:pt x="1586258" y="1731163"/>
                </a:lnTo>
                <a:lnTo>
                  <a:pt x="1591031" y="1731951"/>
                </a:lnTo>
                <a:lnTo>
                  <a:pt x="1595008" y="1733133"/>
                </a:lnTo>
                <a:lnTo>
                  <a:pt x="1598986" y="1734314"/>
                </a:lnTo>
                <a:lnTo>
                  <a:pt x="1602168" y="1735890"/>
                </a:lnTo>
                <a:lnTo>
                  <a:pt x="1605350" y="1737860"/>
                </a:lnTo>
                <a:lnTo>
                  <a:pt x="1607339" y="1739830"/>
                </a:lnTo>
                <a:lnTo>
                  <a:pt x="1608929" y="1741799"/>
                </a:lnTo>
                <a:lnTo>
                  <a:pt x="1609725" y="1744951"/>
                </a:lnTo>
                <a:lnTo>
                  <a:pt x="1609725" y="1747708"/>
                </a:lnTo>
                <a:lnTo>
                  <a:pt x="1608929" y="1751648"/>
                </a:lnTo>
                <a:lnTo>
                  <a:pt x="1607339" y="1755193"/>
                </a:lnTo>
                <a:lnTo>
                  <a:pt x="1604554" y="1759920"/>
                </a:lnTo>
                <a:lnTo>
                  <a:pt x="1600577" y="1764648"/>
                </a:lnTo>
                <a:lnTo>
                  <a:pt x="1595804" y="1769769"/>
                </a:lnTo>
                <a:lnTo>
                  <a:pt x="1589042" y="1776072"/>
                </a:lnTo>
                <a:lnTo>
                  <a:pt x="1582678" y="1781193"/>
                </a:lnTo>
                <a:lnTo>
                  <a:pt x="1576314" y="1786314"/>
                </a:lnTo>
                <a:lnTo>
                  <a:pt x="1570348" y="1790647"/>
                </a:lnTo>
                <a:lnTo>
                  <a:pt x="1563586" y="1794193"/>
                </a:lnTo>
                <a:lnTo>
                  <a:pt x="1557222" y="1797738"/>
                </a:lnTo>
                <a:lnTo>
                  <a:pt x="1550461" y="1800496"/>
                </a:lnTo>
                <a:lnTo>
                  <a:pt x="1544097" y="1802466"/>
                </a:lnTo>
                <a:lnTo>
                  <a:pt x="1537733" y="1804829"/>
                </a:lnTo>
                <a:lnTo>
                  <a:pt x="1530971" y="1806799"/>
                </a:lnTo>
                <a:lnTo>
                  <a:pt x="1524607" y="1807981"/>
                </a:lnTo>
                <a:lnTo>
                  <a:pt x="1518243" y="1809163"/>
                </a:lnTo>
                <a:lnTo>
                  <a:pt x="1505117" y="1811132"/>
                </a:lnTo>
                <a:lnTo>
                  <a:pt x="1491992" y="1812314"/>
                </a:lnTo>
                <a:lnTo>
                  <a:pt x="1486026" y="1813102"/>
                </a:lnTo>
                <a:lnTo>
                  <a:pt x="1483241" y="1813890"/>
                </a:lnTo>
                <a:lnTo>
                  <a:pt x="1482048" y="1814678"/>
                </a:lnTo>
                <a:lnTo>
                  <a:pt x="1481253" y="1815072"/>
                </a:lnTo>
                <a:lnTo>
                  <a:pt x="1480855" y="1815859"/>
                </a:lnTo>
                <a:lnTo>
                  <a:pt x="1480855" y="1817041"/>
                </a:lnTo>
                <a:lnTo>
                  <a:pt x="1481253" y="1818617"/>
                </a:lnTo>
                <a:lnTo>
                  <a:pt x="1482048" y="1819799"/>
                </a:lnTo>
                <a:lnTo>
                  <a:pt x="1482048" y="1821375"/>
                </a:lnTo>
                <a:lnTo>
                  <a:pt x="1482048" y="1821769"/>
                </a:lnTo>
                <a:lnTo>
                  <a:pt x="1480855" y="1822556"/>
                </a:lnTo>
                <a:lnTo>
                  <a:pt x="1471309" y="1830829"/>
                </a:lnTo>
                <a:lnTo>
                  <a:pt x="1465343" y="1834375"/>
                </a:lnTo>
                <a:lnTo>
                  <a:pt x="1463354" y="1835556"/>
                </a:lnTo>
                <a:lnTo>
                  <a:pt x="1461365" y="1836738"/>
                </a:lnTo>
                <a:lnTo>
                  <a:pt x="1452615" y="1830041"/>
                </a:lnTo>
                <a:lnTo>
                  <a:pt x="1445853" y="1824132"/>
                </a:lnTo>
                <a:lnTo>
                  <a:pt x="1440285" y="1819405"/>
                </a:lnTo>
                <a:lnTo>
                  <a:pt x="1437103" y="1815072"/>
                </a:lnTo>
                <a:lnTo>
                  <a:pt x="1434716" y="1812314"/>
                </a:lnTo>
                <a:lnTo>
                  <a:pt x="1433125" y="1810344"/>
                </a:lnTo>
                <a:lnTo>
                  <a:pt x="1432330" y="1808375"/>
                </a:lnTo>
                <a:lnTo>
                  <a:pt x="1428750" y="1806799"/>
                </a:lnTo>
                <a:lnTo>
                  <a:pt x="1512675" y="1734314"/>
                </a:lnTo>
                <a:lnTo>
                  <a:pt x="1518641" y="1733527"/>
                </a:lnTo>
                <a:lnTo>
                  <a:pt x="1533755" y="1731951"/>
                </a:lnTo>
                <a:lnTo>
                  <a:pt x="1543699" y="1731163"/>
                </a:lnTo>
                <a:lnTo>
                  <a:pt x="1554438" y="1730375"/>
                </a:lnTo>
                <a:close/>
                <a:moveTo>
                  <a:pt x="588962" y="1535113"/>
                </a:moveTo>
                <a:lnTo>
                  <a:pt x="694496" y="1535113"/>
                </a:lnTo>
                <a:lnTo>
                  <a:pt x="694496" y="1557872"/>
                </a:lnTo>
                <a:lnTo>
                  <a:pt x="694894" y="1558271"/>
                </a:lnTo>
                <a:lnTo>
                  <a:pt x="696885" y="1560268"/>
                </a:lnTo>
                <a:lnTo>
                  <a:pt x="698478" y="1560667"/>
                </a:lnTo>
                <a:lnTo>
                  <a:pt x="700469" y="1561466"/>
                </a:lnTo>
                <a:lnTo>
                  <a:pt x="704053" y="1561865"/>
                </a:lnTo>
                <a:lnTo>
                  <a:pt x="707239" y="1561865"/>
                </a:lnTo>
                <a:lnTo>
                  <a:pt x="711222" y="1561865"/>
                </a:lnTo>
                <a:lnTo>
                  <a:pt x="714407" y="1561466"/>
                </a:lnTo>
                <a:lnTo>
                  <a:pt x="716797" y="1560667"/>
                </a:lnTo>
                <a:lnTo>
                  <a:pt x="718390" y="1560268"/>
                </a:lnTo>
                <a:lnTo>
                  <a:pt x="720381" y="1558271"/>
                </a:lnTo>
                <a:lnTo>
                  <a:pt x="720779" y="1557872"/>
                </a:lnTo>
                <a:lnTo>
                  <a:pt x="720779" y="1535113"/>
                </a:lnTo>
                <a:lnTo>
                  <a:pt x="820737" y="1535113"/>
                </a:lnTo>
                <a:lnTo>
                  <a:pt x="820737" y="1644117"/>
                </a:lnTo>
                <a:lnTo>
                  <a:pt x="820339" y="1648908"/>
                </a:lnTo>
                <a:lnTo>
                  <a:pt x="819144" y="1652901"/>
                </a:lnTo>
                <a:lnTo>
                  <a:pt x="816755" y="1656894"/>
                </a:lnTo>
                <a:lnTo>
                  <a:pt x="814365" y="1660088"/>
                </a:lnTo>
                <a:lnTo>
                  <a:pt x="810781" y="1663283"/>
                </a:lnTo>
                <a:lnTo>
                  <a:pt x="806799" y="1665279"/>
                </a:lnTo>
                <a:lnTo>
                  <a:pt x="802418" y="1666477"/>
                </a:lnTo>
                <a:lnTo>
                  <a:pt x="797639" y="1666876"/>
                </a:lnTo>
                <a:lnTo>
                  <a:pt x="612060" y="1666876"/>
                </a:lnTo>
                <a:lnTo>
                  <a:pt x="607281" y="1666477"/>
                </a:lnTo>
                <a:lnTo>
                  <a:pt x="602901" y="1665279"/>
                </a:lnTo>
                <a:lnTo>
                  <a:pt x="598918" y="1663283"/>
                </a:lnTo>
                <a:lnTo>
                  <a:pt x="595732" y="1660088"/>
                </a:lnTo>
                <a:lnTo>
                  <a:pt x="592546" y="1656894"/>
                </a:lnTo>
                <a:lnTo>
                  <a:pt x="590555" y="1652901"/>
                </a:lnTo>
                <a:lnTo>
                  <a:pt x="589360" y="1648908"/>
                </a:lnTo>
                <a:lnTo>
                  <a:pt x="588962" y="1644117"/>
                </a:lnTo>
                <a:lnTo>
                  <a:pt x="588962" y="1535113"/>
                </a:lnTo>
                <a:close/>
                <a:moveTo>
                  <a:pt x="612060" y="1476375"/>
                </a:moveTo>
                <a:lnTo>
                  <a:pt x="797639" y="1476375"/>
                </a:lnTo>
                <a:lnTo>
                  <a:pt x="802418" y="1476769"/>
                </a:lnTo>
                <a:lnTo>
                  <a:pt x="806799" y="1477950"/>
                </a:lnTo>
                <a:lnTo>
                  <a:pt x="810781" y="1480312"/>
                </a:lnTo>
                <a:lnTo>
                  <a:pt x="814365" y="1483068"/>
                </a:lnTo>
                <a:lnTo>
                  <a:pt x="816755" y="1486611"/>
                </a:lnTo>
                <a:lnTo>
                  <a:pt x="819144" y="1490155"/>
                </a:lnTo>
                <a:lnTo>
                  <a:pt x="820339" y="1494485"/>
                </a:lnTo>
                <a:lnTo>
                  <a:pt x="820737" y="1498816"/>
                </a:lnTo>
                <a:lnTo>
                  <a:pt x="820737" y="1525588"/>
                </a:lnTo>
                <a:lnTo>
                  <a:pt x="588962" y="1525588"/>
                </a:lnTo>
                <a:lnTo>
                  <a:pt x="588962" y="1498816"/>
                </a:lnTo>
                <a:lnTo>
                  <a:pt x="589360" y="1494485"/>
                </a:lnTo>
                <a:lnTo>
                  <a:pt x="590555" y="1490155"/>
                </a:lnTo>
                <a:lnTo>
                  <a:pt x="592546" y="1486611"/>
                </a:lnTo>
                <a:lnTo>
                  <a:pt x="595732" y="1483068"/>
                </a:lnTo>
                <a:lnTo>
                  <a:pt x="598918" y="1480312"/>
                </a:lnTo>
                <a:lnTo>
                  <a:pt x="602901" y="1477950"/>
                </a:lnTo>
                <a:lnTo>
                  <a:pt x="607281" y="1476769"/>
                </a:lnTo>
                <a:lnTo>
                  <a:pt x="612060" y="1476375"/>
                </a:lnTo>
                <a:close/>
                <a:moveTo>
                  <a:pt x="725449" y="1381125"/>
                </a:moveTo>
                <a:lnTo>
                  <a:pt x="730525" y="1381524"/>
                </a:lnTo>
                <a:lnTo>
                  <a:pt x="732087" y="1381524"/>
                </a:lnTo>
                <a:lnTo>
                  <a:pt x="734430" y="1382322"/>
                </a:lnTo>
                <a:lnTo>
                  <a:pt x="737554" y="1384317"/>
                </a:lnTo>
                <a:lnTo>
                  <a:pt x="740287" y="1386312"/>
                </a:lnTo>
                <a:lnTo>
                  <a:pt x="743411" y="1389505"/>
                </a:lnTo>
                <a:lnTo>
                  <a:pt x="746535" y="1393096"/>
                </a:lnTo>
                <a:lnTo>
                  <a:pt x="749659" y="1397486"/>
                </a:lnTo>
                <a:lnTo>
                  <a:pt x="755906" y="1407063"/>
                </a:lnTo>
                <a:lnTo>
                  <a:pt x="761373" y="1417837"/>
                </a:lnTo>
                <a:lnTo>
                  <a:pt x="766059" y="1427813"/>
                </a:lnTo>
                <a:lnTo>
                  <a:pt x="769182" y="1437390"/>
                </a:lnTo>
                <a:lnTo>
                  <a:pt x="770744" y="1441780"/>
                </a:lnTo>
                <a:lnTo>
                  <a:pt x="771525" y="1445770"/>
                </a:lnTo>
                <a:lnTo>
                  <a:pt x="771525" y="1448164"/>
                </a:lnTo>
                <a:lnTo>
                  <a:pt x="771525" y="1450159"/>
                </a:lnTo>
                <a:lnTo>
                  <a:pt x="770744" y="1451357"/>
                </a:lnTo>
                <a:lnTo>
                  <a:pt x="769182" y="1452155"/>
                </a:lnTo>
                <a:lnTo>
                  <a:pt x="768011" y="1452155"/>
                </a:lnTo>
                <a:lnTo>
                  <a:pt x="766449" y="1450958"/>
                </a:lnTo>
                <a:lnTo>
                  <a:pt x="764887" y="1449760"/>
                </a:lnTo>
                <a:lnTo>
                  <a:pt x="762544" y="1448563"/>
                </a:lnTo>
                <a:lnTo>
                  <a:pt x="759030" y="1444174"/>
                </a:lnTo>
                <a:lnTo>
                  <a:pt x="755516" y="1439784"/>
                </a:lnTo>
                <a:lnTo>
                  <a:pt x="753173" y="1434996"/>
                </a:lnTo>
                <a:lnTo>
                  <a:pt x="752392" y="1433400"/>
                </a:lnTo>
                <a:lnTo>
                  <a:pt x="752392" y="1431404"/>
                </a:lnTo>
                <a:lnTo>
                  <a:pt x="752001" y="1428611"/>
                </a:lnTo>
                <a:lnTo>
                  <a:pt x="750830" y="1426616"/>
                </a:lnTo>
                <a:lnTo>
                  <a:pt x="748878" y="1425419"/>
                </a:lnTo>
                <a:lnTo>
                  <a:pt x="746925" y="1425020"/>
                </a:lnTo>
                <a:lnTo>
                  <a:pt x="746144" y="1425419"/>
                </a:lnTo>
                <a:lnTo>
                  <a:pt x="745363" y="1425818"/>
                </a:lnTo>
                <a:lnTo>
                  <a:pt x="744582" y="1426616"/>
                </a:lnTo>
                <a:lnTo>
                  <a:pt x="743411" y="1427414"/>
                </a:lnTo>
                <a:lnTo>
                  <a:pt x="742630" y="1428611"/>
                </a:lnTo>
                <a:lnTo>
                  <a:pt x="742240" y="1430207"/>
                </a:lnTo>
                <a:lnTo>
                  <a:pt x="741849" y="1432602"/>
                </a:lnTo>
                <a:lnTo>
                  <a:pt x="741849" y="1434597"/>
                </a:lnTo>
                <a:lnTo>
                  <a:pt x="741459" y="1439385"/>
                </a:lnTo>
                <a:lnTo>
                  <a:pt x="740678" y="1443376"/>
                </a:lnTo>
                <a:lnTo>
                  <a:pt x="739897" y="1445371"/>
                </a:lnTo>
                <a:lnTo>
                  <a:pt x="739116" y="1446967"/>
                </a:lnTo>
                <a:lnTo>
                  <a:pt x="737944" y="1448164"/>
                </a:lnTo>
                <a:lnTo>
                  <a:pt x="735992" y="1449361"/>
                </a:lnTo>
                <a:lnTo>
                  <a:pt x="734430" y="1450558"/>
                </a:lnTo>
                <a:lnTo>
                  <a:pt x="732868" y="1452155"/>
                </a:lnTo>
                <a:lnTo>
                  <a:pt x="730525" y="1452953"/>
                </a:lnTo>
                <a:lnTo>
                  <a:pt x="727792" y="1453352"/>
                </a:lnTo>
                <a:lnTo>
                  <a:pt x="721935" y="1454150"/>
                </a:lnTo>
                <a:lnTo>
                  <a:pt x="715297" y="1454150"/>
                </a:lnTo>
                <a:lnTo>
                  <a:pt x="712173" y="1453751"/>
                </a:lnTo>
                <a:lnTo>
                  <a:pt x="709049" y="1452953"/>
                </a:lnTo>
                <a:lnTo>
                  <a:pt x="706706" y="1452155"/>
                </a:lnTo>
                <a:lnTo>
                  <a:pt x="703973" y="1450558"/>
                </a:lnTo>
                <a:lnTo>
                  <a:pt x="701240" y="1448962"/>
                </a:lnTo>
                <a:lnTo>
                  <a:pt x="699287" y="1447366"/>
                </a:lnTo>
                <a:lnTo>
                  <a:pt x="694992" y="1442977"/>
                </a:lnTo>
                <a:lnTo>
                  <a:pt x="691478" y="1438188"/>
                </a:lnTo>
                <a:lnTo>
                  <a:pt x="687963" y="1432602"/>
                </a:lnTo>
                <a:lnTo>
                  <a:pt x="685230" y="1427015"/>
                </a:lnTo>
                <a:lnTo>
                  <a:pt x="682497" y="1421029"/>
                </a:lnTo>
                <a:lnTo>
                  <a:pt x="680544" y="1415044"/>
                </a:lnTo>
                <a:lnTo>
                  <a:pt x="678982" y="1409058"/>
                </a:lnTo>
                <a:lnTo>
                  <a:pt x="676249" y="1399082"/>
                </a:lnTo>
                <a:lnTo>
                  <a:pt x="675078" y="1392298"/>
                </a:lnTo>
                <a:lnTo>
                  <a:pt x="674687" y="1389106"/>
                </a:lnTo>
                <a:lnTo>
                  <a:pt x="674687" y="1388707"/>
                </a:lnTo>
                <a:lnTo>
                  <a:pt x="675078" y="1388308"/>
                </a:lnTo>
                <a:lnTo>
                  <a:pt x="676249" y="1387909"/>
                </a:lnTo>
                <a:lnTo>
                  <a:pt x="679373" y="1387111"/>
                </a:lnTo>
                <a:lnTo>
                  <a:pt x="683278" y="1385913"/>
                </a:lnTo>
                <a:lnTo>
                  <a:pt x="689525" y="1384716"/>
                </a:lnTo>
                <a:lnTo>
                  <a:pt x="698897" y="1383120"/>
                </a:lnTo>
                <a:lnTo>
                  <a:pt x="715297" y="1381524"/>
                </a:lnTo>
                <a:lnTo>
                  <a:pt x="725449" y="1381125"/>
                </a:lnTo>
                <a:close/>
                <a:moveTo>
                  <a:pt x="1433588" y="1247775"/>
                </a:moveTo>
                <a:lnTo>
                  <a:pt x="1439124" y="1247775"/>
                </a:lnTo>
                <a:lnTo>
                  <a:pt x="1444264" y="1248175"/>
                </a:lnTo>
                <a:lnTo>
                  <a:pt x="1448614" y="1248976"/>
                </a:lnTo>
                <a:lnTo>
                  <a:pt x="1451382" y="1249776"/>
                </a:lnTo>
                <a:lnTo>
                  <a:pt x="1453359" y="1250977"/>
                </a:lnTo>
                <a:lnTo>
                  <a:pt x="1454150" y="1252178"/>
                </a:lnTo>
                <a:lnTo>
                  <a:pt x="1454150" y="1253779"/>
                </a:lnTo>
                <a:lnTo>
                  <a:pt x="1453359" y="1255380"/>
                </a:lnTo>
                <a:lnTo>
                  <a:pt x="1452173" y="1256981"/>
                </a:lnTo>
                <a:lnTo>
                  <a:pt x="1450196" y="1258582"/>
                </a:lnTo>
                <a:lnTo>
                  <a:pt x="1447428" y="1260183"/>
                </a:lnTo>
                <a:lnTo>
                  <a:pt x="1441892" y="1262985"/>
                </a:lnTo>
                <a:lnTo>
                  <a:pt x="1435565" y="1264986"/>
                </a:lnTo>
                <a:lnTo>
                  <a:pt x="1432402" y="1265387"/>
                </a:lnTo>
                <a:lnTo>
                  <a:pt x="1429634" y="1265787"/>
                </a:lnTo>
                <a:lnTo>
                  <a:pt x="1427261" y="1265787"/>
                </a:lnTo>
                <a:lnTo>
                  <a:pt x="1425284" y="1265387"/>
                </a:lnTo>
                <a:lnTo>
                  <a:pt x="1423703" y="1264986"/>
                </a:lnTo>
                <a:lnTo>
                  <a:pt x="1422516" y="1264586"/>
                </a:lnTo>
                <a:lnTo>
                  <a:pt x="1420539" y="1264586"/>
                </a:lnTo>
                <a:lnTo>
                  <a:pt x="1419353" y="1264986"/>
                </a:lnTo>
                <a:lnTo>
                  <a:pt x="1418562" y="1265787"/>
                </a:lnTo>
                <a:lnTo>
                  <a:pt x="1417376" y="1266588"/>
                </a:lnTo>
                <a:lnTo>
                  <a:pt x="1416980" y="1267388"/>
                </a:lnTo>
                <a:lnTo>
                  <a:pt x="1416585" y="1268589"/>
                </a:lnTo>
                <a:lnTo>
                  <a:pt x="1416190" y="1269790"/>
                </a:lnTo>
                <a:lnTo>
                  <a:pt x="1416585" y="1270990"/>
                </a:lnTo>
                <a:lnTo>
                  <a:pt x="1416585" y="1272191"/>
                </a:lnTo>
                <a:lnTo>
                  <a:pt x="1417376" y="1273392"/>
                </a:lnTo>
                <a:lnTo>
                  <a:pt x="1418562" y="1274993"/>
                </a:lnTo>
                <a:lnTo>
                  <a:pt x="1419748" y="1276194"/>
                </a:lnTo>
                <a:lnTo>
                  <a:pt x="1422121" y="1277395"/>
                </a:lnTo>
                <a:lnTo>
                  <a:pt x="1424098" y="1278596"/>
                </a:lnTo>
                <a:lnTo>
                  <a:pt x="1428843" y="1280597"/>
                </a:lnTo>
                <a:lnTo>
                  <a:pt x="1430820" y="1282198"/>
                </a:lnTo>
                <a:lnTo>
                  <a:pt x="1432402" y="1283799"/>
                </a:lnTo>
                <a:lnTo>
                  <a:pt x="1433588" y="1285000"/>
                </a:lnTo>
                <a:lnTo>
                  <a:pt x="1435170" y="1287001"/>
                </a:lnTo>
                <a:lnTo>
                  <a:pt x="1436356" y="1289003"/>
                </a:lnTo>
                <a:lnTo>
                  <a:pt x="1436751" y="1291404"/>
                </a:lnTo>
                <a:lnTo>
                  <a:pt x="1437542" y="1293406"/>
                </a:lnTo>
                <a:lnTo>
                  <a:pt x="1437542" y="1296608"/>
                </a:lnTo>
                <a:lnTo>
                  <a:pt x="1437542" y="1299009"/>
                </a:lnTo>
                <a:lnTo>
                  <a:pt x="1437147" y="1302612"/>
                </a:lnTo>
                <a:lnTo>
                  <a:pt x="1436356" y="1305414"/>
                </a:lnTo>
                <a:lnTo>
                  <a:pt x="1435170" y="1309416"/>
                </a:lnTo>
                <a:lnTo>
                  <a:pt x="1431611" y="1317422"/>
                </a:lnTo>
                <a:lnTo>
                  <a:pt x="1430029" y="1320624"/>
                </a:lnTo>
                <a:lnTo>
                  <a:pt x="1428052" y="1323826"/>
                </a:lnTo>
                <a:lnTo>
                  <a:pt x="1425680" y="1326628"/>
                </a:lnTo>
                <a:lnTo>
                  <a:pt x="1423307" y="1328629"/>
                </a:lnTo>
                <a:lnTo>
                  <a:pt x="1420539" y="1331431"/>
                </a:lnTo>
                <a:lnTo>
                  <a:pt x="1417771" y="1333032"/>
                </a:lnTo>
                <a:lnTo>
                  <a:pt x="1414608" y="1334633"/>
                </a:lnTo>
                <a:lnTo>
                  <a:pt x="1411445" y="1336635"/>
                </a:lnTo>
                <a:lnTo>
                  <a:pt x="1404722" y="1338636"/>
                </a:lnTo>
                <a:lnTo>
                  <a:pt x="1397605" y="1340237"/>
                </a:lnTo>
                <a:lnTo>
                  <a:pt x="1390487" y="1341038"/>
                </a:lnTo>
                <a:lnTo>
                  <a:pt x="1383370" y="1341438"/>
                </a:lnTo>
                <a:lnTo>
                  <a:pt x="1376252" y="1341438"/>
                </a:lnTo>
                <a:lnTo>
                  <a:pt x="1369530" y="1341038"/>
                </a:lnTo>
                <a:lnTo>
                  <a:pt x="1358063" y="1339437"/>
                </a:lnTo>
                <a:lnTo>
                  <a:pt x="1350154" y="1338236"/>
                </a:lnTo>
                <a:lnTo>
                  <a:pt x="1347386" y="1337435"/>
                </a:lnTo>
                <a:lnTo>
                  <a:pt x="1347386" y="1337835"/>
                </a:lnTo>
                <a:lnTo>
                  <a:pt x="1346991" y="1337435"/>
                </a:lnTo>
                <a:lnTo>
                  <a:pt x="1346200" y="1337035"/>
                </a:lnTo>
                <a:lnTo>
                  <a:pt x="1346200" y="1334633"/>
                </a:lnTo>
                <a:lnTo>
                  <a:pt x="1346991" y="1331831"/>
                </a:lnTo>
                <a:lnTo>
                  <a:pt x="1347782" y="1326228"/>
                </a:lnTo>
                <a:lnTo>
                  <a:pt x="1349363" y="1318623"/>
                </a:lnTo>
                <a:lnTo>
                  <a:pt x="1351736" y="1307415"/>
                </a:lnTo>
                <a:lnTo>
                  <a:pt x="1355295" y="1296608"/>
                </a:lnTo>
                <a:lnTo>
                  <a:pt x="1357667" y="1287402"/>
                </a:lnTo>
                <a:lnTo>
                  <a:pt x="1361621" y="1275794"/>
                </a:lnTo>
                <a:lnTo>
                  <a:pt x="1363994" y="1270190"/>
                </a:lnTo>
                <a:lnTo>
                  <a:pt x="1364785" y="1268589"/>
                </a:lnTo>
                <a:lnTo>
                  <a:pt x="1366762" y="1265787"/>
                </a:lnTo>
                <a:lnTo>
                  <a:pt x="1369925" y="1262985"/>
                </a:lnTo>
                <a:lnTo>
                  <a:pt x="1373484" y="1260183"/>
                </a:lnTo>
                <a:lnTo>
                  <a:pt x="1378229" y="1258182"/>
                </a:lnTo>
                <a:lnTo>
                  <a:pt x="1383765" y="1256181"/>
                </a:lnTo>
                <a:lnTo>
                  <a:pt x="1389301" y="1253779"/>
                </a:lnTo>
                <a:lnTo>
                  <a:pt x="1395628" y="1252578"/>
                </a:lnTo>
                <a:lnTo>
                  <a:pt x="1401954" y="1250977"/>
                </a:lnTo>
                <a:lnTo>
                  <a:pt x="1415399" y="1248976"/>
                </a:lnTo>
                <a:lnTo>
                  <a:pt x="1428052" y="1248175"/>
                </a:lnTo>
                <a:lnTo>
                  <a:pt x="1433588" y="1247775"/>
                </a:lnTo>
                <a:close/>
                <a:moveTo>
                  <a:pt x="1155700" y="965200"/>
                </a:moveTo>
                <a:lnTo>
                  <a:pt x="1161653" y="965597"/>
                </a:lnTo>
                <a:lnTo>
                  <a:pt x="1167209" y="966787"/>
                </a:lnTo>
                <a:lnTo>
                  <a:pt x="1172766" y="968770"/>
                </a:lnTo>
                <a:lnTo>
                  <a:pt x="1177925" y="971944"/>
                </a:lnTo>
                <a:lnTo>
                  <a:pt x="1182687" y="975514"/>
                </a:lnTo>
                <a:lnTo>
                  <a:pt x="1187450" y="980274"/>
                </a:lnTo>
                <a:lnTo>
                  <a:pt x="1192213" y="985431"/>
                </a:lnTo>
                <a:lnTo>
                  <a:pt x="1196181" y="991381"/>
                </a:lnTo>
                <a:lnTo>
                  <a:pt x="1200150" y="998125"/>
                </a:lnTo>
                <a:lnTo>
                  <a:pt x="1204119" y="1005265"/>
                </a:lnTo>
                <a:lnTo>
                  <a:pt x="1207691" y="1012802"/>
                </a:lnTo>
                <a:lnTo>
                  <a:pt x="1211659" y="1021133"/>
                </a:lnTo>
                <a:lnTo>
                  <a:pt x="1214437" y="1029860"/>
                </a:lnTo>
                <a:lnTo>
                  <a:pt x="1217613" y="1038984"/>
                </a:lnTo>
                <a:lnTo>
                  <a:pt x="1220787" y="1048504"/>
                </a:lnTo>
                <a:lnTo>
                  <a:pt x="1225947" y="1068338"/>
                </a:lnTo>
                <a:lnTo>
                  <a:pt x="1230313" y="1089363"/>
                </a:lnTo>
                <a:lnTo>
                  <a:pt x="1234678" y="1111180"/>
                </a:lnTo>
                <a:lnTo>
                  <a:pt x="1237853" y="1133792"/>
                </a:lnTo>
                <a:lnTo>
                  <a:pt x="1241028" y="1155609"/>
                </a:lnTo>
                <a:lnTo>
                  <a:pt x="1243013" y="1177824"/>
                </a:lnTo>
                <a:lnTo>
                  <a:pt x="1245394" y="1198848"/>
                </a:lnTo>
                <a:lnTo>
                  <a:pt x="1246981" y="1219476"/>
                </a:lnTo>
                <a:lnTo>
                  <a:pt x="1246187" y="1186551"/>
                </a:lnTo>
                <a:lnTo>
                  <a:pt x="1342231" y="1244467"/>
                </a:lnTo>
                <a:lnTo>
                  <a:pt x="1323181" y="1340465"/>
                </a:lnTo>
                <a:lnTo>
                  <a:pt x="1248966" y="1309524"/>
                </a:lnTo>
                <a:lnTo>
                  <a:pt x="1245394" y="1284929"/>
                </a:lnTo>
                <a:lnTo>
                  <a:pt x="1239441" y="1242087"/>
                </a:lnTo>
                <a:lnTo>
                  <a:pt x="1231106" y="1373787"/>
                </a:lnTo>
                <a:lnTo>
                  <a:pt x="1230709" y="1379737"/>
                </a:lnTo>
                <a:lnTo>
                  <a:pt x="1230313" y="1386084"/>
                </a:lnTo>
                <a:lnTo>
                  <a:pt x="1230709" y="1392431"/>
                </a:lnTo>
                <a:lnTo>
                  <a:pt x="1232297" y="1399968"/>
                </a:lnTo>
                <a:lnTo>
                  <a:pt x="1234281" y="1407902"/>
                </a:lnTo>
                <a:lnTo>
                  <a:pt x="1237059" y="1417422"/>
                </a:lnTo>
                <a:lnTo>
                  <a:pt x="1241822" y="1428133"/>
                </a:lnTo>
                <a:lnTo>
                  <a:pt x="1247775" y="1440430"/>
                </a:lnTo>
                <a:lnTo>
                  <a:pt x="1231106" y="1440430"/>
                </a:lnTo>
                <a:lnTo>
                  <a:pt x="1242219" y="1446380"/>
                </a:lnTo>
                <a:lnTo>
                  <a:pt x="1256109" y="1453124"/>
                </a:lnTo>
                <a:lnTo>
                  <a:pt x="1287066" y="1467405"/>
                </a:lnTo>
                <a:lnTo>
                  <a:pt x="1313259" y="1479305"/>
                </a:lnTo>
                <a:lnTo>
                  <a:pt x="1323975" y="1483669"/>
                </a:lnTo>
                <a:lnTo>
                  <a:pt x="1501775" y="1720491"/>
                </a:lnTo>
                <a:lnTo>
                  <a:pt x="1401763" y="1798638"/>
                </a:lnTo>
                <a:lnTo>
                  <a:pt x="1210469" y="1576494"/>
                </a:lnTo>
                <a:lnTo>
                  <a:pt x="1080294" y="1561816"/>
                </a:lnTo>
                <a:lnTo>
                  <a:pt x="1080294" y="1563800"/>
                </a:lnTo>
                <a:lnTo>
                  <a:pt x="1080294" y="1567370"/>
                </a:lnTo>
                <a:lnTo>
                  <a:pt x="1079500" y="1575700"/>
                </a:lnTo>
                <a:lnTo>
                  <a:pt x="1077516" y="1587601"/>
                </a:lnTo>
                <a:lnTo>
                  <a:pt x="1074341" y="1601088"/>
                </a:lnTo>
                <a:lnTo>
                  <a:pt x="1066403" y="1633220"/>
                </a:lnTo>
                <a:lnTo>
                  <a:pt x="1056878" y="1669318"/>
                </a:lnTo>
                <a:lnTo>
                  <a:pt x="1046956" y="1703830"/>
                </a:lnTo>
                <a:lnTo>
                  <a:pt x="1038622" y="1733582"/>
                </a:lnTo>
                <a:lnTo>
                  <a:pt x="1030288" y="1762540"/>
                </a:lnTo>
                <a:lnTo>
                  <a:pt x="802481" y="1785548"/>
                </a:lnTo>
                <a:lnTo>
                  <a:pt x="770731" y="1731201"/>
                </a:lnTo>
                <a:lnTo>
                  <a:pt x="904081" y="1706210"/>
                </a:lnTo>
                <a:lnTo>
                  <a:pt x="903685" y="1489619"/>
                </a:lnTo>
                <a:lnTo>
                  <a:pt x="871935" y="1482479"/>
                </a:lnTo>
                <a:lnTo>
                  <a:pt x="869950" y="1471768"/>
                </a:lnTo>
                <a:lnTo>
                  <a:pt x="867966" y="1461851"/>
                </a:lnTo>
                <a:lnTo>
                  <a:pt x="866378" y="1453124"/>
                </a:lnTo>
                <a:lnTo>
                  <a:pt x="864791" y="1445190"/>
                </a:lnTo>
                <a:lnTo>
                  <a:pt x="863600" y="1428926"/>
                </a:lnTo>
                <a:lnTo>
                  <a:pt x="862806" y="1413455"/>
                </a:lnTo>
                <a:lnTo>
                  <a:pt x="862013" y="1373787"/>
                </a:lnTo>
                <a:lnTo>
                  <a:pt x="860822" y="1346812"/>
                </a:lnTo>
                <a:lnTo>
                  <a:pt x="858044" y="1312697"/>
                </a:lnTo>
                <a:lnTo>
                  <a:pt x="854472" y="1175444"/>
                </a:lnTo>
                <a:lnTo>
                  <a:pt x="843756" y="1181791"/>
                </a:lnTo>
                <a:lnTo>
                  <a:pt x="818753" y="1197658"/>
                </a:lnTo>
                <a:lnTo>
                  <a:pt x="802878" y="1208369"/>
                </a:lnTo>
                <a:lnTo>
                  <a:pt x="786606" y="1219476"/>
                </a:lnTo>
                <a:lnTo>
                  <a:pt x="770731" y="1230980"/>
                </a:lnTo>
                <a:lnTo>
                  <a:pt x="756841" y="1242087"/>
                </a:lnTo>
                <a:lnTo>
                  <a:pt x="754460" y="1250021"/>
                </a:lnTo>
                <a:lnTo>
                  <a:pt x="752872" y="1258351"/>
                </a:lnTo>
                <a:lnTo>
                  <a:pt x="752078" y="1266681"/>
                </a:lnTo>
                <a:lnTo>
                  <a:pt x="751285" y="1275805"/>
                </a:lnTo>
                <a:lnTo>
                  <a:pt x="751285" y="1284532"/>
                </a:lnTo>
                <a:lnTo>
                  <a:pt x="751681" y="1292863"/>
                </a:lnTo>
                <a:lnTo>
                  <a:pt x="752078" y="1301590"/>
                </a:lnTo>
                <a:lnTo>
                  <a:pt x="752872" y="1310317"/>
                </a:lnTo>
                <a:lnTo>
                  <a:pt x="754856" y="1325788"/>
                </a:lnTo>
                <a:lnTo>
                  <a:pt x="756444" y="1339275"/>
                </a:lnTo>
                <a:lnTo>
                  <a:pt x="758031" y="1350382"/>
                </a:lnTo>
                <a:lnTo>
                  <a:pt x="758031" y="1354349"/>
                </a:lnTo>
                <a:lnTo>
                  <a:pt x="756841" y="1357523"/>
                </a:lnTo>
                <a:lnTo>
                  <a:pt x="727869" y="1355539"/>
                </a:lnTo>
                <a:lnTo>
                  <a:pt x="715566" y="1354746"/>
                </a:lnTo>
                <a:lnTo>
                  <a:pt x="709613" y="1354746"/>
                </a:lnTo>
                <a:lnTo>
                  <a:pt x="704453" y="1355143"/>
                </a:lnTo>
                <a:lnTo>
                  <a:pt x="698897" y="1355539"/>
                </a:lnTo>
                <a:lnTo>
                  <a:pt x="693341" y="1356729"/>
                </a:lnTo>
                <a:lnTo>
                  <a:pt x="687785" y="1357919"/>
                </a:lnTo>
                <a:lnTo>
                  <a:pt x="682228" y="1359903"/>
                </a:lnTo>
                <a:lnTo>
                  <a:pt x="677069" y="1361886"/>
                </a:lnTo>
                <a:lnTo>
                  <a:pt x="671116" y="1364663"/>
                </a:lnTo>
                <a:lnTo>
                  <a:pt x="664766" y="1367836"/>
                </a:lnTo>
                <a:lnTo>
                  <a:pt x="658416" y="1372200"/>
                </a:lnTo>
                <a:lnTo>
                  <a:pt x="657225" y="1367043"/>
                </a:lnTo>
                <a:lnTo>
                  <a:pt x="655241" y="1361093"/>
                </a:lnTo>
                <a:lnTo>
                  <a:pt x="654050" y="1355143"/>
                </a:lnTo>
                <a:lnTo>
                  <a:pt x="653256" y="1348399"/>
                </a:lnTo>
                <a:lnTo>
                  <a:pt x="651669" y="1333325"/>
                </a:lnTo>
                <a:lnTo>
                  <a:pt x="650875" y="1316267"/>
                </a:lnTo>
                <a:lnTo>
                  <a:pt x="650875" y="1296830"/>
                </a:lnTo>
                <a:lnTo>
                  <a:pt x="651272" y="1274615"/>
                </a:lnTo>
                <a:lnTo>
                  <a:pt x="652066" y="1251211"/>
                </a:lnTo>
                <a:lnTo>
                  <a:pt x="653653" y="1225029"/>
                </a:lnTo>
                <a:lnTo>
                  <a:pt x="660797" y="1208369"/>
                </a:lnTo>
                <a:lnTo>
                  <a:pt x="667147" y="1194881"/>
                </a:lnTo>
                <a:lnTo>
                  <a:pt x="670322" y="1188931"/>
                </a:lnTo>
                <a:lnTo>
                  <a:pt x="673497" y="1183774"/>
                </a:lnTo>
                <a:lnTo>
                  <a:pt x="680244" y="1174254"/>
                </a:lnTo>
                <a:lnTo>
                  <a:pt x="687388" y="1164733"/>
                </a:lnTo>
                <a:lnTo>
                  <a:pt x="696119" y="1155213"/>
                </a:lnTo>
                <a:lnTo>
                  <a:pt x="706438" y="1143312"/>
                </a:lnTo>
                <a:lnTo>
                  <a:pt x="718741" y="1129031"/>
                </a:lnTo>
                <a:lnTo>
                  <a:pt x="738585" y="1108007"/>
                </a:lnTo>
                <a:lnTo>
                  <a:pt x="756047" y="1088966"/>
                </a:lnTo>
                <a:lnTo>
                  <a:pt x="785416" y="1057231"/>
                </a:lnTo>
                <a:lnTo>
                  <a:pt x="797719" y="1043744"/>
                </a:lnTo>
                <a:lnTo>
                  <a:pt x="809228" y="1032240"/>
                </a:lnTo>
                <a:lnTo>
                  <a:pt x="820738" y="1021926"/>
                </a:lnTo>
                <a:lnTo>
                  <a:pt x="831056" y="1012802"/>
                </a:lnTo>
                <a:lnTo>
                  <a:pt x="836613" y="1008439"/>
                </a:lnTo>
                <a:lnTo>
                  <a:pt x="842169" y="1004869"/>
                </a:lnTo>
                <a:lnTo>
                  <a:pt x="848122" y="1000902"/>
                </a:lnTo>
                <a:lnTo>
                  <a:pt x="854075" y="997331"/>
                </a:lnTo>
                <a:lnTo>
                  <a:pt x="860028" y="994555"/>
                </a:lnTo>
                <a:lnTo>
                  <a:pt x="866378" y="991381"/>
                </a:lnTo>
                <a:lnTo>
                  <a:pt x="873125" y="988208"/>
                </a:lnTo>
                <a:lnTo>
                  <a:pt x="880269" y="985828"/>
                </a:lnTo>
                <a:lnTo>
                  <a:pt x="895350" y="980274"/>
                </a:lnTo>
                <a:lnTo>
                  <a:pt x="912416" y="975117"/>
                </a:lnTo>
                <a:lnTo>
                  <a:pt x="932260" y="970753"/>
                </a:lnTo>
                <a:lnTo>
                  <a:pt x="954881" y="965597"/>
                </a:lnTo>
                <a:lnTo>
                  <a:pt x="963613" y="965993"/>
                </a:lnTo>
                <a:lnTo>
                  <a:pt x="979488" y="966787"/>
                </a:lnTo>
                <a:lnTo>
                  <a:pt x="1004491" y="968373"/>
                </a:lnTo>
                <a:lnTo>
                  <a:pt x="1089819" y="1240103"/>
                </a:lnTo>
                <a:lnTo>
                  <a:pt x="1081484" y="1159179"/>
                </a:lnTo>
                <a:lnTo>
                  <a:pt x="1077516" y="1013199"/>
                </a:lnTo>
                <a:lnTo>
                  <a:pt x="1071959" y="999315"/>
                </a:lnTo>
                <a:lnTo>
                  <a:pt x="1083072" y="980671"/>
                </a:lnTo>
                <a:lnTo>
                  <a:pt x="1107281" y="980671"/>
                </a:lnTo>
                <a:lnTo>
                  <a:pt x="1117600" y="999315"/>
                </a:lnTo>
                <a:lnTo>
                  <a:pt x="1112837" y="1015579"/>
                </a:lnTo>
                <a:lnTo>
                  <a:pt x="1142206" y="1228203"/>
                </a:lnTo>
                <a:lnTo>
                  <a:pt x="1137841" y="971944"/>
                </a:lnTo>
                <a:lnTo>
                  <a:pt x="1146572" y="967580"/>
                </a:lnTo>
                <a:lnTo>
                  <a:pt x="1148953" y="966390"/>
                </a:lnTo>
                <a:lnTo>
                  <a:pt x="1149350" y="965597"/>
                </a:lnTo>
                <a:lnTo>
                  <a:pt x="1155700" y="965200"/>
                </a:lnTo>
                <a:close/>
                <a:moveTo>
                  <a:pt x="931148" y="736601"/>
                </a:moveTo>
                <a:lnTo>
                  <a:pt x="929554" y="751285"/>
                </a:lnTo>
                <a:lnTo>
                  <a:pt x="928757" y="762794"/>
                </a:lnTo>
                <a:lnTo>
                  <a:pt x="929155" y="762794"/>
                </a:lnTo>
                <a:lnTo>
                  <a:pt x="929554" y="751285"/>
                </a:lnTo>
                <a:lnTo>
                  <a:pt x="930351" y="746126"/>
                </a:lnTo>
                <a:lnTo>
                  <a:pt x="931148" y="741363"/>
                </a:lnTo>
                <a:lnTo>
                  <a:pt x="931148" y="736601"/>
                </a:lnTo>
                <a:close/>
                <a:moveTo>
                  <a:pt x="949086" y="679054"/>
                </a:moveTo>
                <a:lnTo>
                  <a:pt x="948289" y="679847"/>
                </a:lnTo>
                <a:lnTo>
                  <a:pt x="945499" y="681435"/>
                </a:lnTo>
                <a:lnTo>
                  <a:pt x="943904" y="683419"/>
                </a:lnTo>
                <a:lnTo>
                  <a:pt x="941911" y="686991"/>
                </a:lnTo>
                <a:lnTo>
                  <a:pt x="945897" y="682625"/>
                </a:lnTo>
                <a:lnTo>
                  <a:pt x="948289" y="681038"/>
                </a:lnTo>
                <a:lnTo>
                  <a:pt x="950282" y="679054"/>
                </a:lnTo>
                <a:lnTo>
                  <a:pt x="949086" y="679054"/>
                </a:lnTo>
                <a:close/>
                <a:moveTo>
                  <a:pt x="1038375" y="620713"/>
                </a:moveTo>
                <a:lnTo>
                  <a:pt x="1049138" y="620713"/>
                </a:lnTo>
                <a:lnTo>
                  <a:pt x="1059502" y="621110"/>
                </a:lnTo>
                <a:lnTo>
                  <a:pt x="1069866" y="622300"/>
                </a:lnTo>
                <a:lnTo>
                  <a:pt x="1079432" y="623491"/>
                </a:lnTo>
                <a:lnTo>
                  <a:pt x="1088999" y="625872"/>
                </a:lnTo>
                <a:lnTo>
                  <a:pt x="1098167" y="627857"/>
                </a:lnTo>
                <a:lnTo>
                  <a:pt x="1106937" y="630238"/>
                </a:lnTo>
                <a:lnTo>
                  <a:pt x="1115307" y="633413"/>
                </a:lnTo>
                <a:lnTo>
                  <a:pt x="1123678" y="636191"/>
                </a:lnTo>
                <a:lnTo>
                  <a:pt x="1130853" y="639763"/>
                </a:lnTo>
                <a:lnTo>
                  <a:pt x="1138028" y="642938"/>
                </a:lnTo>
                <a:lnTo>
                  <a:pt x="1144805" y="646510"/>
                </a:lnTo>
                <a:lnTo>
                  <a:pt x="1156365" y="652860"/>
                </a:lnTo>
                <a:lnTo>
                  <a:pt x="1166729" y="659607"/>
                </a:lnTo>
                <a:lnTo>
                  <a:pt x="1174701" y="664766"/>
                </a:lnTo>
                <a:lnTo>
                  <a:pt x="1180680" y="669529"/>
                </a:lnTo>
                <a:lnTo>
                  <a:pt x="1185862" y="673497"/>
                </a:lnTo>
                <a:lnTo>
                  <a:pt x="1185862" y="676275"/>
                </a:lnTo>
                <a:lnTo>
                  <a:pt x="1185862" y="684213"/>
                </a:lnTo>
                <a:lnTo>
                  <a:pt x="1185065" y="688975"/>
                </a:lnTo>
                <a:lnTo>
                  <a:pt x="1183869" y="694532"/>
                </a:lnTo>
                <a:lnTo>
                  <a:pt x="1182274" y="700088"/>
                </a:lnTo>
                <a:lnTo>
                  <a:pt x="1180281" y="704850"/>
                </a:lnTo>
                <a:lnTo>
                  <a:pt x="1179086" y="707629"/>
                </a:lnTo>
                <a:lnTo>
                  <a:pt x="1177093" y="710010"/>
                </a:lnTo>
                <a:lnTo>
                  <a:pt x="1175498" y="711994"/>
                </a:lnTo>
                <a:lnTo>
                  <a:pt x="1173505" y="713979"/>
                </a:lnTo>
                <a:lnTo>
                  <a:pt x="1170715" y="715963"/>
                </a:lnTo>
                <a:lnTo>
                  <a:pt x="1168323" y="717154"/>
                </a:lnTo>
                <a:lnTo>
                  <a:pt x="1165533" y="718344"/>
                </a:lnTo>
                <a:lnTo>
                  <a:pt x="1161945" y="719138"/>
                </a:lnTo>
                <a:lnTo>
                  <a:pt x="1158756" y="719535"/>
                </a:lnTo>
                <a:lnTo>
                  <a:pt x="1154770" y="719535"/>
                </a:lnTo>
                <a:lnTo>
                  <a:pt x="1150784" y="719138"/>
                </a:lnTo>
                <a:lnTo>
                  <a:pt x="1146001" y="718344"/>
                </a:lnTo>
                <a:lnTo>
                  <a:pt x="1140819" y="717154"/>
                </a:lnTo>
                <a:lnTo>
                  <a:pt x="1135238" y="715566"/>
                </a:lnTo>
                <a:lnTo>
                  <a:pt x="1129259" y="712788"/>
                </a:lnTo>
                <a:lnTo>
                  <a:pt x="1123678" y="710010"/>
                </a:lnTo>
                <a:lnTo>
                  <a:pt x="1120091" y="708819"/>
                </a:lnTo>
                <a:lnTo>
                  <a:pt x="1114112" y="707629"/>
                </a:lnTo>
                <a:lnTo>
                  <a:pt x="1098964" y="704850"/>
                </a:lnTo>
                <a:lnTo>
                  <a:pt x="1083418" y="702072"/>
                </a:lnTo>
                <a:lnTo>
                  <a:pt x="1077439" y="700882"/>
                </a:lnTo>
                <a:lnTo>
                  <a:pt x="1073852" y="700088"/>
                </a:lnTo>
                <a:lnTo>
                  <a:pt x="1104545" y="714772"/>
                </a:lnTo>
                <a:lnTo>
                  <a:pt x="1118895" y="721122"/>
                </a:lnTo>
                <a:lnTo>
                  <a:pt x="1125671" y="723504"/>
                </a:lnTo>
                <a:lnTo>
                  <a:pt x="1132448" y="725885"/>
                </a:lnTo>
                <a:lnTo>
                  <a:pt x="1138826" y="728266"/>
                </a:lnTo>
                <a:lnTo>
                  <a:pt x="1144805" y="729457"/>
                </a:lnTo>
                <a:lnTo>
                  <a:pt x="1150784" y="730647"/>
                </a:lnTo>
                <a:lnTo>
                  <a:pt x="1155966" y="731044"/>
                </a:lnTo>
                <a:lnTo>
                  <a:pt x="1161148" y="730647"/>
                </a:lnTo>
                <a:lnTo>
                  <a:pt x="1165931" y="729457"/>
                </a:lnTo>
                <a:lnTo>
                  <a:pt x="1170316" y="727869"/>
                </a:lnTo>
                <a:lnTo>
                  <a:pt x="1174302" y="725091"/>
                </a:lnTo>
                <a:lnTo>
                  <a:pt x="1175498" y="735410"/>
                </a:lnTo>
                <a:lnTo>
                  <a:pt x="1175897" y="744935"/>
                </a:lnTo>
                <a:lnTo>
                  <a:pt x="1175498" y="753666"/>
                </a:lnTo>
                <a:lnTo>
                  <a:pt x="1175099" y="762397"/>
                </a:lnTo>
                <a:lnTo>
                  <a:pt x="1176694" y="761207"/>
                </a:lnTo>
                <a:lnTo>
                  <a:pt x="1177491" y="760413"/>
                </a:lnTo>
                <a:lnTo>
                  <a:pt x="1178687" y="760016"/>
                </a:lnTo>
                <a:lnTo>
                  <a:pt x="1179086" y="760413"/>
                </a:lnTo>
                <a:lnTo>
                  <a:pt x="1179484" y="761207"/>
                </a:lnTo>
                <a:lnTo>
                  <a:pt x="1179883" y="763985"/>
                </a:lnTo>
                <a:lnTo>
                  <a:pt x="1180281" y="767954"/>
                </a:lnTo>
                <a:lnTo>
                  <a:pt x="1180281" y="773113"/>
                </a:lnTo>
                <a:lnTo>
                  <a:pt x="1179086" y="785813"/>
                </a:lnTo>
                <a:lnTo>
                  <a:pt x="1177491" y="800498"/>
                </a:lnTo>
                <a:lnTo>
                  <a:pt x="1175498" y="814388"/>
                </a:lnTo>
                <a:lnTo>
                  <a:pt x="1173505" y="826294"/>
                </a:lnTo>
                <a:lnTo>
                  <a:pt x="1171911" y="833438"/>
                </a:lnTo>
                <a:lnTo>
                  <a:pt x="1170715" y="834629"/>
                </a:lnTo>
                <a:lnTo>
                  <a:pt x="1170316" y="834232"/>
                </a:lnTo>
                <a:lnTo>
                  <a:pt x="1169519" y="842169"/>
                </a:lnTo>
                <a:lnTo>
                  <a:pt x="1168323" y="849710"/>
                </a:lnTo>
                <a:lnTo>
                  <a:pt x="1166729" y="856854"/>
                </a:lnTo>
                <a:lnTo>
                  <a:pt x="1165134" y="863998"/>
                </a:lnTo>
                <a:lnTo>
                  <a:pt x="1162742" y="870744"/>
                </a:lnTo>
                <a:lnTo>
                  <a:pt x="1160351" y="877491"/>
                </a:lnTo>
                <a:lnTo>
                  <a:pt x="1157959" y="883841"/>
                </a:lnTo>
                <a:lnTo>
                  <a:pt x="1154770" y="890191"/>
                </a:lnTo>
                <a:lnTo>
                  <a:pt x="1151980" y="896541"/>
                </a:lnTo>
                <a:lnTo>
                  <a:pt x="1148791" y="902098"/>
                </a:lnTo>
                <a:lnTo>
                  <a:pt x="1145602" y="907654"/>
                </a:lnTo>
                <a:lnTo>
                  <a:pt x="1141616" y="913210"/>
                </a:lnTo>
                <a:lnTo>
                  <a:pt x="1138028" y="918370"/>
                </a:lnTo>
                <a:lnTo>
                  <a:pt x="1134042" y="923529"/>
                </a:lnTo>
                <a:lnTo>
                  <a:pt x="1126070" y="932260"/>
                </a:lnTo>
                <a:lnTo>
                  <a:pt x="1117699" y="940595"/>
                </a:lnTo>
                <a:lnTo>
                  <a:pt x="1108531" y="947738"/>
                </a:lnTo>
                <a:lnTo>
                  <a:pt x="1099762" y="954088"/>
                </a:lnTo>
                <a:lnTo>
                  <a:pt x="1090593" y="959248"/>
                </a:lnTo>
                <a:lnTo>
                  <a:pt x="1081027" y="963216"/>
                </a:lnTo>
                <a:lnTo>
                  <a:pt x="1077041" y="964804"/>
                </a:lnTo>
                <a:lnTo>
                  <a:pt x="1072257" y="966391"/>
                </a:lnTo>
                <a:lnTo>
                  <a:pt x="1067474" y="967185"/>
                </a:lnTo>
                <a:lnTo>
                  <a:pt x="1063488" y="967979"/>
                </a:lnTo>
                <a:lnTo>
                  <a:pt x="1059103" y="968376"/>
                </a:lnTo>
                <a:lnTo>
                  <a:pt x="1054719" y="968376"/>
                </a:lnTo>
                <a:lnTo>
                  <a:pt x="1051530" y="968376"/>
                </a:lnTo>
                <a:lnTo>
                  <a:pt x="1047543" y="967979"/>
                </a:lnTo>
                <a:lnTo>
                  <a:pt x="1043956" y="967185"/>
                </a:lnTo>
                <a:lnTo>
                  <a:pt x="1039970" y="965995"/>
                </a:lnTo>
                <a:lnTo>
                  <a:pt x="1031998" y="962820"/>
                </a:lnTo>
                <a:lnTo>
                  <a:pt x="1023627" y="958851"/>
                </a:lnTo>
                <a:lnTo>
                  <a:pt x="1014857" y="953295"/>
                </a:lnTo>
                <a:lnTo>
                  <a:pt x="1006088" y="947341"/>
                </a:lnTo>
                <a:lnTo>
                  <a:pt x="997318" y="939801"/>
                </a:lnTo>
                <a:lnTo>
                  <a:pt x="988549" y="931863"/>
                </a:lnTo>
                <a:lnTo>
                  <a:pt x="979779" y="922338"/>
                </a:lnTo>
                <a:lnTo>
                  <a:pt x="971807" y="912813"/>
                </a:lnTo>
                <a:lnTo>
                  <a:pt x="963835" y="902098"/>
                </a:lnTo>
                <a:lnTo>
                  <a:pt x="956660" y="890985"/>
                </a:lnTo>
                <a:lnTo>
                  <a:pt x="949883" y="878682"/>
                </a:lnTo>
                <a:lnTo>
                  <a:pt x="943904" y="865982"/>
                </a:lnTo>
                <a:lnTo>
                  <a:pt x="941512" y="859632"/>
                </a:lnTo>
                <a:lnTo>
                  <a:pt x="938722" y="852885"/>
                </a:lnTo>
                <a:lnTo>
                  <a:pt x="936729" y="846138"/>
                </a:lnTo>
                <a:lnTo>
                  <a:pt x="934736" y="839391"/>
                </a:lnTo>
                <a:lnTo>
                  <a:pt x="933540" y="843757"/>
                </a:lnTo>
                <a:lnTo>
                  <a:pt x="931547" y="847329"/>
                </a:lnTo>
                <a:lnTo>
                  <a:pt x="929554" y="849710"/>
                </a:lnTo>
                <a:lnTo>
                  <a:pt x="928757" y="850107"/>
                </a:lnTo>
                <a:lnTo>
                  <a:pt x="927960" y="850504"/>
                </a:lnTo>
                <a:lnTo>
                  <a:pt x="926764" y="850107"/>
                </a:lnTo>
                <a:lnTo>
                  <a:pt x="925568" y="849710"/>
                </a:lnTo>
                <a:lnTo>
                  <a:pt x="924372" y="848123"/>
                </a:lnTo>
                <a:lnTo>
                  <a:pt x="923575" y="846535"/>
                </a:lnTo>
                <a:lnTo>
                  <a:pt x="921582" y="842963"/>
                </a:lnTo>
                <a:lnTo>
                  <a:pt x="920386" y="837407"/>
                </a:lnTo>
                <a:lnTo>
                  <a:pt x="918791" y="831057"/>
                </a:lnTo>
                <a:lnTo>
                  <a:pt x="917596" y="823516"/>
                </a:lnTo>
                <a:lnTo>
                  <a:pt x="917197" y="815182"/>
                </a:lnTo>
                <a:lnTo>
                  <a:pt x="916798" y="806054"/>
                </a:lnTo>
                <a:lnTo>
                  <a:pt x="917197" y="798116"/>
                </a:lnTo>
                <a:lnTo>
                  <a:pt x="917596" y="790576"/>
                </a:lnTo>
                <a:lnTo>
                  <a:pt x="918393" y="783829"/>
                </a:lnTo>
                <a:lnTo>
                  <a:pt x="919987" y="777479"/>
                </a:lnTo>
                <a:lnTo>
                  <a:pt x="921183" y="772319"/>
                </a:lnTo>
                <a:lnTo>
                  <a:pt x="922379" y="767954"/>
                </a:lnTo>
                <a:lnTo>
                  <a:pt x="924372" y="764779"/>
                </a:lnTo>
                <a:lnTo>
                  <a:pt x="925169" y="763588"/>
                </a:lnTo>
                <a:lnTo>
                  <a:pt x="926365" y="763191"/>
                </a:lnTo>
                <a:lnTo>
                  <a:pt x="923176" y="759619"/>
                </a:lnTo>
                <a:lnTo>
                  <a:pt x="920785" y="756444"/>
                </a:lnTo>
                <a:lnTo>
                  <a:pt x="918393" y="752476"/>
                </a:lnTo>
                <a:lnTo>
                  <a:pt x="916798" y="748507"/>
                </a:lnTo>
                <a:lnTo>
                  <a:pt x="915204" y="744538"/>
                </a:lnTo>
                <a:lnTo>
                  <a:pt x="914407" y="739776"/>
                </a:lnTo>
                <a:lnTo>
                  <a:pt x="913609" y="735807"/>
                </a:lnTo>
                <a:lnTo>
                  <a:pt x="913211" y="731044"/>
                </a:lnTo>
                <a:lnTo>
                  <a:pt x="912812" y="727076"/>
                </a:lnTo>
                <a:lnTo>
                  <a:pt x="912812" y="721916"/>
                </a:lnTo>
                <a:lnTo>
                  <a:pt x="913609" y="712391"/>
                </a:lnTo>
                <a:lnTo>
                  <a:pt x="915204" y="703263"/>
                </a:lnTo>
                <a:lnTo>
                  <a:pt x="917197" y="694135"/>
                </a:lnTo>
                <a:lnTo>
                  <a:pt x="920386" y="685007"/>
                </a:lnTo>
                <a:lnTo>
                  <a:pt x="923575" y="676672"/>
                </a:lnTo>
                <a:lnTo>
                  <a:pt x="927162" y="668735"/>
                </a:lnTo>
                <a:lnTo>
                  <a:pt x="930750" y="661988"/>
                </a:lnTo>
                <a:lnTo>
                  <a:pt x="934337" y="656035"/>
                </a:lnTo>
                <a:lnTo>
                  <a:pt x="937526" y="651272"/>
                </a:lnTo>
                <a:lnTo>
                  <a:pt x="940715" y="647700"/>
                </a:lnTo>
                <a:lnTo>
                  <a:pt x="943107" y="646113"/>
                </a:lnTo>
                <a:lnTo>
                  <a:pt x="955862" y="639763"/>
                </a:lnTo>
                <a:lnTo>
                  <a:pt x="968219" y="634604"/>
                </a:lnTo>
                <a:lnTo>
                  <a:pt x="980178" y="630238"/>
                </a:lnTo>
                <a:lnTo>
                  <a:pt x="992535" y="627063"/>
                </a:lnTo>
                <a:lnTo>
                  <a:pt x="1004493" y="624285"/>
                </a:lnTo>
                <a:lnTo>
                  <a:pt x="1016053" y="622300"/>
                </a:lnTo>
                <a:lnTo>
                  <a:pt x="1027214" y="621110"/>
                </a:lnTo>
                <a:lnTo>
                  <a:pt x="1038375" y="620713"/>
                </a:lnTo>
                <a:close/>
                <a:moveTo>
                  <a:pt x="1043186" y="515586"/>
                </a:moveTo>
                <a:lnTo>
                  <a:pt x="1022934" y="515983"/>
                </a:lnTo>
                <a:lnTo>
                  <a:pt x="1002682" y="516777"/>
                </a:lnTo>
                <a:lnTo>
                  <a:pt x="982827" y="518364"/>
                </a:lnTo>
                <a:lnTo>
                  <a:pt x="962972" y="519952"/>
                </a:lnTo>
                <a:lnTo>
                  <a:pt x="943514" y="521937"/>
                </a:lnTo>
                <a:lnTo>
                  <a:pt x="924056" y="525113"/>
                </a:lnTo>
                <a:lnTo>
                  <a:pt x="904598" y="527891"/>
                </a:lnTo>
                <a:lnTo>
                  <a:pt x="885140" y="531861"/>
                </a:lnTo>
                <a:lnTo>
                  <a:pt x="866476" y="535830"/>
                </a:lnTo>
                <a:lnTo>
                  <a:pt x="847812" y="540594"/>
                </a:lnTo>
                <a:lnTo>
                  <a:pt x="829148" y="545754"/>
                </a:lnTo>
                <a:lnTo>
                  <a:pt x="810485" y="550914"/>
                </a:lnTo>
                <a:lnTo>
                  <a:pt x="792218" y="556869"/>
                </a:lnTo>
                <a:lnTo>
                  <a:pt x="774348" y="563220"/>
                </a:lnTo>
                <a:lnTo>
                  <a:pt x="756082" y="569968"/>
                </a:lnTo>
                <a:lnTo>
                  <a:pt x="738609" y="577113"/>
                </a:lnTo>
                <a:lnTo>
                  <a:pt x="721137" y="585449"/>
                </a:lnTo>
                <a:lnTo>
                  <a:pt x="704061" y="593388"/>
                </a:lnTo>
                <a:lnTo>
                  <a:pt x="686986" y="601724"/>
                </a:lnTo>
                <a:lnTo>
                  <a:pt x="670308" y="610457"/>
                </a:lnTo>
                <a:lnTo>
                  <a:pt x="653630" y="619587"/>
                </a:lnTo>
                <a:lnTo>
                  <a:pt x="637745" y="629114"/>
                </a:lnTo>
                <a:lnTo>
                  <a:pt x="621861" y="639037"/>
                </a:lnTo>
                <a:lnTo>
                  <a:pt x="605977" y="649755"/>
                </a:lnTo>
                <a:lnTo>
                  <a:pt x="590490" y="660473"/>
                </a:lnTo>
                <a:lnTo>
                  <a:pt x="575400" y="671190"/>
                </a:lnTo>
                <a:lnTo>
                  <a:pt x="559913" y="682702"/>
                </a:lnTo>
                <a:lnTo>
                  <a:pt x="545617" y="694610"/>
                </a:lnTo>
                <a:lnTo>
                  <a:pt x="531322" y="706519"/>
                </a:lnTo>
                <a:lnTo>
                  <a:pt x="517026" y="719221"/>
                </a:lnTo>
                <a:lnTo>
                  <a:pt x="503525" y="731924"/>
                </a:lnTo>
                <a:lnTo>
                  <a:pt x="490023" y="745023"/>
                </a:lnTo>
                <a:lnTo>
                  <a:pt x="476919" y="758520"/>
                </a:lnTo>
                <a:lnTo>
                  <a:pt x="464212" y="772413"/>
                </a:lnTo>
                <a:lnTo>
                  <a:pt x="451504" y="786306"/>
                </a:lnTo>
                <a:lnTo>
                  <a:pt x="439591" y="800596"/>
                </a:lnTo>
                <a:lnTo>
                  <a:pt x="427678" y="815680"/>
                </a:lnTo>
                <a:lnTo>
                  <a:pt x="416162" y="830368"/>
                </a:lnTo>
                <a:lnTo>
                  <a:pt x="405441" y="845452"/>
                </a:lnTo>
                <a:lnTo>
                  <a:pt x="394322" y="860933"/>
                </a:lnTo>
                <a:lnTo>
                  <a:pt x="383997" y="876811"/>
                </a:lnTo>
                <a:lnTo>
                  <a:pt x="374070" y="892689"/>
                </a:lnTo>
                <a:lnTo>
                  <a:pt x="364539" y="908964"/>
                </a:lnTo>
                <a:lnTo>
                  <a:pt x="355009" y="925636"/>
                </a:lnTo>
                <a:lnTo>
                  <a:pt x="346272" y="941911"/>
                </a:lnTo>
                <a:lnTo>
                  <a:pt x="337933" y="959377"/>
                </a:lnTo>
                <a:lnTo>
                  <a:pt x="329594" y="976048"/>
                </a:lnTo>
                <a:lnTo>
                  <a:pt x="322049" y="993911"/>
                </a:lnTo>
                <a:lnTo>
                  <a:pt x="314901" y="1011377"/>
                </a:lnTo>
                <a:lnTo>
                  <a:pt x="308151" y="1029240"/>
                </a:lnTo>
                <a:lnTo>
                  <a:pt x="301797" y="1047500"/>
                </a:lnTo>
                <a:lnTo>
                  <a:pt x="295840" y="1065362"/>
                </a:lnTo>
                <a:lnTo>
                  <a:pt x="290678" y="1084019"/>
                </a:lnTo>
                <a:lnTo>
                  <a:pt x="285516" y="1102676"/>
                </a:lnTo>
                <a:lnTo>
                  <a:pt x="280751" y="1121729"/>
                </a:lnTo>
                <a:lnTo>
                  <a:pt x="276780" y="1140783"/>
                </a:lnTo>
                <a:lnTo>
                  <a:pt x="272809" y="1159440"/>
                </a:lnTo>
                <a:lnTo>
                  <a:pt x="270029" y="1178890"/>
                </a:lnTo>
                <a:lnTo>
                  <a:pt x="266852" y="1198341"/>
                </a:lnTo>
                <a:lnTo>
                  <a:pt x="264867" y="1218188"/>
                </a:lnTo>
                <a:lnTo>
                  <a:pt x="263278" y="1237639"/>
                </a:lnTo>
                <a:lnTo>
                  <a:pt x="261690" y="1257883"/>
                </a:lnTo>
                <a:lnTo>
                  <a:pt x="260896" y="1277731"/>
                </a:lnTo>
                <a:lnTo>
                  <a:pt x="260498" y="1297975"/>
                </a:lnTo>
                <a:lnTo>
                  <a:pt x="260896" y="1318220"/>
                </a:lnTo>
                <a:lnTo>
                  <a:pt x="261690" y="1338067"/>
                </a:lnTo>
                <a:lnTo>
                  <a:pt x="263278" y="1357915"/>
                </a:lnTo>
                <a:lnTo>
                  <a:pt x="264867" y="1377763"/>
                </a:lnTo>
                <a:lnTo>
                  <a:pt x="266852" y="1397213"/>
                </a:lnTo>
                <a:lnTo>
                  <a:pt x="270029" y="1416664"/>
                </a:lnTo>
                <a:lnTo>
                  <a:pt x="272809" y="1436114"/>
                </a:lnTo>
                <a:lnTo>
                  <a:pt x="276780" y="1455168"/>
                </a:lnTo>
                <a:lnTo>
                  <a:pt x="280751" y="1474222"/>
                </a:lnTo>
                <a:lnTo>
                  <a:pt x="285516" y="1493275"/>
                </a:lnTo>
                <a:lnTo>
                  <a:pt x="290678" y="1511535"/>
                </a:lnTo>
                <a:lnTo>
                  <a:pt x="295840" y="1530192"/>
                </a:lnTo>
                <a:lnTo>
                  <a:pt x="301797" y="1548452"/>
                </a:lnTo>
                <a:lnTo>
                  <a:pt x="308151" y="1566314"/>
                </a:lnTo>
                <a:lnTo>
                  <a:pt x="314901" y="1584177"/>
                </a:lnTo>
                <a:lnTo>
                  <a:pt x="322049" y="1602040"/>
                </a:lnTo>
                <a:lnTo>
                  <a:pt x="329594" y="1619109"/>
                </a:lnTo>
                <a:lnTo>
                  <a:pt x="337933" y="1636575"/>
                </a:lnTo>
                <a:lnTo>
                  <a:pt x="346272" y="1653247"/>
                </a:lnTo>
                <a:lnTo>
                  <a:pt x="355009" y="1670316"/>
                </a:lnTo>
                <a:lnTo>
                  <a:pt x="364539" y="1686591"/>
                </a:lnTo>
                <a:lnTo>
                  <a:pt x="374070" y="1703262"/>
                </a:lnTo>
                <a:lnTo>
                  <a:pt x="383997" y="1719140"/>
                </a:lnTo>
                <a:lnTo>
                  <a:pt x="394322" y="1734622"/>
                </a:lnTo>
                <a:lnTo>
                  <a:pt x="405441" y="1750500"/>
                </a:lnTo>
                <a:lnTo>
                  <a:pt x="416162" y="1765584"/>
                </a:lnTo>
                <a:lnTo>
                  <a:pt x="427678" y="1780271"/>
                </a:lnTo>
                <a:lnTo>
                  <a:pt x="439591" y="1794958"/>
                </a:lnTo>
                <a:lnTo>
                  <a:pt x="451504" y="1809248"/>
                </a:lnTo>
                <a:lnTo>
                  <a:pt x="464212" y="1823142"/>
                </a:lnTo>
                <a:lnTo>
                  <a:pt x="476919" y="1837035"/>
                </a:lnTo>
                <a:lnTo>
                  <a:pt x="490023" y="1850531"/>
                </a:lnTo>
                <a:lnTo>
                  <a:pt x="503525" y="1863631"/>
                </a:lnTo>
                <a:lnTo>
                  <a:pt x="517026" y="1876333"/>
                </a:lnTo>
                <a:lnTo>
                  <a:pt x="531322" y="1889035"/>
                </a:lnTo>
                <a:lnTo>
                  <a:pt x="545617" y="1900944"/>
                </a:lnTo>
                <a:lnTo>
                  <a:pt x="559913" y="1912852"/>
                </a:lnTo>
                <a:lnTo>
                  <a:pt x="575400" y="1923967"/>
                </a:lnTo>
                <a:lnTo>
                  <a:pt x="590490" y="1935479"/>
                </a:lnTo>
                <a:lnTo>
                  <a:pt x="605977" y="1945799"/>
                </a:lnTo>
                <a:lnTo>
                  <a:pt x="621861" y="1956517"/>
                </a:lnTo>
                <a:lnTo>
                  <a:pt x="637745" y="1966044"/>
                </a:lnTo>
                <a:lnTo>
                  <a:pt x="653630" y="1975968"/>
                </a:lnTo>
                <a:lnTo>
                  <a:pt x="670308" y="1985097"/>
                </a:lnTo>
                <a:lnTo>
                  <a:pt x="686986" y="1994227"/>
                </a:lnTo>
                <a:lnTo>
                  <a:pt x="704061" y="2002563"/>
                </a:lnTo>
                <a:lnTo>
                  <a:pt x="721137" y="2010502"/>
                </a:lnTo>
                <a:lnTo>
                  <a:pt x="738609" y="2018044"/>
                </a:lnTo>
                <a:lnTo>
                  <a:pt x="756082" y="2025189"/>
                </a:lnTo>
                <a:lnTo>
                  <a:pt x="774348" y="2032335"/>
                </a:lnTo>
                <a:lnTo>
                  <a:pt x="792218" y="2038686"/>
                </a:lnTo>
                <a:lnTo>
                  <a:pt x="810485" y="2044640"/>
                </a:lnTo>
                <a:lnTo>
                  <a:pt x="829148" y="2050197"/>
                </a:lnTo>
                <a:lnTo>
                  <a:pt x="847812" y="2055358"/>
                </a:lnTo>
                <a:lnTo>
                  <a:pt x="866476" y="2059724"/>
                </a:lnTo>
                <a:lnTo>
                  <a:pt x="885140" y="2064091"/>
                </a:lnTo>
                <a:lnTo>
                  <a:pt x="904598" y="2067266"/>
                </a:lnTo>
                <a:lnTo>
                  <a:pt x="924056" y="2070839"/>
                </a:lnTo>
                <a:lnTo>
                  <a:pt x="943514" y="2073220"/>
                </a:lnTo>
                <a:lnTo>
                  <a:pt x="962972" y="2075999"/>
                </a:lnTo>
                <a:lnTo>
                  <a:pt x="982827" y="2077587"/>
                </a:lnTo>
                <a:lnTo>
                  <a:pt x="1002682" y="2078778"/>
                </a:lnTo>
                <a:lnTo>
                  <a:pt x="1022934" y="2079572"/>
                </a:lnTo>
                <a:lnTo>
                  <a:pt x="1043186" y="2079572"/>
                </a:lnTo>
                <a:lnTo>
                  <a:pt x="1063041" y="2079572"/>
                </a:lnTo>
                <a:lnTo>
                  <a:pt x="1083293" y="2078778"/>
                </a:lnTo>
                <a:lnTo>
                  <a:pt x="1103148" y="2077587"/>
                </a:lnTo>
                <a:lnTo>
                  <a:pt x="1122606" y="2075999"/>
                </a:lnTo>
                <a:lnTo>
                  <a:pt x="1142064" y="2073220"/>
                </a:lnTo>
                <a:lnTo>
                  <a:pt x="1161919" y="2070839"/>
                </a:lnTo>
                <a:lnTo>
                  <a:pt x="1180980" y="2067266"/>
                </a:lnTo>
                <a:lnTo>
                  <a:pt x="1200438" y="2064091"/>
                </a:lnTo>
                <a:lnTo>
                  <a:pt x="1219499" y="2059724"/>
                </a:lnTo>
                <a:lnTo>
                  <a:pt x="1237766" y="2055358"/>
                </a:lnTo>
                <a:lnTo>
                  <a:pt x="1256827" y="2050197"/>
                </a:lnTo>
                <a:lnTo>
                  <a:pt x="1275093" y="2044640"/>
                </a:lnTo>
                <a:lnTo>
                  <a:pt x="1293757" y="2038686"/>
                </a:lnTo>
                <a:lnTo>
                  <a:pt x="1311627" y="2032335"/>
                </a:lnTo>
                <a:lnTo>
                  <a:pt x="1329496" y="2025189"/>
                </a:lnTo>
                <a:lnTo>
                  <a:pt x="1347366" y="2018044"/>
                </a:lnTo>
                <a:lnTo>
                  <a:pt x="1364441" y="2010502"/>
                </a:lnTo>
                <a:lnTo>
                  <a:pt x="1381914" y="2002563"/>
                </a:lnTo>
                <a:lnTo>
                  <a:pt x="1398592" y="1994227"/>
                </a:lnTo>
                <a:lnTo>
                  <a:pt x="1415667" y="1985097"/>
                </a:lnTo>
                <a:lnTo>
                  <a:pt x="1431949" y="1975968"/>
                </a:lnTo>
                <a:lnTo>
                  <a:pt x="1447833" y="1966044"/>
                </a:lnTo>
                <a:lnTo>
                  <a:pt x="1464114" y="1956517"/>
                </a:lnTo>
                <a:lnTo>
                  <a:pt x="1479998" y="1945799"/>
                </a:lnTo>
                <a:lnTo>
                  <a:pt x="1495088" y="1935479"/>
                </a:lnTo>
                <a:lnTo>
                  <a:pt x="1510575" y="1923967"/>
                </a:lnTo>
                <a:lnTo>
                  <a:pt x="1525665" y="1912852"/>
                </a:lnTo>
                <a:lnTo>
                  <a:pt x="1539960" y="1900944"/>
                </a:lnTo>
                <a:lnTo>
                  <a:pt x="1554256" y="1889035"/>
                </a:lnTo>
                <a:lnTo>
                  <a:pt x="1568551" y="1876333"/>
                </a:lnTo>
                <a:lnTo>
                  <a:pt x="1582053" y="1863631"/>
                </a:lnTo>
                <a:lnTo>
                  <a:pt x="1595555" y="1850531"/>
                </a:lnTo>
                <a:lnTo>
                  <a:pt x="1608659" y="1837035"/>
                </a:lnTo>
                <a:lnTo>
                  <a:pt x="1621763" y="1823142"/>
                </a:lnTo>
                <a:lnTo>
                  <a:pt x="1634073" y="1809248"/>
                </a:lnTo>
                <a:lnTo>
                  <a:pt x="1646383" y="1794958"/>
                </a:lnTo>
                <a:lnTo>
                  <a:pt x="1657899" y="1780271"/>
                </a:lnTo>
                <a:lnTo>
                  <a:pt x="1669415" y="1765584"/>
                </a:lnTo>
                <a:lnTo>
                  <a:pt x="1680534" y="1750500"/>
                </a:lnTo>
                <a:lnTo>
                  <a:pt x="1691256" y="1734622"/>
                </a:lnTo>
                <a:lnTo>
                  <a:pt x="1701581" y="1719140"/>
                </a:lnTo>
                <a:lnTo>
                  <a:pt x="1711508" y="1703262"/>
                </a:lnTo>
                <a:lnTo>
                  <a:pt x="1721436" y="1686591"/>
                </a:lnTo>
                <a:lnTo>
                  <a:pt x="1730569" y="1670316"/>
                </a:lnTo>
                <a:lnTo>
                  <a:pt x="1739305" y="1653247"/>
                </a:lnTo>
                <a:lnTo>
                  <a:pt x="1748041" y="1636575"/>
                </a:lnTo>
                <a:lnTo>
                  <a:pt x="1755983" y="1619109"/>
                </a:lnTo>
                <a:lnTo>
                  <a:pt x="1763529" y="1602040"/>
                </a:lnTo>
                <a:lnTo>
                  <a:pt x="1770676" y="1584177"/>
                </a:lnTo>
                <a:lnTo>
                  <a:pt x="1777427" y="1566314"/>
                </a:lnTo>
                <a:lnTo>
                  <a:pt x="1783781" y="1548452"/>
                </a:lnTo>
                <a:lnTo>
                  <a:pt x="1789737" y="1530192"/>
                </a:lnTo>
                <a:lnTo>
                  <a:pt x="1795694" y="1511535"/>
                </a:lnTo>
                <a:lnTo>
                  <a:pt x="1800459" y="1493275"/>
                </a:lnTo>
                <a:lnTo>
                  <a:pt x="1804827" y="1474222"/>
                </a:lnTo>
                <a:lnTo>
                  <a:pt x="1809195" y="1455168"/>
                </a:lnTo>
                <a:lnTo>
                  <a:pt x="1812769" y="1436114"/>
                </a:lnTo>
                <a:lnTo>
                  <a:pt x="1816343" y="1416664"/>
                </a:lnTo>
                <a:lnTo>
                  <a:pt x="1818726" y="1397213"/>
                </a:lnTo>
                <a:lnTo>
                  <a:pt x="1820711" y="1377763"/>
                </a:lnTo>
                <a:lnTo>
                  <a:pt x="1823094" y="1357915"/>
                </a:lnTo>
                <a:lnTo>
                  <a:pt x="1824285" y="1338067"/>
                </a:lnTo>
                <a:lnTo>
                  <a:pt x="1824682" y="1318220"/>
                </a:lnTo>
                <a:lnTo>
                  <a:pt x="1825079" y="1297975"/>
                </a:lnTo>
                <a:lnTo>
                  <a:pt x="1824682" y="1277731"/>
                </a:lnTo>
                <a:lnTo>
                  <a:pt x="1824285" y="1257883"/>
                </a:lnTo>
                <a:lnTo>
                  <a:pt x="1823094" y="1237639"/>
                </a:lnTo>
                <a:lnTo>
                  <a:pt x="1820711" y="1218188"/>
                </a:lnTo>
                <a:lnTo>
                  <a:pt x="1818726" y="1198341"/>
                </a:lnTo>
                <a:lnTo>
                  <a:pt x="1816343" y="1178890"/>
                </a:lnTo>
                <a:lnTo>
                  <a:pt x="1812769" y="1159440"/>
                </a:lnTo>
                <a:lnTo>
                  <a:pt x="1809195" y="1140783"/>
                </a:lnTo>
                <a:lnTo>
                  <a:pt x="1804827" y="1121729"/>
                </a:lnTo>
                <a:lnTo>
                  <a:pt x="1800459" y="1102676"/>
                </a:lnTo>
                <a:lnTo>
                  <a:pt x="1795694" y="1084019"/>
                </a:lnTo>
                <a:lnTo>
                  <a:pt x="1789737" y="1065362"/>
                </a:lnTo>
                <a:lnTo>
                  <a:pt x="1783781" y="1047500"/>
                </a:lnTo>
                <a:lnTo>
                  <a:pt x="1777427" y="1029240"/>
                </a:lnTo>
                <a:lnTo>
                  <a:pt x="1770676" y="1011377"/>
                </a:lnTo>
                <a:lnTo>
                  <a:pt x="1763529" y="993911"/>
                </a:lnTo>
                <a:lnTo>
                  <a:pt x="1755983" y="976048"/>
                </a:lnTo>
                <a:lnTo>
                  <a:pt x="1748041" y="959377"/>
                </a:lnTo>
                <a:lnTo>
                  <a:pt x="1739305" y="941911"/>
                </a:lnTo>
                <a:lnTo>
                  <a:pt x="1730569" y="925636"/>
                </a:lnTo>
                <a:lnTo>
                  <a:pt x="1721436" y="908964"/>
                </a:lnTo>
                <a:lnTo>
                  <a:pt x="1711508" y="892689"/>
                </a:lnTo>
                <a:lnTo>
                  <a:pt x="1701581" y="876811"/>
                </a:lnTo>
                <a:lnTo>
                  <a:pt x="1691256" y="860933"/>
                </a:lnTo>
                <a:lnTo>
                  <a:pt x="1680534" y="845452"/>
                </a:lnTo>
                <a:lnTo>
                  <a:pt x="1669415" y="830368"/>
                </a:lnTo>
                <a:lnTo>
                  <a:pt x="1657899" y="815680"/>
                </a:lnTo>
                <a:lnTo>
                  <a:pt x="1646383" y="800596"/>
                </a:lnTo>
                <a:lnTo>
                  <a:pt x="1634073" y="786306"/>
                </a:lnTo>
                <a:lnTo>
                  <a:pt x="1621763" y="772413"/>
                </a:lnTo>
                <a:lnTo>
                  <a:pt x="1608659" y="758520"/>
                </a:lnTo>
                <a:lnTo>
                  <a:pt x="1595555" y="745023"/>
                </a:lnTo>
                <a:lnTo>
                  <a:pt x="1582053" y="731924"/>
                </a:lnTo>
                <a:lnTo>
                  <a:pt x="1568551" y="719221"/>
                </a:lnTo>
                <a:lnTo>
                  <a:pt x="1554256" y="706519"/>
                </a:lnTo>
                <a:lnTo>
                  <a:pt x="1539960" y="694610"/>
                </a:lnTo>
                <a:lnTo>
                  <a:pt x="1525665" y="682702"/>
                </a:lnTo>
                <a:lnTo>
                  <a:pt x="1510575" y="671190"/>
                </a:lnTo>
                <a:lnTo>
                  <a:pt x="1495088" y="660473"/>
                </a:lnTo>
                <a:lnTo>
                  <a:pt x="1479998" y="649755"/>
                </a:lnTo>
                <a:lnTo>
                  <a:pt x="1464114" y="639037"/>
                </a:lnTo>
                <a:lnTo>
                  <a:pt x="1447833" y="629114"/>
                </a:lnTo>
                <a:lnTo>
                  <a:pt x="1431949" y="619587"/>
                </a:lnTo>
                <a:lnTo>
                  <a:pt x="1415667" y="610457"/>
                </a:lnTo>
                <a:lnTo>
                  <a:pt x="1398592" y="601724"/>
                </a:lnTo>
                <a:lnTo>
                  <a:pt x="1381914" y="593388"/>
                </a:lnTo>
                <a:lnTo>
                  <a:pt x="1364441" y="585449"/>
                </a:lnTo>
                <a:lnTo>
                  <a:pt x="1347366" y="577113"/>
                </a:lnTo>
                <a:lnTo>
                  <a:pt x="1329496" y="569968"/>
                </a:lnTo>
                <a:lnTo>
                  <a:pt x="1311627" y="563220"/>
                </a:lnTo>
                <a:lnTo>
                  <a:pt x="1293757" y="556869"/>
                </a:lnTo>
                <a:lnTo>
                  <a:pt x="1275093" y="550914"/>
                </a:lnTo>
                <a:lnTo>
                  <a:pt x="1256827" y="545754"/>
                </a:lnTo>
                <a:lnTo>
                  <a:pt x="1237766" y="540594"/>
                </a:lnTo>
                <a:lnTo>
                  <a:pt x="1219499" y="535830"/>
                </a:lnTo>
                <a:lnTo>
                  <a:pt x="1200438" y="531861"/>
                </a:lnTo>
                <a:lnTo>
                  <a:pt x="1180980" y="527891"/>
                </a:lnTo>
                <a:lnTo>
                  <a:pt x="1161919" y="525113"/>
                </a:lnTo>
                <a:lnTo>
                  <a:pt x="1142064" y="521937"/>
                </a:lnTo>
                <a:lnTo>
                  <a:pt x="1122606" y="519952"/>
                </a:lnTo>
                <a:lnTo>
                  <a:pt x="1103148" y="518364"/>
                </a:lnTo>
                <a:lnTo>
                  <a:pt x="1083293" y="516777"/>
                </a:lnTo>
                <a:lnTo>
                  <a:pt x="1063041" y="515983"/>
                </a:lnTo>
                <a:lnTo>
                  <a:pt x="1043186" y="515586"/>
                </a:lnTo>
                <a:close/>
                <a:moveTo>
                  <a:pt x="803734" y="280988"/>
                </a:moveTo>
                <a:lnTo>
                  <a:pt x="862902" y="391340"/>
                </a:lnTo>
                <a:lnTo>
                  <a:pt x="884743" y="387371"/>
                </a:lnTo>
                <a:lnTo>
                  <a:pt x="906980" y="383798"/>
                </a:lnTo>
                <a:lnTo>
                  <a:pt x="929218" y="380622"/>
                </a:lnTo>
                <a:lnTo>
                  <a:pt x="951456" y="378241"/>
                </a:lnTo>
                <a:lnTo>
                  <a:pt x="974488" y="376256"/>
                </a:lnTo>
                <a:lnTo>
                  <a:pt x="997122" y="374668"/>
                </a:lnTo>
                <a:lnTo>
                  <a:pt x="1019757" y="373874"/>
                </a:lnTo>
                <a:lnTo>
                  <a:pt x="1043186" y="373477"/>
                </a:lnTo>
                <a:lnTo>
                  <a:pt x="1059865" y="373874"/>
                </a:lnTo>
                <a:lnTo>
                  <a:pt x="1076940" y="374271"/>
                </a:lnTo>
                <a:lnTo>
                  <a:pt x="1093618" y="375462"/>
                </a:lnTo>
                <a:lnTo>
                  <a:pt x="1110693" y="376256"/>
                </a:lnTo>
                <a:lnTo>
                  <a:pt x="1127372" y="377844"/>
                </a:lnTo>
                <a:lnTo>
                  <a:pt x="1144050" y="379432"/>
                </a:lnTo>
                <a:lnTo>
                  <a:pt x="1160331" y="381019"/>
                </a:lnTo>
                <a:lnTo>
                  <a:pt x="1176612" y="383798"/>
                </a:lnTo>
                <a:lnTo>
                  <a:pt x="1193291" y="386180"/>
                </a:lnTo>
                <a:lnTo>
                  <a:pt x="1209572" y="388958"/>
                </a:lnTo>
                <a:lnTo>
                  <a:pt x="1225853" y="392134"/>
                </a:lnTo>
                <a:lnTo>
                  <a:pt x="1241737" y="395310"/>
                </a:lnTo>
                <a:lnTo>
                  <a:pt x="1257621" y="399279"/>
                </a:lnTo>
                <a:lnTo>
                  <a:pt x="1273505" y="403249"/>
                </a:lnTo>
                <a:lnTo>
                  <a:pt x="1289389" y="407218"/>
                </a:lnTo>
                <a:lnTo>
                  <a:pt x="1304876" y="411982"/>
                </a:lnTo>
                <a:lnTo>
                  <a:pt x="1370398" y="304805"/>
                </a:lnTo>
                <a:lnTo>
                  <a:pt x="1611439" y="417142"/>
                </a:lnTo>
                <a:lnTo>
                  <a:pt x="1570140" y="539800"/>
                </a:lnTo>
                <a:lnTo>
                  <a:pt x="1592775" y="555678"/>
                </a:lnTo>
                <a:lnTo>
                  <a:pt x="1614615" y="572747"/>
                </a:lnTo>
                <a:lnTo>
                  <a:pt x="1636059" y="589815"/>
                </a:lnTo>
                <a:lnTo>
                  <a:pt x="1656708" y="608075"/>
                </a:lnTo>
                <a:lnTo>
                  <a:pt x="1676960" y="626732"/>
                </a:lnTo>
                <a:lnTo>
                  <a:pt x="1696815" y="645389"/>
                </a:lnTo>
                <a:lnTo>
                  <a:pt x="1715876" y="665236"/>
                </a:lnTo>
                <a:lnTo>
                  <a:pt x="1734540" y="685481"/>
                </a:lnTo>
                <a:lnTo>
                  <a:pt x="1752410" y="706519"/>
                </a:lnTo>
                <a:lnTo>
                  <a:pt x="1769882" y="728351"/>
                </a:lnTo>
                <a:lnTo>
                  <a:pt x="1786560" y="750184"/>
                </a:lnTo>
                <a:lnTo>
                  <a:pt x="1802841" y="772413"/>
                </a:lnTo>
                <a:lnTo>
                  <a:pt x="1818329" y="795436"/>
                </a:lnTo>
                <a:lnTo>
                  <a:pt x="1832624" y="818856"/>
                </a:lnTo>
                <a:lnTo>
                  <a:pt x="1846920" y="842673"/>
                </a:lnTo>
                <a:lnTo>
                  <a:pt x="1860024" y="866887"/>
                </a:lnTo>
                <a:lnTo>
                  <a:pt x="1994642" y="834337"/>
                </a:lnTo>
                <a:lnTo>
                  <a:pt x="2085975" y="1084019"/>
                </a:lnTo>
                <a:lnTo>
                  <a:pt x="1954931" y="1149516"/>
                </a:lnTo>
                <a:lnTo>
                  <a:pt x="1958108" y="1167776"/>
                </a:lnTo>
                <a:lnTo>
                  <a:pt x="1960491" y="1185638"/>
                </a:lnTo>
                <a:lnTo>
                  <a:pt x="1962476" y="1204295"/>
                </a:lnTo>
                <a:lnTo>
                  <a:pt x="1964462" y="1222952"/>
                </a:lnTo>
                <a:lnTo>
                  <a:pt x="1965653" y="1241212"/>
                </a:lnTo>
                <a:lnTo>
                  <a:pt x="1966447" y="1259868"/>
                </a:lnTo>
                <a:lnTo>
                  <a:pt x="1967242" y="1278922"/>
                </a:lnTo>
                <a:lnTo>
                  <a:pt x="1967242" y="1297975"/>
                </a:lnTo>
                <a:lnTo>
                  <a:pt x="1967242" y="1315441"/>
                </a:lnTo>
                <a:lnTo>
                  <a:pt x="1966845" y="1332907"/>
                </a:lnTo>
                <a:lnTo>
                  <a:pt x="1966050" y="1349976"/>
                </a:lnTo>
                <a:lnTo>
                  <a:pt x="1964859" y="1367839"/>
                </a:lnTo>
                <a:lnTo>
                  <a:pt x="1962873" y="1385305"/>
                </a:lnTo>
                <a:lnTo>
                  <a:pt x="1961285" y="1401977"/>
                </a:lnTo>
                <a:lnTo>
                  <a:pt x="1959300" y="1419442"/>
                </a:lnTo>
                <a:lnTo>
                  <a:pt x="1957314" y="1436114"/>
                </a:lnTo>
                <a:lnTo>
                  <a:pt x="1954137" y="1453183"/>
                </a:lnTo>
                <a:lnTo>
                  <a:pt x="1951357" y="1469855"/>
                </a:lnTo>
                <a:lnTo>
                  <a:pt x="1947784" y="1486527"/>
                </a:lnTo>
                <a:lnTo>
                  <a:pt x="1944210" y="1503199"/>
                </a:lnTo>
                <a:lnTo>
                  <a:pt x="1940239" y="1519871"/>
                </a:lnTo>
                <a:lnTo>
                  <a:pt x="1935871" y="1535749"/>
                </a:lnTo>
                <a:lnTo>
                  <a:pt x="1931899" y="1552024"/>
                </a:lnTo>
                <a:lnTo>
                  <a:pt x="1926737" y="1568299"/>
                </a:lnTo>
                <a:lnTo>
                  <a:pt x="2061355" y="1650468"/>
                </a:lnTo>
                <a:lnTo>
                  <a:pt x="1949372" y="1891020"/>
                </a:lnTo>
                <a:lnTo>
                  <a:pt x="1791723" y="1838623"/>
                </a:lnTo>
                <a:lnTo>
                  <a:pt x="1776633" y="1859264"/>
                </a:lnTo>
                <a:lnTo>
                  <a:pt x="1761146" y="1879112"/>
                </a:lnTo>
                <a:lnTo>
                  <a:pt x="1744468" y="1898165"/>
                </a:lnTo>
                <a:lnTo>
                  <a:pt x="1728186" y="1917219"/>
                </a:lnTo>
                <a:lnTo>
                  <a:pt x="1710714" y="1935876"/>
                </a:lnTo>
                <a:lnTo>
                  <a:pt x="1693241" y="1954135"/>
                </a:lnTo>
                <a:lnTo>
                  <a:pt x="1674975" y="1971204"/>
                </a:lnTo>
                <a:lnTo>
                  <a:pt x="1655914" y="1988670"/>
                </a:lnTo>
                <a:lnTo>
                  <a:pt x="1636853" y="2004945"/>
                </a:lnTo>
                <a:lnTo>
                  <a:pt x="1616998" y="2021220"/>
                </a:lnTo>
                <a:lnTo>
                  <a:pt x="1597143" y="2036701"/>
                </a:lnTo>
                <a:lnTo>
                  <a:pt x="1576494" y="2051388"/>
                </a:lnTo>
                <a:lnTo>
                  <a:pt x="1555844" y="2066075"/>
                </a:lnTo>
                <a:lnTo>
                  <a:pt x="1534401" y="2079572"/>
                </a:lnTo>
                <a:lnTo>
                  <a:pt x="1512957" y="2093068"/>
                </a:lnTo>
                <a:lnTo>
                  <a:pt x="1491117" y="2105770"/>
                </a:lnTo>
                <a:lnTo>
                  <a:pt x="1531621" y="2274474"/>
                </a:lnTo>
                <a:lnTo>
                  <a:pt x="1281844" y="2365376"/>
                </a:lnTo>
                <a:lnTo>
                  <a:pt x="1202821" y="2207787"/>
                </a:lnTo>
                <a:lnTo>
                  <a:pt x="1183363" y="2210962"/>
                </a:lnTo>
                <a:lnTo>
                  <a:pt x="1163508" y="2213741"/>
                </a:lnTo>
                <a:lnTo>
                  <a:pt x="1144050" y="2216123"/>
                </a:lnTo>
                <a:lnTo>
                  <a:pt x="1124195" y="2218504"/>
                </a:lnTo>
                <a:lnTo>
                  <a:pt x="1103943" y="2219695"/>
                </a:lnTo>
                <a:lnTo>
                  <a:pt x="1083690" y="2220886"/>
                </a:lnTo>
                <a:lnTo>
                  <a:pt x="1063438" y="2221680"/>
                </a:lnTo>
                <a:lnTo>
                  <a:pt x="1043186" y="2221680"/>
                </a:lnTo>
                <a:lnTo>
                  <a:pt x="1013007" y="2221283"/>
                </a:lnTo>
                <a:lnTo>
                  <a:pt x="983224" y="2220092"/>
                </a:lnTo>
                <a:lnTo>
                  <a:pt x="954235" y="2217711"/>
                </a:lnTo>
                <a:lnTo>
                  <a:pt x="924850" y="2214535"/>
                </a:lnTo>
                <a:lnTo>
                  <a:pt x="895862" y="2210565"/>
                </a:lnTo>
                <a:lnTo>
                  <a:pt x="867270" y="2205405"/>
                </a:lnTo>
                <a:lnTo>
                  <a:pt x="839076" y="2199451"/>
                </a:lnTo>
                <a:lnTo>
                  <a:pt x="810882" y="2192703"/>
                </a:lnTo>
                <a:lnTo>
                  <a:pt x="715180" y="2341162"/>
                </a:lnTo>
                <a:lnTo>
                  <a:pt x="474536" y="2229222"/>
                </a:lnTo>
                <a:lnTo>
                  <a:pt x="524968" y="2062900"/>
                </a:lnTo>
                <a:lnTo>
                  <a:pt x="504716" y="2049006"/>
                </a:lnTo>
                <a:lnTo>
                  <a:pt x="484464" y="2033525"/>
                </a:lnTo>
                <a:lnTo>
                  <a:pt x="465006" y="2018441"/>
                </a:lnTo>
                <a:lnTo>
                  <a:pt x="445945" y="2002960"/>
                </a:lnTo>
                <a:lnTo>
                  <a:pt x="427281" y="1986288"/>
                </a:lnTo>
                <a:lnTo>
                  <a:pt x="408617" y="1969616"/>
                </a:lnTo>
                <a:lnTo>
                  <a:pt x="390748" y="1952151"/>
                </a:lnTo>
                <a:lnTo>
                  <a:pt x="373672" y="1934685"/>
                </a:lnTo>
                <a:lnTo>
                  <a:pt x="356597" y="1916028"/>
                </a:lnTo>
                <a:lnTo>
                  <a:pt x="340316" y="1897371"/>
                </a:lnTo>
                <a:lnTo>
                  <a:pt x="324432" y="1878715"/>
                </a:lnTo>
                <a:lnTo>
                  <a:pt x="308548" y="1858867"/>
                </a:lnTo>
                <a:lnTo>
                  <a:pt x="293855" y="1839020"/>
                </a:lnTo>
                <a:lnTo>
                  <a:pt x="279559" y="1818775"/>
                </a:lnTo>
                <a:lnTo>
                  <a:pt x="265661" y="1797737"/>
                </a:lnTo>
                <a:lnTo>
                  <a:pt x="252556" y="1776301"/>
                </a:lnTo>
                <a:lnTo>
                  <a:pt x="91333" y="1811630"/>
                </a:lnTo>
                <a:lnTo>
                  <a:pt x="0" y="1562345"/>
                </a:lnTo>
                <a:lnTo>
                  <a:pt x="138191" y="1488512"/>
                </a:lnTo>
                <a:lnTo>
                  <a:pt x="133426" y="1465092"/>
                </a:lnTo>
                <a:lnTo>
                  <a:pt x="129852" y="1441672"/>
                </a:lnTo>
                <a:lnTo>
                  <a:pt x="126278" y="1418251"/>
                </a:lnTo>
                <a:lnTo>
                  <a:pt x="123498" y="1394434"/>
                </a:lnTo>
                <a:lnTo>
                  <a:pt x="121513" y="1370220"/>
                </a:lnTo>
                <a:lnTo>
                  <a:pt x="119527" y="1346403"/>
                </a:lnTo>
                <a:lnTo>
                  <a:pt x="118733" y="1322189"/>
                </a:lnTo>
                <a:lnTo>
                  <a:pt x="118336" y="1297975"/>
                </a:lnTo>
                <a:lnTo>
                  <a:pt x="118733" y="1269395"/>
                </a:lnTo>
                <a:lnTo>
                  <a:pt x="119924" y="1240418"/>
                </a:lnTo>
                <a:lnTo>
                  <a:pt x="122704" y="1211837"/>
                </a:lnTo>
                <a:lnTo>
                  <a:pt x="125484" y="1184051"/>
                </a:lnTo>
                <a:lnTo>
                  <a:pt x="129455" y="1155867"/>
                </a:lnTo>
                <a:lnTo>
                  <a:pt x="134220" y="1128478"/>
                </a:lnTo>
                <a:lnTo>
                  <a:pt x="139780" y="1101088"/>
                </a:lnTo>
                <a:lnTo>
                  <a:pt x="146133" y="1074095"/>
                </a:lnTo>
                <a:lnTo>
                  <a:pt x="24223" y="995896"/>
                </a:lnTo>
                <a:lnTo>
                  <a:pt x="136603" y="755344"/>
                </a:lnTo>
                <a:lnTo>
                  <a:pt x="268043" y="794642"/>
                </a:lnTo>
                <a:lnTo>
                  <a:pt x="283530" y="772016"/>
                </a:lnTo>
                <a:lnTo>
                  <a:pt x="299017" y="750184"/>
                </a:lnTo>
                <a:lnTo>
                  <a:pt x="315696" y="728351"/>
                </a:lnTo>
                <a:lnTo>
                  <a:pt x="332771" y="707313"/>
                </a:lnTo>
                <a:lnTo>
                  <a:pt x="350243" y="686274"/>
                </a:lnTo>
                <a:lnTo>
                  <a:pt x="368907" y="666824"/>
                </a:lnTo>
                <a:lnTo>
                  <a:pt x="387571" y="646976"/>
                </a:lnTo>
                <a:lnTo>
                  <a:pt x="407426" y="627923"/>
                </a:lnTo>
                <a:lnTo>
                  <a:pt x="427281" y="609266"/>
                </a:lnTo>
                <a:lnTo>
                  <a:pt x="447930" y="591403"/>
                </a:lnTo>
                <a:lnTo>
                  <a:pt x="468977" y="574334"/>
                </a:lnTo>
                <a:lnTo>
                  <a:pt x="490420" y="557662"/>
                </a:lnTo>
                <a:lnTo>
                  <a:pt x="512261" y="541784"/>
                </a:lnTo>
                <a:lnTo>
                  <a:pt x="535293" y="526303"/>
                </a:lnTo>
                <a:lnTo>
                  <a:pt x="557928" y="511616"/>
                </a:lnTo>
                <a:lnTo>
                  <a:pt x="581754" y="497723"/>
                </a:lnTo>
                <a:lnTo>
                  <a:pt x="554354" y="371890"/>
                </a:lnTo>
                <a:lnTo>
                  <a:pt x="803734" y="280988"/>
                </a:lnTo>
                <a:close/>
                <a:moveTo>
                  <a:pt x="2013752" y="186531"/>
                </a:moveTo>
                <a:lnTo>
                  <a:pt x="2001871" y="186928"/>
                </a:lnTo>
                <a:lnTo>
                  <a:pt x="1989594" y="188119"/>
                </a:lnTo>
                <a:lnTo>
                  <a:pt x="1978109" y="190103"/>
                </a:lnTo>
                <a:lnTo>
                  <a:pt x="1966624" y="192881"/>
                </a:lnTo>
                <a:lnTo>
                  <a:pt x="1955139" y="196453"/>
                </a:lnTo>
                <a:lnTo>
                  <a:pt x="1944050" y="200819"/>
                </a:lnTo>
                <a:lnTo>
                  <a:pt x="1932962" y="205978"/>
                </a:lnTo>
                <a:lnTo>
                  <a:pt x="1922269" y="211534"/>
                </a:lnTo>
                <a:lnTo>
                  <a:pt x="1914348" y="216297"/>
                </a:lnTo>
                <a:lnTo>
                  <a:pt x="1906823" y="221853"/>
                </a:lnTo>
                <a:lnTo>
                  <a:pt x="1899695" y="227409"/>
                </a:lnTo>
                <a:lnTo>
                  <a:pt x="1892962" y="233363"/>
                </a:lnTo>
                <a:lnTo>
                  <a:pt x="1886230" y="239713"/>
                </a:lnTo>
                <a:lnTo>
                  <a:pt x="1880289" y="246063"/>
                </a:lnTo>
                <a:lnTo>
                  <a:pt x="1874349" y="252809"/>
                </a:lnTo>
                <a:lnTo>
                  <a:pt x="1869200" y="259953"/>
                </a:lnTo>
                <a:lnTo>
                  <a:pt x="1864052" y="267097"/>
                </a:lnTo>
                <a:lnTo>
                  <a:pt x="1859300" y="274241"/>
                </a:lnTo>
                <a:lnTo>
                  <a:pt x="1855339" y="281781"/>
                </a:lnTo>
                <a:lnTo>
                  <a:pt x="1850983" y="289719"/>
                </a:lnTo>
                <a:lnTo>
                  <a:pt x="1847419" y="297656"/>
                </a:lnTo>
                <a:lnTo>
                  <a:pt x="1844646" y="305594"/>
                </a:lnTo>
                <a:lnTo>
                  <a:pt x="1841874" y="313928"/>
                </a:lnTo>
                <a:lnTo>
                  <a:pt x="1839102" y="322263"/>
                </a:lnTo>
                <a:lnTo>
                  <a:pt x="1837518" y="330597"/>
                </a:lnTo>
                <a:lnTo>
                  <a:pt x="1835934" y="339328"/>
                </a:lnTo>
                <a:lnTo>
                  <a:pt x="1834350" y="348059"/>
                </a:lnTo>
                <a:lnTo>
                  <a:pt x="1833557" y="356791"/>
                </a:lnTo>
                <a:lnTo>
                  <a:pt x="1833557" y="365125"/>
                </a:lnTo>
                <a:lnTo>
                  <a:pt x="1833557" y="373856"/>
                </a:lnTo>
                <a:lnTo>
                  <a:pt x="1833953" y="382984"/>
                </a:lnTo>
                <a:lnTo>
                  <a:pt x="1835142" y="391716"/>
                </a:lnTo>
                <a:lnTo>
                  <a:pt x="1836726" y="400050"/>
                </a:lnTo>
                <a:lnTo>
                  <a:pt x="1838310" y="409178"/>
                </a:lnTo>
                <a:lnTo>
                  <a:pt x="1840290" y="417513"/>
                </a:lnTo>
                <a:lnTo>
                  <a:pt x="1843458" y="426244"/>
                </a:lnTo>
                <a:lnTo>
                  <a:pt x="1846230" y="434578"/>
                </a:lnTo>
                <a:lnTo>
                  <a:pt x="1850191" y="443310"/>
                </a:lnTo>
                <a:lnTo>
                  <a:pt x="1853755" y="451247"/>
                </a:lnTo>
                <a:lnTo>
                  <a:pt x="1858507" y="459581"/>
                </a:lnTo>
                <a:lnTo>
                  <a:pt x="1864844" y="469503"/>
                </a:lnTo>
                <a:lnTo>
                  <a:pt x="1871973" y="479028"/>
                </a:lnTo>
                <a:lnTo>
                  <a:pt x="1879497" y="488156"/>
                </a:lnTo>
                <a:lnTo>
                  <a:pt x="1887418" y="496888"/>
                </a:lnTo>
                <a:lnTo>
                  <a:pt x="1896527" y="504428"/>
                </a:lnTo>
                <a:lnTo>
                  <a:pt x="1905239" y="511969"/>
                </a:lnTo>
                <a:lnTo>
                  <a:pt x="1914744" y="518716"/>
                </a:lnTo>
                <a:lnTo>
                  <a:pt x="1924645" y="524669"/>
                </a:lnTo>
                <a:lnTo>
                  <a:pt x="1934942" y="529828"/>
                </a:lnTo>
                <a:lnTo>
                  <a:pt x="1945635" y="534988"/>
                </a:lnTo>
                <a:lnTo>
                  <a:pt x="1956723" y="538956"/>
                </a:lnTo>
                <a:lnTo>
                  <a:pt x="1967812" y="542131"/>
                </a:lnTo>
                <a:lnTo>
                  <a:pt x="1979297" y="545306"/>
                </a:lnTo>
                <a:lnTo>
                  <a:pt x="1990782" y="546894"/>
                </a:lnTo>
                <a:lnTo>
                  <a:pt x="2002267" y="548085"/>
                </a:lnTo>
                <a:lnTo>
                  <a:pt x="2014544" y="548481"/>
                </a:lnTo>
                <a:lnTo>
                  <a:pt x="2026425" y="548085"/>
                </a:lnTo>
                <a:lnTo>
                  <a:pt x="2038306" y="546894"/>
                </a:lnTo>
                <a:lnTo>
                  <a:pt x="2049791" y="544910"/>
                </a:lnTo>
                <a:lnTo>
                  <a:pt x="2061672" y="542131"/>
                </a:lnTo>
                <a:lnTo>
                  <a:pt x="2073157" y="538560"/>
                </a:lnTo>
                <a:lnTo>
                  <a:pt x="2084246" y="534194"/>
                </a:lnTo>
                <a:lnTo>
                  <a:pt x="2095335" y="529035"/>
                </a:lnTo>
                <a:lnTo>
                  <a:pt x="2106028" y="523081"/>
                </a:lnTo>
                <a:lnTo>
                  <a:pt x="2113552" y="518716"/>
                </a:lnTo>
                <a:lnTo>
                  <a:pt x="2121077" y="513556"/>
                </a:lnTo>
                <a:lnTo>
                  <a:pt x="2128206" y="508000"/>
                </a:lnTo>
                <a:lnTo>
                  <a:pt x="2134938" y="502047"/>
                </a:lnTo>
                <a:lnTo>
                  <a:pt x="2141275" y="496491"/>
                </a:lnTo>
                <a:lnTo>
                  <a:pt x="2147215" y="490141"/>
                </a:lnTo>
                <a:lnTo>
                  <a:pt x="2153156" y="483394"/>
                </a:lnTo>
                <a:lnTo>
                  <a:pt x="2158304" y="476647"/>
                </a:lnTo>
                <a:lnTo>
                  <a:pt x="2163452" y="469503"/>
                </a:lnTo>
                <a:lnTo>
                  <a:pt x="2168601" y="461566"/>
                </a:lnTo>
                <a:lnTo>
                  <a:pt x="2172957" y="454025"/>
                </a:lnTo>
                <a:lnTo>
                  <a:pt x="2176917" y="446485"/>
                </a:lnTo>
                <a:lnTo>
                  <a:pt x="2180482" y="438150"/>
                </a:lnTo>
                <a:lnTo>
                  <a:pt x="2183650" y="430213"/>
                </a:lnTo>
                <a:lnTo>
                  <a:pt x="2186818" y="421481"/>
                </a:lnTo>
                <a:lnTo>
                  <a:pt x="2189195" y="412750"/>
                </a:lnTo>
                <a:lnTo>
                  <a:pt x="2191175" y="404019"/>
                </a:lnTo>
                <a:lnTo>
                  <a:pt x="2192363" y="395288"/>
                </a:lnTo>
                <a:lnTo>
                  <a:pt x="2193947" y="386159"/>
                </a:lnTo>
                <a:lnTo>
                  <a:pt x="2194739" y="377428"/>
                </a:lnTo>
                <a:lnTo>
                  <a:pt x="2194739" y="368697"/>
                </a:lnTo>
                <a:lnTo>
                  <a:pt x="2194739" y="359569"/>
                </a:lnTo>
                <a:lnTo>
                  <a:pt x="2194343" y="351234"/>
                </a:lnTo>
                <a:lnTo>
                  <a:pt x="2192759" y="342503"/>
                </a:lnTo>
                <a:lnTo>
                  <a:pt x="2191571" y="333375"/>
                </a:lnTo>
                <a:lnTo>
                  <a:pt x="2189591" y="325041"/>
                </a:lnTo>
                <a:lnTo>
                  <a:pt x="2187610" y="316706"/>
                </a:lnTo>
                <a:lnTo>
                  <a:pt x="2184838" y="308372"/>
                </a:lnTo>
                <a:lnTo>
                  <a:pt x="2181670" y="299641"/>
                </a:lnTo>
                <a:lnTo>
                  <a:pt x="2178106" y="291703"/>
                </a:lnTo>
                <a:lnTo>
                  <a:pt x="2174145" y="283766"/>
                </a:lnTo>
                <a:lnTo>
                  <a:pt x="2169789" y="275828"/>
                </a:lnTo>
                <a:lnTo>
                  <a:pt x="2163452" y="265509"/>
                </a:lnTo>
                <a:lnTo>
                  <a:pt x="2156324" y="255984"/>
                </a:lnTo>
                <a:lnTo>
                  <a:pt x="2148799" y="247253"/>
                </a:lnTo>
                <a:lnTo>
                  <a:pt x="2140879" y="238522"/>
                </a:lnTo>
                <a:lnTo>
                  <a:pt x="2131770" y="230584"/>
                </a:lnTo>
                <a:lnTo>
                  <a:pt x="2123057" y="223441"/>
                </a:lnTo>
                <a:lnTo>
                  <a:pt x="2113552" y="216694"/>
                </a:lnTo>
                <a:lnTo>
                  <a:pt x="2103255" y="210344"/>
                </a:lnTo>
                <a:lnTo>
                  <a:pt x="2093355" y="204788"/>
                </a:lnTo>
                <a:lnTo>
                  <a:pt x="2082662" y="200422"/>
                </a:lnTo>
                <a:lnTo>
                  <a:pt x="2071969" y="196056"/>
                </a:lnTo>
                <a:lnTo>
                  <a:pt x="2060484" y="192881"/>
                </a:lnTo>
                <a:lnTo>
                  <a:pt x="2048999" y="190103"/>
                </a:lnTo>
                <a:lnTo>
                  <a:pt x="2037118" y="188119"/>
                </a:lnTo>
                <a:lnTo>
                  <a:pt x="2025633" y="186928"/>
                </a:lnTo>
                <a:lnTo>
                  <a:pt x="2013752" y="186531"/>
                </a:lnTo>
                <a:close/>
                <a:moveTo>
                  <a:pt x="2066028" y="0"/>
                </a:moveTo>
                <a:lnTo>
                  <a:pt x="2156324" y="23812"/>
                </a:lnTo>
                <a:lnTo>
                  <a:pt x="2146027" y="100013"/>
                </a:lnTo>
                <a:lnTo>
                  <a:pt x="2140916" y="118533"/>
                </a:lnTo>
                <a:lnTo>
                  <a:pt x="2134542" y="115094"/>
                </a:lnTo>
                <a:lnTo>
                  <a:pt x="2132671" y="114357"/>
                </a:lnTo>
                <a:lnTo>
                  <a:pt x="2132562" y="114300"/>
                </a:lnTo>
                <a:lnTo>
                  <a:pt x="2123453" y="110728"/>
                </a:lnTo>
                <a:lnTo>
                  <a:pt x="2132671" y="114357"/>
                </a:lnTo>
                <a:lnTo>
                  <a:pt x="2140879" y="118666"/>
                </a:lnTo>
                <a:lnTo>
                  <a:pt x="2140916" y="118533"/>
                </a:lnTo>
                <a:lnTo>
                  <a:pt x="2144839" y="120650"/>
                </a:lnTo>
                <a:lnTo>
                  <a:pt x="2153552" y="125413"/>
                </a:lnTo>
                <a:lnTo>
                  <a:pt x="2167413" y="133747"/>
                </a:lnTo>
                <a:lnTo>
                  <a:pt x="2174145" y="138113"/>
                </a:lnTo>
                <a:lnTo>
                  <a:pt x="2180878" y="142875"/>
                </a:lnTo>
                <a:lnTo>
                  <a:pt x="2181274" y="143272"/>
                </a:lnTo>
                <a:lnTo>
                  <a:pt x="2187610" y="148034"/>
                </a:lnTo>
                <a:lnTo>
                  <a:pt x="2193947" y="153194"/>
                </a:lnTo>
                <a:lnTo>
                  <a:pt x="2205432" y="163909"/>
                </a:lnTo>
                <a:lnTo>
                  <a:pt x="2212560" y="170656"/>
                </a:lnTo>
                <a:lnTo>
                  <a:pt x="2221273" y="180181"/>
                </a:lnTo>
                <a:lnTo>
                  <a:pt x="2226433" y="186128"/>
                </a:lnTo>
                <a:lnTo>
                  <a:pt x="2226422" y="186134"/>
                </a:lnTo>
                <a:lnTo>
                  <a:pt x="2229194" y="189309"/>
                </a:lnTo>
                <a:lnTo>
                  <a:pt x="2226433" y="186128"/>
                </a:lnTo>
                <a:lnTo>
                  <a:pt x="2244639" y="175419"/>
                </a:lnTo>
                <a:lnTo>
                  <a:pt x="2315925" y="143669"/>
                </a:lnTo>
                <a:lnTo>
                  <a:pt x="2363053" y="224234"/>
                </a:lnTo>
                <a:lnTo>
                  <a:pt x="2302064" y="270669"/>
                </a:lnTo>
                <a:lnTo>
                  <a:pt x="2280282" y="283369"/>
                </a:lnTo>
                <a:lnTo>
                  <a:pt x="2284242" y="296466"/>
                </a:lnTo>
                <a:lnTo>
                  <a:pt x="2287015" y="309166"/>
                </a:lnTo>
                <a:lnTo>
                  <a:pt x="2289787" y="322263"/>
                </a:lnTo>
                <a:lnTo>
                  <a:pt x="2291371" y="335359"/>
                </a:lnTo>
                <a:lnTo>
                  <a:pt x="2292559" y="348456"/>
                </a:lnTo>
                <a:lnTo>
                  <a:pt x="2293351" y="361553"/>
                </a:lnTo>
                <a:lnTo>
                  <a:pt x="2293351" y="374650"/>
                </a:lnTo>
                <a:lnTo>
                  <a:pt x="2292559" y="387350"/>
                </a:lnTo>
                <a:lnTo>
                  <a:pt x="2318301" y="394097"/>
                </a:lnTo>
                <a:lnTo>
                  <a:pt x="2390775" y="422275"/>
                </a:lnTo>
                <a:lnTo>
                  <a:pt x="2367409" y="512763"/>
                </a:lnTo>
                <a:lnTo>
                  <a:pt x="2291371" y="502047"/>
                </a:lnTo>
                <a:lnTo>
                  <a:pt x="2262857" y="494506"/>
                </a:lnTo>
                <a:lnTo>
                  <a:pt x="2256916" y="506016"/>
                </a:lnTo>
                <a:lnTo>
                  <a:pt x="2250183" y="517128"/>
                </a:lnTo>
                <a:lnTo>
                  <a:pt x="2243451" y="527447"/>
                </a:lnTo>
                <a:lnTo>
                  <a:pt x="2235926" y="537766"/>
                </a:lnTo>
                <a:lnTo>
                  <a:pt x="2228006" y="547688"/>
                </a:lnTo>
                <a:lnTo>
                  <a:pt x="2219293" y="557610"/>
                </a:lnTo>
                <a:lnTo>
                  <a:pt x="2210580" y="566738"/>
                </a:lnTo>
                <a:lnTo>
                  <a:pt x="2201075" y="575469"/>
                </a:lnTo>
                <a:lnTo>
                  <a:pt x="2216125" y="601266"/>
                </a:lnTo>
                <a:lnTo>
                  <a:pt x="2247807" y="671910"/>
                </a:lnTo>
                <a:lnTo>
                  <a:pt x="2167413" y="719932"/>
                </a:lnTo>
                <a:lnTo>
                  <a:pt x="2121077" y="658416"/>
                </a:lnTo>
                <a:lnTo>
                  <a:pt x="2105632" y="632222"/>
                </a:lnTo>
                <a:lnTo>
                  <a:pt x="2110780" y="629841"/>
                </a:lnTo>
                <a:lnTo>
                  <a:pt x="2115929" y="627857"/>
                </a:lnTo>
                <a:lnTo>
                  <a:pt x="2104048" y="632222"/>
                </a:lnTo>
                <a:lnTo>
                  <a:pt x="2092563" y="635794"/>
                </a:lnTo>
                <a:lnTo>
                  <a:pt x="2083058" y="638969"/>
                </a:lnTo>
                <a:lnTo>
                  <a:pt x="2067217" y="642541"/>
                </a:lnTo>
                <a:lnTo>
                  <a:pt x="2059296" y="643732"/>
                </a:lnTo>
                <a:lnTo>
                  <a:pt x="2050583" y="644922"/>
                </a:lnTo>
                <a:lnTo>
                  <a:pt x="2048999" y="644922"/>
                </a:lnTo>
                <a:lnTo>
                  <a:pt x="2033554" y="646907"/>
                </a:lnTo>
                <a:lnTo>
                  <a:pt x="2018505" y="647303"/>
                </a:lnTo>
                <a:lnTo>
                  <a:pt x="2014544" y="647700"/>
                </a:lnTo>
                <a:lnTo>
                  <a:pt x="2008208" y="647303"/>
                </a:lnTo>
                <a:lnTo>
                  <a:pt x="2002617" y="647117"/>
                </a:lnTo>
                <a:lnTo>
                  <a:pt x="1994743" y="646510"/>
                </a:lnTo>
                <a:lnTo>
                  <a:pt x="1984842" y="645716"/>
                </a:lnTo>
                <a:lnTo>
                  <a:pt x="1996327" y="646907"/>
                </a:lnTo>
                <a:lnTo>
                  <a:pt x="2002617" y="647117"/>
                </a:lnTo>
                <a:lnTo>
                  <a:pt x="2005039" y="647303"/>
                </a:lnTo>
                <a:lnTo>
                  <a:pt x="1994347" y="687785"/>
                </a:lnTo>
                <a:lnTo>
                  <a:pt x="1970189" y="747713"/>
                </a:lnTo>
                <a:lnTo>
                  <a:pt x="1879497" y="724297"/>
                </a:lnTo>
                <a:lnTo>
                  <a:pt x="1886230" y="662385"/>
                </a:lnTo>
                <a:lnTo>
                  <a:pt x="1896923" y="621507"/>
                </a:lnTo>
                <a:lnTo>
                  <a:pt x="1904447" y="625078"/>
                </a:lnTo>
                <a:lnTo>
                  <a:pt x="1893754" y="619919"/>
                </a:lnTo>
                <a:lnTo>
                  <a:pt x="1883061" y="614363"/>
                </a:lnTo>
                <a:lnTo>
                  <a:pt x="1874745" y="609997"/>
                </a:lnTo>
                <a:lnTo>
                  <a:pt x="1860884" y="601663"/>
                </a:lnTo>
                <a:lnTo>
                  <a:pt x="1854151" y="596900"/>
                </a:lnTo>
                <a:lnTo>
                  <a:pt x="1847419" y="592535"/>
                </a:lnTo>
                <a:lnTo>
                  <a:pt x="1846627" y="592138"/>
                </a:lnTo>
                <a:lnTo>
                  <a:pt x="1840290" y="586978"/>
                </a:lnTo>
                <a:lnTo>
                  <a:pt x="1834350" y="581819"/>
                </a:lnTo>
                <a:lnTo>
                  <a:pt x="1822469" y="571103"/>
                </a:lnTo>
                <a:lnTo>
                  <a:pt x="1815736" y="564356"/>
                </a:lnTo>
                <a:lnTo>
                  <a:pt x="1809516" y="557841"/>
                </a:lnTo>
                <a:lnTo>
                  <a:pt x="1805439" y="553244"/>
                </a:lnTo>
                <a:lnTo>
                  <a:pt x="1799103" y="545703"/>
                </a:lnTo>
                <a:lnTo>
                  <a:pt x="1807023" y="555228"/>
                </a:lnTo>
                <a:lnTo>
                  <a:pt x="1809516" y="557841"/>
                </a:lnTo>
                <a:lnTo>
                  <a:pt x="1811776" y="560388"/>
                </a:lnTo>
                <a:lnTo>
                  <a:pt x="1779697" y="579438"/>
                </a:lnTo>
                <a:lnTo>
                  <a:pt x="1720292" y="604044"/>
                </a:lnTo>
                <a:lnTo>
                  <a:pt x="1673164" y="523875"/>
                </a:lnTo>
                <a:lnTo>
                  <a:pt x="1721480" y="484585"/>
                </a:lnTo>
                <a:lnTo>
                  <a:pt x="1752767" y="465931"/>
                </a:lnTo>
                <a:lnTo>
                  <a:pt x="1748410" y="452835"/>
                </a:lnTo>
                <a:lnTo>
                  <a:pt x="1744450" y="439341"/>
                </a:lnTo>
                <a:lnTo>
                  <a:pt x="1741282" y="425847"/>
                </a:lnTo>
                <a:lnTo>
                  <a:pt x="1738510" y="412353"/>
                </a:lnTo>
                <a:lnTo>
                  <a:pt x="1736530" y="398860"/>
                </a:lnTo>
                <a:lnTo>
                  <a:pt x="1735737" y="385366"/>
                </a:lnTo>
                <a:lnTo>
                  <a:pt x="1734945" y="371475"/>
                </a:lnTo>
                <a:lnTo>
                  <a:pt x="1735341" y="357981"/>
                </a:lnTo>
                <a:lnTo>
                  <a:pt x="1704451" y="350441"/>
                </a:lnTo>
                <a:lnTo>
                  <a:pt x="1644650" y="325438"/>
                </a:lnTo>
                <a:lnTo>
                  <a:pt x="1668412" y="235347"/>
                </a:lnTo>
                <a:lnTo>
                  <a:pt x="1730193" y="242094"/>
                </a:lnTo>
                <a:lnTo>
                  <a:pt x="1760687" y="250031"/>
                </a:lnTo>
                <a:lnTo>
                  <a:pt x="1766628" y="237331"/>
                </a:lnTo>
                <a:lnTo>
                  <a:pt x="1773361" y="225028"/>
                </a:lnTo>
                <a:lnTo>
                  <a:pt x="1781281" y="213519"/>
                </a:lnTo>
                <a:lnTo>
                  <a:pt x="1789202" y="201613"/>
                </a:lnTo>
                <a:lnTo>
                  <a:pt x="1797915" y="190500"/>
                </a:lnTo>
                <a:lnTo>
                  <a:pt x="1807023" y="179784"/>
                </a:lnTo>
                <a:lnTo>
                  <a:pt x="1816924" y="169069"/>
                </a:lnTo>
                <a:lnTo>
                  <a:pt x="1827221" y="159544"/>
                </a:lnTo>
                <a:lnTo>
                  <a:pt x="1812964" y="135334"/>
                </a:lnTo>
                <a:lnTo>
                  <a:pt x="1788410" y="75406"/>
                </a:lnTo>
                <a:lnTo>
                  <a:pt x="1868804" y="27781"/>
                </a:lnTo>
                <a:lnTo>
                  <a:pt x="1907219" y="76994"/>
                </a:lnTo>
                <a:lnTo>
                  <a:pt x="1923061" y="102791"/>
                </a:lnTo>
                <a:lnTo>
                  <a:pt x="1917516" y="105172"/>
                </a:lnTo>
                <a:lnTo>
                  <a:pt x="1912368" y="107156"/>
                </a:lnTo>
                <a:lnTo>
                  <a:pt x="1924249" y="102791"/>
                </a:lnTo>
                <a:lnTo>
                  <a:pt x="1935734" y="99219"/>
                </a:lnTo>
                <a:lnTo>
                  <a:pt x="1945239" y="96044"/>
                </a:lnTo>
                <a:lnTo>
                  <a:pt x="1961080" y="92869"/>
                </a:lnTo>
                <a:lnTo>
                  <a:pt x="1969001" y="91281"/>
                </a:lnTo>
                <a:lnTo>
                  <a:pt x="1977317" y="89694"/>
                </a:lnTo>
                <a:lnTo>
                  <a:pt x="1979297" y="89694"/>
                </a:lnTo>
                <a:lnTo>
                  <a:pt x="1994347" y="88106"/>
                </a:lnTo>
                <a:lnTo>
                  <a:pt x="2009792" y="87709"/>
                </a:lnTo>
                <a:lnTo>
                  <a:pt x="2013752" y="87709"/>
                </a:lnTo>
                <a:lnTo>
                  <a:pt x="2019693" y="87709"/>
                </a:lnTo>
                <a:lnTo>
                  <a:pt x="2031970" y="88503"/>
                </a:lnTo>
                <a:lnTo>
                  <a:pt x="2043455" y="89297"/>
                </a:lnTo>
                <a:lnTo>
                  <a:pt x="2034346" y="88503"/>
                </a:lnTo>
                <a:lnTo>
                  <a:pt x="2038306" y="72628"/>
                </a:lnTo>
                <a:lnTo>
                  <a:pt x="2066028" y="0"/>
                </a:lnTo>
                <a:close/>
              </a:path>
            </a:pathLst>
          </a:custGeom>
          <a:solidFill>
            <a:schemeClr val="bg1"/>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a typeface="宋体" panose="02010600030101010101" pitchFamily="2" charset="-122"/>
            </a:endParaRPr>
          </a:p>
        </p:txBody>
      </p:sp>
    </p:spTree>
    <p:extLst>
      <p:ext uri="{BB962C8B-B14F-4D97-AF65-F5344CB8AC3E}">
        <p14:creationId xmlns:p14="http://schemas.microsoft.com/office/powerpoint/2010/main" val="90657205"/>
      </p:ext>
    </p:extLst>
  </p:cSld>
  <p:clrMapOvr>
    <a:masterClrMapping/>
  </p:clrMapOvr>
  <mc:AlternateContent xmlns:mc="http://schemas.openxmlformats.org/markup-compatibility/2006" xmlns:p14="http://schemas.microsoft.com/office/powerpoint/2010/main">
    <mc:Choice Requires="p14">
      <p:transition spd="slow" p14:dur="1600" advClick="0" advTm="0">
        <p14:prism dir="u" isInverted="1"/>
      </p:transition>
    </mc:Choice>
    <mc:Fallback xmlns="">
      <p:transition spd="slow" advClick="0" advTm="0">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600"/>
                                  </p:stCondLst>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fltVal val="0"/>
                                          </p:val>
                                        </p:tav>
                                        <p:tav tm="100000">
                                          <p:val>
                                            <p:strVal val="#ppt_w"/>
                                          </p:val>
                                        </p:tav>
                                      </p:tavLst>
                                    </p:anim>
                                    <p:anim calcmode="lin" valueType="num">
                                      <p:cBhvr>
                                        <p:cTn id="8" dur="500" fill="hold"/>
                                        <p:tgtEl>
                                          <p:spTgt spid="13"/>
                                        </p:tgtEl>
                                        <p:attrNameLst>
                                          <p:attrName>ppt_h</p:attrName>
                                        </p:attrNameLst>
                                      </p:cBhvr>
                                      <p:tavLst>
                                        <p:tav tm="0">
                                          <p:val>
                                            <p:fltVal val="0"/>
                                          </p:val>
                                        </p:tav>
                                        <p:tav tm="100000">
                                          <p:val>
                                            <p:strVal val="#ppt_h"/>
                                          </p:val>
                                        </p:tav>
                                      </p:tavLst>
                                    </p:anim>
                                    <p:animEffect transition="in" filter="fade">
                                      <p:cBhvr>
                                        <p:cTn id="9" dur="500"/>
                                        <p:tgtEl>
                                          <p:spTgt spid="13"/>
                                        </p:tgtEl>
                                      </p:cBhvr>
                                    </p:animEffect>
                                    <p:anim calcmode="lin" valueType="num">
                                      <p:cBhvr>
                                        <p:cTn id="10" dur="500" fill="hold"/>
                                        <p:tgtEl>
                                          <p:spTgt spid="13"/>
                                        </p:tgtEl>
                                        <p:attrNameLst>
                                          <p:attrName>ppt_x</p:attrName>
                                        </p:attrNameLst>
                                      </p:cBhvr>
                                      <p:tavLst>
                                        <p:tav tm="0">
                                          <p:val>
                                            <p:fltVal val="0.5"/>
                                          </p:val>
                                        </p:tav>
                                        <p:tav tm="100000">
                                          <p:val>
                                            <p:strVal val="#ppt_x"/>
                                          </p:val>
                                        </p:tav>
                                      </p:tavLst>
                                    </p:anim>
                                    <p:anim calcmode="lin" valueType="num">
                                      <p:cBhvr>
                                        <p:cTn id="11" dur="500" fill="hold"/>
                                        <p:tgtEl>
                                          <p:spTgt spid="13"/>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600"/>
                                  </p:stCondLst>
                                  <p:childTnLst>
                                    <p:set>
                                      <p:cBhvr>
                                        <p:cTn id="13" dur="1" fill="hold">
                                          <p:stCondLst>
                                            <p:cond delay="0"/>
                                          </p:stCondLst>
                                        </p:cTn>
                                        <p:tgtEl>
                                          <p:spTgt spid="9"/>
                                        </p:tgtEl>
                                        <p:attrNameLst>
                                          <p:attrName>style.visibility</p:attrName>
                                        </p:attrNameLst>
                                      </p:cBhvr>
                                      <p:to>
                                        <p:strVal val="visible"/>
                                      </p:to>
                                    </p:set>
                                    <p:anim calcmode="lin" valueType="num">
                                      <p:cBhvr>
                                        <p:cTn id="14" dur="500" fill="hold"/>
                                        <p:tgtEl>
                                          <p:spTgt spid="9"/>
                                        </p:tgtEl>
                                        <p:attrNameLst>
                                          <p:attrName>ppt_w</p:attrName>
                                        </p:attrNameLst>
                                      </p:cBhvr>
                                      <p:tavLst>
                                        <p:tav tm="0">
                                          <p:val>
                                            <p:fltVal val="0"/>
                                          </p:val>
                                        </p:tav>
                                        <p:tav tm="100000">
                                          <p:val>
                                            <p:strVal val="#ppt_w"/>
                                          </p:val>
                                        </p:tav>
                                      </p:tavLst>
                                    </p:anim>
                                    <p:anim calcmode="lin" valueType="num">
                                      <p:cBhvr>
                                        <p:cTn id="15" dur="500" fill="hold"/>
                                        <p:tgtEl>
                                          <p:spTgt spid="9"/>
                                        </p:tgtEl>
                                        <p:attrNameLst>
                                          <p:attrName>ppt_h</p:attrName>
                                        </p:attrNameLst>
                                      </p:cBhvr>
                                      <p:tavLst>
                                        <p:tav tm="0">
                                          <p:val>
                                            <p:fltVal val="0"/>
                                          </p:val>
                                        </p:tav>
                                        <p:tav tm="100000">
                                          <p:val>
                                            <p:strVal val="#ppt_h"/>
                                          </p:val>
                                        </p:tav>
                                      </p:tavLst>
                                    </p:anim>
                                    <p:animEffect transition="in" filter="fade">
                                      <p:cBhvr>
                                        <p:cTn id="16" dur="500"/>
                                        <p:tgtEl>
                                          <p:spTgt spid="9"/>
                                        </p:tgtEl>
                                      </p:cBhvr>
                                    </p:animEffect>
                                    <p:anim calcmode="lin" valueType="num">
                                      <p:cBhvr>
                                        <p:cTn id="17" dur="500" fill="hold"/>
                                        <p:tgtEl>
                                          <p:spTgt spid="9"/>
                                        </p:tgtEl>
                                        <p:attrNameLst>
                                          <p:attrName>ppt_x</p:attrName>
                                        </p:attrNameLst>
                                      </p:cBhvr>
                                      <p:tavLst>
                                        <p:tav tm="0">
                                          <p:val>
                                            <p:fltVal val="0.5"/>
                                          </p:val>
                                        </p:tav>
                                        <p:tav tm="100000">
                                          <p:val>
                                            <p:strVal val="#ppt_x"/>
                                          </p:val>
                                        </p:tav>
                                      </p:tavLst>
                                    </p:anim>
                                    <p:anim calcmode="lin" valueType="num">
                                      <p:cBhvr>
                                        <p:cTn id="18" dur="500" fill="hold"/>
                                        <p:tgtEl>
                                          <p:spTgt spid="9"/>
                                        </p:tgtEl>
                                        <p:attrNameLst>
                                          <p:attrName>ppt_y</p:attrName>
                                        </p:attrNameLst>
                                      </p:cBhvr>
                                      <p:tavLst>
                                        <p:tav tm="0">
                                          <p:val>
                                            <p:fltVal val="0.5"/>
                                          </p:val>
                                        </p:tav>
                                        <p:tav tm="100000">
                                          <p:val>
                                            <p:strVal val="#ppt_y"/>
                                          </p:val>
                                        </p:tav>
                                      </p:tavLst>
                                    </p:anim>
                                  </p:childTnLst>
                                </p:cTn>
                              </p:par>
                            </p:childTnLst>
                          </p:cTn>
                        </p:par>
                        <p:par>
                          <p:cTn id="19" fill="hold">
                            <p:stCondLst>
                              <p:cond delay="1100"/>
                            </p:stCondLst>
                            <p:childTnLst>
                              <p:par>
                                <p:cTn id="20" presetID="16" presetClass="entr" presetSubtype="21" fill="hold" grpId="0" nodeType="after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barn(inVertical)">
                                      <p:cBhvr>
                                        <p:cTn id="22" dur="500"/>
                                        <p:tgtEl>
                                          <p:spTgt spid="12"/>
                                        </p:tgtEl>
                                      </p:cBhvr>
                                    </p:animEffect>
                                  </p:childTnLst>
                                </p:cTn>
                              </p:par>
                            </p:childTnLst>
                          </p:cTn>
                        </p:par>
                        <p:par>
                          <p:cTn id="23" fill="hold">
                            <p:stCondLst>
                              <p:cond delay="1600"/>
                            </p:stCondLst>
                            <p:childTnLst>
                              <p:par>
                                <p:cTn id="24" presetID="2" presetClass="entr" presetSubtype="4" fill="hold" grpId="0" nodeType="afterEffect">
                                  <p:stCondLst>
                                    <p:cond delay="0"/>
                                  </p:stCondLst>
                                  <p:childTnLst>
                                    <p:set>
                                      <p:cBhvr>
                                        <p:cTn id="25" dur="1" fill="hold">
                                          <p:stCondLst>
                                            <p:cond delay="0"/>
                                          </p:stCondLst>
                                        </p:cTn>
                                        <p:tgtEl>
                                          <p:spTgt spid="15"/>
                                        </p:tgtEl>
                                        <p:attrNameLst>
                                          <p:attrName>style.visibility</p:attrName>
                                        </p:attrNameLst>
                                      </p:cBhvr>
                                      <p:to>
                                        <p:strVal val="visible"/>
                                      </p:to>
                                    </p:set>
                                    <p:anim calcmode="lin" valueType="num">
                                      <p:cBhvr additive="base">
                                        <p:cTn id="26" dur="500" fill="hold"/>
                                        <p:tgtEl>
                                          <p:spTgt spid="15"/>
                                        </p:tgtEl>
                                        <p:attrNameLst>
                                          <p:attrName>ppt_x</p:attrName>
                                        </p:attrNameLst>
                                      </p:cBhvr>
                                      <p:tavLst>
                                        <p:tav tm="0">
                                          <p:val>
                                            <p:strVal val="#ppt_x"/>
                                          </p:val>
                                        </p:tav>
                                        <p:tav tm="100000">
                                          <p:val>
                                            <p:strVal val="#ppt_x"/>
                                          </p:val>
                                        </p:tav>
                                      </p:tavLst>
                                    </p:anim>
                                    <p:anim calcmode="lin" valueType="num">
                                      <p:cBhvr additive="base">
                                        <p:cTn id="27"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animBg="1"/>
      <p:bldP spid="15" grpId="0"/>
      <p:bldP spid="9"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TextBox 1"/>
          <p:cNvSpPr txBox="1">
            <a:spLocks noChangeArrowheads="1"/>
          </p:cNvSpPr>
          <p:nvPr/>
        </p:nvSpPr>
        <p:spPr bwMode="auto">
          <a:xfrm>
            <a:off x="406400" y="897731"/>
            <a:ext cx="84978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zh-CN" altLang="en-US" sz="2000" b="1" dirty="0">
                <a:latin typeface="微软雅黑" panose="020B0503020204020204" pitchFamily="34" charset="-122"/>
                <a:ea typeface="微软雅黑" panose="020B0503020204020204" pitchFamily="34" charset="-122"/>
              </a:rPr>
              <a:t>数据中心整体资源规划</a:t>
            </a:r>
            <a:endParaRPr lang="en-US" altLang="zh-CN" sz="2000" b="1" dirty="0">
              <a:latin typeface="微软雅黑" panose="020B0503020204020204" pitchFamily="34" charset="-122"/>
              <a:ea typeface="微软雅黑" panose="020B0503020204020204" pitchFamily="34" charset="-122"/>
            </a:endParaRPr>
          </a:p>
        </p:txBody>
      </p:sp>
      <p:sp>
        <p:nvSpPr>
          <p:cNvPr id="7172" name="Rectangle 2"/>
          <p:cNvSpPr>
            <a:spLocks noChangeArrowheads="1"/>
          </p:cNvSpPr>
          <p:nvPr/>
        </p:nvSpPr>
        <p:spPr bwMode="auto">
          <a:xfrm>
            <a:off x="0" y="-230832"/>
            <a:ext cx="18473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8" name="矩形 7"/>
          <p:cNvSpPr/>
          <p:nvPr/>
        </p:nvSpPr>
        <p:spPr>
          <a:xfrm>
            <a:off x="5119688" y="3187304"/>
            <a:ext cx="863600" cy="86320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24" name="TextBox 1"/>
          <p:cNvSpPr txBox="1">
            <a:spLocks noChangeArrowheads="1"/>
          </p:cNvSpPr>
          <p:nvPr/>
        </p:nvSpPr>
        <p:spPr bwMode="auto">
          <a:xfrm>
            <a:off x="0" y="1347614"/>
            <a:ext cx="7848872" cy="2585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Calibri" pitchFamily="34" charset="0"/>
                <a:ea typeface="宋体" pitchFamily="2" charset="-122"/>
              </a:defRPr>
            </a:lvl1pPr>
            <a:lvl2pPr marL="742950" indent="-285750" eaLnBrk="0" hangingPunct="0">
              <a:defRPr kumimoji="1" sz="2400">
                <a:solidFill>
                  <a:schemeClr val="tx1"/>
                </a:solidFill>
                <a:latin typeface="Calibri" pitchFamily="34" charset="0"/>
                <a:ea typeface="宋体" pitchFamily="2" charset="-122"/>
              </a:defRPr>
            </a:lvl2pPr>
            <a:lvl3pPr marL="1143000" indent="-228600" eaLnBrk="0" hangingPunct="0">
              <a:defRPr kumimoji="1" sz="2400">
                <a:solidFill>
                  <a:schemeClr val="tx1"/>
                </a:solidFill>
                <a:latin typeface="Calibri" pitchFamily="34" charset="0"/>
                <a:ea typeface="宋体" pitchFamily="2" charset="-122"/>
              </a:defRPr>
            </a:lvl3pPr>
            <a:lvl4pPr marL="1600200" indent="-228600" eaLnBrk="0" hangingPunct="0">
              <a:defRPr kumimoji="1" sz="2400">
                <a:solidFill>
                  <a:schemeClr val="tx1"/>
                </a:solidFill>
                <a:latin typeface="Calibri" pitchFamily="34" charset="0"/>
                <a:ea typeface="宋体" pitchFamily="2" charset="-122"/>
              </a:defRPr>
            </a:lvl4pPr>
            <a:lvl5pPr marL="2057400" indent="-228600" eaLnBrk="0" hangingPunct="0">
              <a:defRPr kumimoji="1" sz="2400">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Calibri" pitchFamily="34" charset="0"/>
                <a:ea typeface="宋体" pitchFamily="2" charset="-122"/>
              </a:defRPr>
            </a:lvl9pPr>
          </a:lstStyle>
          <a:p>
            <a:pPr eaLnBrk="1" hangingPunct="1">
              <a:defRPr/>
            </a:pPr>
            <a:r>
              <a:rPr lang="zh-CN" altLang="en-US" sz="1800" dirty="0">
                <a:latin typeface="微软雅黑" pitchFamily="34" charset="-122"/>
                <a:ea typeface="微软雅黑" pitchFamily="34" charset="-122"/>
              </a:rPr>
              <a:t>确定数据中心处于活跃状态资源的数量问题</a:t>
            </a:r>
            <a:endParaRPr lang="en-US" altLang="zh-CN" sz="1800" dirty="0">
              <a:latin typeface="微软雅黑" pitchFamily="34" charset="-122"/>
              <a:ea typeface="微软雅黑" pitchFamily="34" charset="-122"/>
            </a:endParaRPr>
          </a:p>
          <a:p>
            <a:pPr eaLnBrk="1" hangingPunct="1">
              <a:defRPr/>
            </a:pPr>
            <a:endParaRPr lang="en-US" altLang="zh-CN" sz="1800" dirty="0">
              <a:latin typeface="微软雅黑" pitchFamily="34" charset="-122"/>
              <a:ea typeface="微软雅黑" pitchFamily="34" charset="-122"/>
            </a:endParaRPr>
          </a:p>
          <a:p>
            <a:pPr eaLnBrk="1" hangingPunct="1">
              <a:defRPr/>
            </a:pPr>
            <a:r>
              <a:rPr lang="zh-CN" altLang="en-US" sz="1800" dirty="0">
                <a:latin typeface="微软雅黑" pitchFamily="34" charset="-122"/>
                <a:ea typeface="微软雅黑" pitchFamily="34" charset="-122"/>
              </a:rPr>
              <a:t>目标：</a:t>
            </a:r>
            <a:endParaRPr lang="en-US" altLang="zh-CN" sz="1800" dirty="0">
              <a:latin typeface="微软雅黑" pitchFamily="34" charset="-122"/>
              <a:ea typeface="微软雅黑" pitchFamily="34" charset="-122"/>
            </a:endParaRPr>
          </a:p>
          <a:p>
            <a:pPr eaLnBrk="1" hangingPunct="1">
              <a:defRPr/>
            </a:pPr>
            <a:endParaRPr lang="en-US" altLang="zh-CN" sz="1800" dirty="0">
              <a:latin typeface="微软雅黑" pitchFamily="34" charset="-122"/>
              <a:ea typeface="微软雅黑" pitchFamily="34" charset="-122"/>
            </a:endParaRPr>
          </a:p>
          <a:p>
            <a:pPr marL="342900" indent="-342900" eaLnBrk="1" hangingPunct="1">
              <a:buFontTx/>
              <a:buAutoNum type="arabicPeriod"/>
              <a:defRPr/>
            </a:pPr>
            <a:r>
              <a:rPr lang="zh-CN" altLang="en-US" sz="1800" dirty="0">
                <a:latin typeface="微软雅黑" pitchFamily="34" charset="-122"/>
                <a:ea typeface="微软雅黑" pitchFamily="34" charset="-122"/>
              </a:rPr>
              <a:t>使用尽可能少的资源，节约数据中心的整体能耗</a:t>
            </a:r>
            <a:endParaRPr lang="en-US" altLang="zh-CN" sz="1800" dirty="0">
              <a:latin typeface="微软雅黑" pitchFamily="34" charset="-122"/>
              <a:ea typeface="微软雅黑" pitchFamily="34" charset="-122"/>
            </a:endParaRPr>
          </a:p>
          <a:p>
            <a:pPr marL="342900" indent="-342900" eaLnBrk="1" hangingPunct="1">
              <a:buFontTx/>
              <a:buAutoNum type="arabicPeriod"/>
              <a:defRPr/>
            </a:pPr>
            <a:endParaRPr lang="en-US" altLang="zh-CN" sz="1800" dirty="0">
              <a:latin typeface="微软雅黑" pitchFamily="34" charset="-122"/>
              <a:ea typeface="微软雅黑" pitchFamily="34" charset="-122"/>
            </a:endParaRPr>
          </a:p>
          <a:p>
            <a:pPr marL="342900" indent="-342900" eaLnBrk="1" hangingPunct="1">
              <a:buFontTx/>
              <a:buAutoNum type="arabicPeriod"/>
              <a:defRPr/>
            </a:pPr>
            <a:r>
              <a:rPr lang="zh-CN" altLang="en-US" sz="1800" dirty="0">
                <a:latin typeface="微软雅黑" pitchFamily="34" charset="-122"/>
                <a:ea typeface="微软雅黑" pitchFamily="34" charset="-122"/>
              </a:rPr>
              <a:t>保证应用的执行性能和负载均衡</a:t>
            </a:r>
            <a:endParaRPr lang="en-US" altLang="zh-CN" sz="1800" dirty="0">
              <a:latin typeface="微软雅黑" pitchFamily="34" charset="-122"/>
              <a:ea typeface="微软雅黑" pitchFamily="34" charset="-122"/>
            </a:endParaRPr>
          </a:p>
          <a:p>
            <a:pPr marL="342900" indent="-342900" eaLnBrk="1" hangingPunct="1">
              <a:buFontTx/>
              <a:buAutoNum type="arabicPeriod"/>
              <a:defRPr/>
            </a:pPr>
            <a:endParaRPr lang="en-US" altLang="zh-CN" sz="1800" dirty="0">
              <a:latin typeface="微软雅黑" pitchFamily="34" charset="-122"/>
              <a:ea typeface="微软雅黑" pitchFamily="34" charset="-122"/>
            </a:endParaRPr>
          </a:p>
          <a:p>
            <a:pPr marL="342900" indent="-342900" eaLnBrk="1" hangingPunct="1">
              <a:buFontTx/>
              <a:buAutoNum type="arabicPeriod"/>
              <a:defRPr/>
            </a:pPr>
            <a:r>
              <a:rPr lang="zh-CN" altLang="en-US" sz="1800" dirty="0">
                <a:latin typeface="微软雅黑" pitchFamily="34" charset="-122"/>
                <a:ea typeface="微软雅黑" pitchFamily="34" charset="-122"/>
              </a:rPr>
              <a:t>减少频繁的开关机对资源带来的损耗</a:t>
            </a:r>
            <a:endParaRPr lang="en-US" altLang="zh-CN" sz="1800" dirty="0">
              <a:latin typeface="微软雅黑" pitchFamily="34" charset="-122"/>
              <a:ea typeface="微软雅黑" pitchFamily="34" charset="-122"/>
            </a:endParaRPr>
          </a:p>
        </p:txBody>
      </p:sp>
      <p:sp>
        <p:nvSpPr>
          <p:cNvPr id="25" name="矩形 24"/>
          <p:cNvSpPr>
            <a:spLocks noChangeArrowheads="1"/>
          </p:cNvSpPr>
          <p:nvPr/>
        </p:nvSpPr>
        <p:spPr bwMode="auto">
          <a:xfrm>
            <a:off x="250826" y="4462463"/>
            <a:ext cx="2233613" cy="485775"/>
          </a:xfrm>
          <a:prstGeom prst="rect">
            <a:avLst/>
          </a:prstGeom>
          <a:gradFill rotWithShape="1">
            <a:gsLst>
              <a:gs pos="0">
                <a:srgbClr val="3A7CCB"/>
              </a:gs>
              <a:gs pos="20000">
                <a:srgbClr val="3C7BC7"/>
              </a:gs>
              <a:gs pos="100000">
                <a:srgbClr val="2C5D98"/>
              </a:gs>
            </a:gsLst>
            <a:lin ang="5400000"/>
          </a:gradFill>
          <a:ln w="9525">
            <a:solidFill>
              <a:srgbClr val="4A7EBB"/>
            </a:solidFill>
            <a:miter lim="800000"/>
            <a:headEnd/>
            <a:tailEnd/>
          </a:ln>
          <a:effectLst>
            <a:outerShdw blurRad="40000" dist="23000" dir="5400000" rotWithShape="0">
              <a:srgbClr val="808080">
                <a:alpha val="34999"/>
              </a:srgbClr>
            </a:outerShdw>
          </a:effectLst>
        </p:spPr>
        <p:txBody>
          <a:bodyPr anchor="ctr"/>
          <a:lstStyle/>
          <a:p>
            <a:pPr algn="ctr" eaLnBrk="1" hangingPunct="1">
              <a:defRPr/>
            </a:pPr>
            <a:r>
              <a:rPr lang="zh-CN" altLang="en-US" sz="1600" dirty="0">
                <a:solidFill>
                  <a:srgbClr val="FFFFFF"/>
                </a:solidFill>
                <a:latin typeface="微软雅黑" pitchFamily="34" charset="-122"/>
                <a:ea typeface="微软雅黑" pitchFamily="34" charset="-122"/>
              </a:rPr>
              <a:t>核心问题一：资源规划</a:t>
            </a:r>
          </a:p>
        </p:txBody>
      </p:sp>
      <p:sp>
        <p:nvSpPr>
          <p:cNvPr id="26" name="矩形 25"/>
          <p:cNvSpPr>
            <a:spLocks noChangeArrowheads="1"/>
          </p:cNvSpPr>
          <p:nvPr/>
        </p:nvSpPr>
        <p:spPr bwMode="auto">
          <a:xfrm>
            <a:off x="3203576" y="4462463"/>
            <a:ext cx="2663825" cy="485775"/>
          </a:xfrm>
          <a:prstGeom prst="rect">
            <a:avLst/>
          </a:prstGeom>
          <a:solidFill>
            <a:srgbClr val="BFBFBF"/>
          </a:solidFill>
          <a:ln w="9525">
            <a:solidFill>
              <a:srgbClr val="4A7EBB"/>
            </a:solidFill>
            <a:miter lim="800000"/>
            <a:headEnd/>
            <a:tailEnd/>
          </a:ln>
          <a:effectLst>
            <a:outerShdw blurRad="40000" dist="23000" dir="5400000" rotWithShape="0">
              <a:srgbClr val="808080">
                <a:alpha val="34999"/>
              </a:srgbClr>
            </a:outerShdw>
          </a:effectLst>
        </p:spPr>
        <p:txBody>
          <a:bodyPr anchor="ctr"/>
          <a:lstStyle/>
          <a:p>
            <a:pPr algn="ctr" eaLnBrk="1" hangingPunct="1">
              <a:defRPr/>
            </a:pPr>
            <a:r>
              <a:rPr lang="zh-CN" altLang="en-US" sz="1600" dirty="0">
                <a:solidFill>
                  <a:srgbClr val="FFFFFF"/>
                </a:solidFill>
                <a:latin typeface="微软雅黑" pitchFamily="34" charset="-122"/>
                <a:ea typeface="微软雅黑" pitchFamily="34" charset="-122"/>
              </a:rPr>
              <a:t>核心问题二</a:t>
            </a:r>
          </a:p>
        </p:txBody>
      </p:sp>
      <p:sp>
        <p:nvSpPr>
          <p:cNvPr id="27" name="矩形 26"/>
          <p:cNvSpPr>
            <a:spLocks noChangeArrowheads="1"/>
          </p:cNvSpPr>
          <p:nvPr/>
        </p:nvSpPr>
        <p:spPr bwMode="auto">
          <a:xfrm>
            <a:off x="6588125" y="4462463"/>
            <a:ext cx="2305050" cy="485775"/>
          </a:xfrm>
          <a:prstGeom prst="rect">
            <a:avLst/>
          </a:prstGeom>
          <a:solidFill>
            <a:srgbClr val="BFBFBF"/>
          </a:solidFill>
          <a:ln w="9525">
            <a:solidFill>
              <a:srgbClr val="4A7EBB"/>
            </a:solidFill>
            <a:miter lim="800000"/>
            <a:headEnd/>
            <a:tailEnd/>
          </a:ln>
          <a:effectLst>
            <a:outerShdw blurRad="40000" dist="23000" dir="5400000" rotWithShape="0">
              <a:srgbClr val="808080">
                <a:alpha val="34999"/>
              </a:srgbClr>
            </a:outerShdw>
          </a:effectLst>
        </p:spPr>
        <p:txBody>
          <a:bodyPr anchor="ctr"/>
          <a:lstStyle/>
          <a:p>
            <a:pPr algn="ctr" eaLnBrk="1" hangingPunct="1">
              <a:defRPr/>
            </a:pPr>
            <a:r>
              <a:rPr lang="zh-CN" altLang="en-US" sz="1600" dirty="0">
                <a:solidFill>
                  <a:srgbClr val="FFFFFF"/>
                </a:solidFill>
                <a:latin typeface="微软雅黑" pitchFamily="34" charset="-122"/>
                <a:ea typeface="微软雅黑" pitchFamily="34" charset="-122"/>
              </a:rPr>
              <a:t>核心问题三</a:t>
            </a:r>
          </a:p>
        </p:txBody>
      </p:sp>
      <p:sp>
        <p:nvSpPr>
          <p:cNvPr id="28" name="右箭头 27"/>
          <p:cNvSpPr>
            <a:spLocks noChangeArrowheads="1"/>
          </p:cNvSpPr>
          <p:nvPr/>
        </p:nvSpPr>
        <p:spPr bwMode="auto">
          <a:xfrm>
            <a:off x="2627314" y="4569619"/>
            <a:ext cx="504825" cy="270272"/>
          </a:xfrm>
          <a:prstGeom prst="rightArrow">
            <a:avLst>
              <a:gd name="adj1" fmla="val 50000"/>
              <a:gd name="adj2" fmla="val 49997"/>
            </a:avLst>
          </a:prstGeom>
          <a:solidFill>
            <a:srgbClr val="BFBFBF"/>
          </a:solidFill>
          <a:ln w="9525">
            <a:solidFill>
              <a:srgbClr val="4A7EBB"/>
            </a:solidFill>
            <a:miter lim="800000"/>
            <a:headEnd/>
            <a:tailEnd/>
          </a:ln>
          <a:effectLst>
            <a:outerShdw blurRad="40000" dist="23000" dir="5400000" rotWithShape="0">
              <a:srgbClr val="808080">
                <a:alpha val="34999"/>
              </a:srgbClr>
            </a:outerShdw>
          </a:effectLst>
        </p:spPr>
        <p:txBody>
          <a:bodyPr anchor="ctr"/>
          <a:lstStyle/>
          <a:p>
            <a:pPr algn="ctr" eaLnBrk="1" fontAlgn="auto" hangingPunct="1">
              <a:spcBef>
                <a:spcPts val="0"/>
              </a:spcBef>
              <a:spcAft>
                <a:spcPts val="0"/>
              </a:spcAft>
              <a:defRPr/>
            </a:pPr>
            <a:endParaRPr lang="zh-CN" altLang="en-US" sz="1800">
              <a:solidFill>
                <a:schemeClr val="lt1"/>
              </a:solidFill>
              <a:latin typeface="+mn-lt"/>
              <a:ea typeface="+mn-ea"/>
            </a:endParaRPr>
          </a:p>
        </p:txBody>
      </p:sp>
      <p:sp>
        <p:nvSpPr>
          <p:cNvPr id="29" name="右箭头 28"/>
          <p:cNvSpPr>
            <a:spLocks noChangeArrowheads="1"/>
          </p:cNvSpPr>
          <p:nvPr/>
        </p:nvSpPr>
        <p:spPr bwMode="auto">
          <a:xfrm>
            <a:off x="5969000" y="4569619"/>
            <a:ext cx="503238" cy="270272"/>
          </a:xfrm>
          <a:prstGeom prst="rightArrow">
            <a:avLst>
              <a:gd name="adj1" fmla="val 50000"/>
              <a:gd name="adj2" fmla="val 50002"/>
            </a:avLst>
          </a:prstGeom>
          <a:solidFill>
            <a:srgbClr val="BFBFBF"/>
          </a:solidFill>
          <a:ln w="9525">
            <a:solidFill>
              <a:srgbClr val="4A7EBB"/>
            </a:solidFill>
            <a:miter lim="800000"/>
            <a:headEnd/>
            <a:tailEnd/>
          </a:ln>
          <a:effectLst>
            <a:outerShdw blurRad="40000" dist="23000" dir="5400000" rotWithShape="0">
              <a:srgbClr val="808080">
                <a:alpha val="34999"/>
              </a:srgbClr>
            </a:outerShdw>
          </a:effectLst>
        </p:spPr>
        <p:txBody>
          <a:bodyPr anchor="ctr"/>
          <a:lstStyle/>
          <a:p>
            <a:pPr algn="ctr" eaLnBrk="1" fontAlgn="auto" hangingPunct="1">
              <a:spcBef>
                <a:spcPts val="0"/>
              </a:spcBef>
              <a:spcAft>
                <a:spcPts val="0"/>
              </a:spcAft>
              <a:defRPr/>
            </a:pPr>
            <a:endParaRPr lang="zh-CN" altLang="en-US" sz="1800">
              <a:solidFill>
                <a:schemeClr val="lt1"/>
              </a:solidFill>
              <a:latin typeface="+mn-lt"/>
              <a:ea typeface="+mn-ea"/>
            </a:endParaRPr>
          </a:p>
        </p:txBody>
      </p:sp>
      <p:pic>
        <p:nvPicPr>
          <p:cNvPr id="206905" name="Picture 5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2000" y="1203598"/>
            <a:ext cx="4372122" cy="2882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标题 11"/>
          <p:cNvSpPr>
            <a:spLocks noGrp="1"/>
          </p:cNvSpPr>
          <p:nvPr>
            <p:ph type="title"/>
          </p:nvPr>
        </p:nvSpPr>
        <p:spPr/>
        <p:txBody>
          <a:bodyPr>
            <a:normAutofit fontScale="90000"/>
          </a:bodyPr>
          <a:lstStyle/>
          <a:p>
            <a:r>
              <a:rPr lang="zh-CN" altLang="en-US" dirty="0"/>
              <a:t>虚拟化资源管理核心问题</a:t>
            </a:r>
          </a:p>
        </p:txBody>
      </p:sp>
    </p:spTree>
    <p:extLst>
      <p:ext uri="{BB962C8B-B14F-4D97-AF65-F5344CB8AC3E}">
        <p14:creationId xmlns:p14="http://schemas.microsoft.com/office/powerpoint/2010/main" val="173736130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6" presetClass="emph" presetSubtype="0" repeatCount="3000" autoRev="1" fill="hold" grpId="0" nodeType="clickEffect">
                                  <p:stCondLst>
                                    <p:cond delay="0"/>
                                  </p:stCondLst>
                                  <p:childTnLst>
                                    <p:animScale>
                                      <p:cBhvr>
                                        <p:cTn id="6" dur="2000" fill="hold"/>
                                        <p:tgtEl>
                                          <p:spTgt spid="8"/>
                                        </p:tgtEl>
                                      </p:cBhvr>
                                      <p:by x="4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4" name="Rectangle 2"/>
          <p:cNvSpPr>
            <a:spLocks noChangeArrowheads="1"/>
          </p:cNvSpPr>
          <p:nvPr/>
        </p:nvSpPr>
        <p:spPr bwMode="auto">
          <a:xfrm>
            <a:off x="0" y="-230832"/>
            <a:ext cx="18473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24" name="TextBox 1"/>
          <p:cNvSpPr txBox="1">
            <a:spLocks noChangeArrowheads="1"/>
          </p:cNvSpPr>
          <p:nvPr/>
        </p:nvSpPr>
        <p:spPr bwMode="auto">
          <a:xfrm>
            <a:off x="0" y="987574"/>
            <a:ext cx="6713884" cy="3139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Calibri" pitchFamily="34" charset="0"/>
                <a:ea typeface="宋体" pitchFamily="2" charset="-122"/>
              </a:defRPr>
            </a:lvl1pPr>
            <a:lvl2pPr marL="742950" indent="-285750" eaLnBrk="0" hangingPunct="0">
              <a:defRPr kumimoji="1" sz="2400">
                <a:solidFill>
                  <a:schemeClr val="tx1"/>
                </a:solidFill>
                <a:latin typeface="Calibri" pitchFamily="34" charset="0"/>
                <a:ea typeface="宋体" pitchFamily="2" charset="-122"/>
              </a:defRPr>
            </a:lvl2pPr>
            <a:lvl3pPr marL="1143000" indent="-228600" eaLnBrk="0" hangingPunct="0">
              <a:defRPr kumimoji="1" sz="2400">
                <a:solidFill>
                  <a:schemeClr val="tx1"/>
                </a:solidFill>
                <a:latin typeface="Calibri" pitchFamily="34" charset="0"/>
                <a:ea typeface="宋体" pitchFamily="2" charset="-122"/>
              </a:defRPr>
            </a:lvl3pPr>
            <a:lvl4pPr marL="1600200" indent="-228600" eaLnBrk="0" hangingPunct="0">
              <a:defRPr kumimoji="1" sz="2400">
                <a:solidFill>
                  <a:schemeClr val="tx1"/>
                </a:solidFill>
                <a:latin typeface="Calibri" pitchFamily="34" charset="0"/>
                <a:ea typeface="宋体" pitchFamily="2" charset="-122"/>
              </a:defRPr>
            </a:lvl4pPr>
            <a:lvl5pPr marL="2057400" indent="-228600" eaLnBrk="0" hangingPunct="0">
              <a:defRPr kumimoji="1" sz="2400">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Calibri" pitchFamily="34" charset="0"/>
                <a:ea typeface="宋体" pitchFamily="2" charset="-122"/>
              </a:defRPr>
            </a:lvl9pPr>
          </a:lstStyle>
          <a:p>
            <a:pPr eaLnBrk="1" hangingPunct="1">
              <a:defRPr/>
            </a:pPr>
            <a:r>
              <a:rPr lang="zh-CN" altLang="en-US" sz="1800" dirty="0">
                <a:latin typeface="微软雅黑" pitchFamily="34" charset="-122"/>
                <a:ea typeface="微软雅黑" pitchFamily="34" charset="-122"/>
              </a:rPr>
              <a:t>选择正确的镜像传输至合适的物理机上启动虚拟机的问题</a:t>
            </a:r>
            <a:endParaRPr lang="en-US" altLang="zh-CN" sz="1800" dirty="0">
              <a:latin typeface="微软雅黑" pitchFamily="34" charset="-122"/>
              <a:ea typeface="微软雅黑" pitchFamily="34" charset="-122"/>
            </a:endParaRPr>
          </a:p>
          <a:p>
            <a:pPr eaLnBrk="1" hangingPunct="1">
              <a:defRPr/>
            </a:pPr>
            <a:endParaRPr lang="en-US" altLang="zh-CN" sz="1800" dirty="0">
              <a:latin typeface="微软雅黑" pitchFamily="34" charset="-122"/>
              <a:ea typeface="微软雅黑" pitchFamily="34" charset="-122"/>
            </a:endParaRPr>
          </a:p>
          <a:p>
            <a:pPr eaLnBrk="1" hangingPunct="1">
              <a:defRPr/>
            </a:pPr>
            <a:r>
              <a:rPr lang="zh-CN" altLang="en-US" sz="1800" dirty="0">
                <a:latin typeface="微软雅黑" pitchFamily="34" charset="-122"/>
                <a:ea typeface="微软雅黑" pitchFamily="34" charset="-122"/>
              </a:rPr>
              <a:t>目标：</a:t>
            </a:r>
            <a:endParaRPr lang="en-US" altLang="zh-CN" sz="1800" dirty="0">
              <a:latin typeface="微软雅黑" pitchFamily="34" charset="-122"/>
              <a:ea typeface="微软雅黑" pitchFamily="34" charset="-122"/>
            </a:endParaRPr>
          </a:p>
          <a:p>
            <a:pPr eaLnBrk="1" hangingPunct="1">
              <a:defRPr/>
            </a:pPr>
            <a:endParaRPr lang="en-US" altLang="zh-CN" sz="1800" dirty="0">
              <a:latin typeface="微软雅黑" pitchFamily="34" charset="-122"/>
              <a:ea typeface="微软雅黑" pitchFamily="34" charset="-122"/>
            </a:endParaRPr>
          </a:p>
          <a:p>
            <a:pPr marL="342900" indent="-342900" eaLnBrk="1" hangingPunct="1">
              <a:buFontTx/>
              <a:buAutoNum type="arabicPeriod"/>
              <a:defRPr/>
            </a:pPr>
            <a:r>
              <a:rPr lang="zh-CN" altLang="en-US" sz="1800" dirty="0">
                <a:latin typeface="微软雅黑" pitchFamily="34" charset="-122"/>
                <a:ea typeface="微软雅黑" pitchFamily="34" charset="-122"/>
              </a:rPr>
              <a:t>合理配置镜像副本，减少批量启动虚拟机的延迟</a:t>
            </a:r>
            <a:endParaRPr lang="en-US" altLang="zh-CN" sz="1800" dirty="0">
              <a:latin typeface="微软雅黑" pitchFamily="34" charset="-122"/>
              <a:ea typeface="微软雅黑" pitchFamily="34" charset="-122"/>
            </a:endParaRPr>
          </a:p>
          <a:p>
            <a:pPr marL="342900" indent="-342900" eaLnBrk="1" hangingPunct="1">
              <a:buFontTx/>
              <a:buAutoNum type="arabicPeriod"/>
              <a:defRPr/>
            </a:pPr>
            <a:endParaRPr lang="en-US" altLang="zh-CN" sz="1800" dirty="0">
              <a:latin typeface="微软雅黑" pitchFamily="34" charset="-122"/>
              <a:ea typeface="微软雅黑" pitchFamily="34" charset="-122"/>
            </a:endParaRPr>
          </a:p>
          <a:p>
            <a:pPr marL="342900" indent="-342900" eaLnBrk="1" hangingPunct="1">
              <a:buFontTx/>
              <a:buAutoNum type="arabicPeriod"/>
              <a:defRPr/>
            </a:pPr>
            <a:r>
              <a:rPr lang="zh-CN" altLang="en-US" sz="1800" dirty="0">
                <a:latin typeface="微软雅黑" pitchFamily="34" charset="-122"/>
                <a:ea typeface="微软雅黑" pitchFamily="34" charset="-122"/>
              </a:rPr>
              <a:t>选择合适的物理机节点作为虚拟机的初始放置位置</a:t>
            </a:r>
            <a:endParaRPr lang="en-US" altLang="zh-CN" sz="1800" dirty="0">
              <a:latin typeface="微软雅黑" pitchFamily="34" charset="-122"/>
              <a:ea typeface="微软雅黑" pitchFamily="34" charset="-122"/>
            </a:endParaRPr>
          </a:p>
          <a:p>
            <a:pPr marL="342900" indent="-342900" eaLnBrk="1" hangingPunct="1">
              <a:buFontTx/>
              <a:buAutoNum type="arabicPeriod"/>
              <a:defRPr/>
            </a:pPr>
            <a:endParaRPr lang="en-US" altLang="zh-CN" sz="1800" dirty="0">
              <a:latin typeface="微软雅黑" pitchFamily="34" charset="-122"/>
              <a:ea typeface="微软雅黑" pitchFamily="34" charset="-122"/>
            </a:endParaRPr>
          </a:p>
          <a:p>
            <a:pPr marL="342900" indent="-342900" eaLnBrk="1" hangingPunct="1">
              <a:buFontTx/>
              <a:buAutoNum type="arabicPeriod"/>
              <a:defRPr/>
            </a:pPr>
            <a:r>
              <a:rPr lang="zh-CN" altLang="en-US" sz="1800" dirty="0">
                <a:latin typeface="微软雅黑" pitchFamily="34" charset="-122"/>
                <a:ea typeface="微软雅黑" pitchFamily="34" charset="-122"/>
              </a:rPr>
              <a:t>减少后续调整的开销</a:t>
            </a:r>
            <a:endParaRPr lang="en-US" altLang="zh-CN" sz="1800" dirty="0">
              <a:latin typeface="微软雅黑" pitchFamily="34" charset="-122"/>
              <a:ea typeface="微软雅黑" pitchFamily="34" charset="-122"/>
            </a:endParaRPr>
          </a:p>
          <a:p>
            <a:pPr marL="342900" indent="-342900" eaLnBrk="1" hangingPunct="1">
              <a:buFontTx/>
              <a:buAutoNum type="arabicPeriod"/>
              <a:defRPr/>
            </a:pPr>
            <a:endParaRPr lang="en-US" altLang="zh-CN" sz="1800" dirty="0">
              <a:latin typeface="微软雅黑" pitchFamily="34" charset="-122"/>
              <a:ea typeface="微软雅黑" pitchFamily="34" charset="-122"/>
            </a:endParaRPr>
          </a:p>
          <a:p>
            <a:pPr marL="342900" indent="-342900" eaLnBrk="1" hangingPunct="1">
              <a:buFontTx/>
              <a:buAutoNum type="arabicPeriod"/>
              <a:defRPr/>
            </a:pPr>
            <a:r>
              <a:rPr lang="zh-CN" altLang="en-US" sz="1800" dirty="0">
                <a:latin typeface="微软雅黑" pitchFamily="34" charset="-122"/>
                <a:ea typeface="微软雅黑" pitchFamily="34" charset="-122"/>
              </a:rPr>
              <a:t>防范旁路攻击</a:t>
            </a:r>
            <a:endParaRPr lang="en-US" altLang="zh-CN" sz="1800" dirty="0">
              <a:latin typeface="微软雅黑" pitchFamily="34" charset="-122"/>
              <a:ea typeface="微软雅黑" pitchFamily="34" charset="-122"/>
            </a:endParaRPr>
          </a:p>
        </p:txBody>
      </p:sp>
      <p:sp>
        <p:nvSpPr>
          <p:cNvPr id="30" name="矩形 29"/>
          <p:cNvSpPr>
            <a:spLocks noChangeArrowheads="1"/>
          </p:cNvSpPr>
          <p:nvPr/>
        </p:nvSpPr>
        <p:spPr bwMode="auto">
          <a:xfrm>
            <a:off x="250826" y="4462463"/>
            <a:ext cx="2233613" cy="485775"/>
          </a:xfrm>
          <a:prstGeom prst="rect">
            <a:avLst/>
          </a:prstGeom>
          <a:solidFill>
            <a:srgbClr val="BFBFBF"/>
          </a:solidFill>
          <a:ln w="9525">
            <a:solidFill>
              <a:srgbClr val="4A7EBB"/>
            </a:solidFill>
            <a:miter lim="800000"/>
            <a:headEnd/>
            <a:tailEnd/>
          </a:ln>
          <a:effectLst>
            <a:outerShdw blurRad="40000" dist="23000" dir="5400000" rotWithShape="0">
              <a:srgbClr val="808080">
                <a:alpha val="34999"/>
              </a:srgbClr>
            </a:outerShdw>
          </a:effectLst>
        </p:spPr>
        <p:txBody>
          <a:bodyPr anchor="ctr"/>
          <a:lstStyle/>
          <a:p>
            <a:pPr algn="ctr" eaLnBrk="1" hangingPunct="1">
              <a:defRPr/>
            </a:pPr>
            <a:r>
              <a:rPr lang="zh-CN" altLang="en-US" sz="1600" dirty="0">
                <a:solidFill>
                  <a:srgbClr val="FFFFFF"/>
                </a:solidFill>
                <a:latin typeface="微软雅黑" pitchFamily="34" charset="-122"/>
                <a:ea typeface="微软雅黑" pitchFamily="34" charset="-122"/>
              </a:rPr>
              <a:t>核心问题一：资源规划</a:t>
            </a:r>
          </a:p>
        </p:txBody>
      </p:sp>
      <p:sp>
        <p:nvSpPr>
          <p:cNvPr id="31" name="矩形 30"/>
          <p:cNvSpPr>
            <a:spLocks noChangeArrowheads="1"/>
          </p:cNvSpPr>
          <p:nvPr/>
        </p:nvSpPr>
        <p:spPr bwMode="auto">
          <a:xfrm>
            <a:off x="3203576" y="4462463"/>
            <a:ext cx="2663825" cy="485775"/>
          </a:xfrm>
          <a:prstGeom prst="rect">
            <a:avLst/>
          </a:prstGeom>
          <a:gradFill rotWithShape="1">
            <a:gsLst>
              <a:gs pos="0">
                <a:srgbClr val="3A7CCB"/>
              </a:gs>
              <a:gs pos="20000">
                <a:srgbClr val="3C7BC7"/>
              </a:gs>
              <a:gs pos="100000">
                <a:srgbClr val="2C5D98"/>
              </a:gs>
            </a:gsLst>
            <a:lin ang="5400000"/>
          </a:gradFill>
          <a:ln w="9525">
            <a:solidFill>
              <a:srgbClr val="4A7EBB"/>
            </a:solidFill>
            <a:miter lim="800000"/>
            <a:headEnd/>
            <a:tailEnd/>
          </a:ln>
          <a:effectLst>
            <a:outerShdw blurRad="40000" dist="23000" dir="5400000" rotWithShape="0">
              <a:srgbClr val="808080">
                <a:alpha val="34999"/>
              </a:srgbClr>
            </a:outerShdw>
          </a:effectLst>
        </p:spPr>
        <p:txBody>
          <a:bodyPr anchor="ctr"/>
          <a:lstStyle/>
          <a:p>
            <a:pPr algn="ctr" eaLnBrk="1" hangingPunct="1">
              <a:defRPr/>
            </a:pPr>
            <a:r>
              <a:rPr lang="zh-CN" altLang="en-US" sz="1600" dirty="0">
                <a:solidFill>
                  <a:srgbClr val="FFFFFF"/>
                </a:solidFill>
                <a:latin typeface="微软雅黑" pitchFamily="34" charset="-122"/>
                <a:ea typeface="微软雅黑" pitchFamily="34" charset="-122"/>
              </a:rPr>
              <a:t>核心问题二：资源分配</a:t>
            </a:r>
          </a:p>
        </p:txBody>
      </p:sp>
      <p:sp>
        <p:nvSpPr>
          <p:cNvPr id="32" name="矩形 31"/>
          <p:cNvSpPr>
            <a:spLocks noChangeArrowheads="1"/>
          </p:cNvSpPr>
          <p:nvPr/>
        </p:nvSpPr>
        <p:spPr bwMode="auto">
          <a:xfrm>
            <a:off x="6588125" y="4462463"/>
            <a:ext cx="2305050" cy="485775"/>
          </a:xfrm>
          <a:prstGeom prst="rect">
            <a:avLst/>
          </a:prstGeom>
          <a:solidFill>
            <a:srgbClr val="BFBFBF"/>
          </a:solidFill>
          <a:ln w="9525">
            <a:solidFill>
              <a:srgbClr val="4A7EBB"/>
            </a:solidFill>
            <a:miter lim="800000"/>
            <a:headEnd/>
            <a:tailEnd/>
          </a:ln>
          <a:effectLst>
            <a:outerShdw blurRad="40000" dist="23000" dir="5400000" rotWithShape="0">
              <a:srgbClr val="808080">
                <a:alpha val="34999"/>
              </a:srgbClr>
            </a:outerShdw>
          </a:effectLst>
        </p:spPr>
        <p:txBody>
          <a:bodyPr anchor="ctr"/>
          <a:lstStyle/>
          <a:p>
            <a:pPr algn="ctr" eaLnBrk="1" hangingPunct="1">
              <a:defRPr/>
            </a:pPr>
            <a:r>
              <a:rPr lang="zh-CN" altLang="en-US" sz="1600" dirty="0">
                <a:solidFill>
                  <a:srgbClr val="FFFFFF"/>
                </a:solidFill>
                <a:latin typeface="微软雅黑" pitchFamily="34" charset="-122"/>
                <a:ea typeface="微软雅黑" pitchFamily="34" charset="-122"/>
              </a:rPr>
              <a:t>核心问题三</a:t>
            </a:r>
          </a:p>
        </p:txBody>
      </p:sp>
      <p:sp>
        <p:nvSpPr>
          <p:cNvPr id="33" name="右箭头 32"/>
          <p:cNvSpPr>
            <a:spLocks noChangeArrowheads="1"/>
          </p:cNvSpPr>
          <p:nvPr/>
        </p:nvSpPr>
        <p:spPr bwMode="auto">
          <a:xfrm>
            <a:off x="2627314" y="4569619"/>
            <a:ext cx="504825" cy="270272"/>
          </a:xfrm>
          <a:prstGeom prst="rightArrow">
            <a:avLst>
              <a:gd name="adj1" fmla="val 50000"/>
              <a:gd name="adj2" fmla="val 49997"/>
            </a:avLst>
          </a:prstGeom>
          <a:solidFill>
            <a:srgbClr val="BFBFBF"/>
          </a:solidFill>
          <a:ln w="9525">
            <a:solidFill>
              <a:srgbClr val="4A7EBB"/>
            </a:solidFill>
            <a:miter lim="800000"/>
            <a:headEnd/>
            <a:tailEnd/>
          </a:ln>
          <a:effectLst>
            <a:outerShdw blurRad="40000" dist="23000" dir="5400000" rotWithShape="0">
              <a:srgbClr val="808080">
                <a:alpha val="34999"/>
              </a:srgbClr>
            </a:outerShdw>
          </a:effectLst>
        </p:spPr>
        <p:txBody>
          <a:bodyPr anchor="ctr"/>
          <a:lstStyle/>
          <a:p>
            <a:pPr algn="ctr" eaLnBrk="1" fontAlgn="auto" hangingPunct="1">
              <a:spcBef>
                <a:spcPts val="0"/>
              </a:spcBef>
              <a:spcAft>
                <a:spcPts val="0"/>
              </a:spcAft>
              <a:defRPr/>
            </a:pPr>
            <a:endParaRPr lang="zh-CN" altLang="en-US" sz="1800">
              <a:solidFill>
                <a:schemeClr val="lt1"/>
              </a:solidFill>
              <a:latin typeface="+mn-lt"/>
              <a:ea typeface="+mn-ea"/>
            </a:endParaRPr>
          </a:p>
        </p:txBody>
      </p:sp>
      <p:sp>
        <p:nvSpPr>
          <p:cNvPr id="34" name="右箭头 33"/>
          <p:cNvSpPr>
            <a:spLocks noChangeArrowheads="1"/>
          </p:cNvSpPr>
          <p:nvPr/>
        </p:nvSpPr>
        <p:spPr bwMode="auto">
          <a:xfrm>
            <a:off x="5969000" y="4569619"/>
            <a:ext cx="503238" cy="270272"/>
          </a:xfrm>
          <a:prstGeom prst="rightArrow">
            <a:avLst>
              <a:gd name="adj1" fmla="val 50000"/>
              <a:gd name="adj2" fmla="val 50002"/>
            </a:avLst>
          </a:prstGeom>
          <a:solidFill>
            <a:srgbClr val="BFBFBF"/>
          </a:solidFill>
          <a:ln w="9525">
            <a:solidFill>
              <a:srgbClr val="4A7EBB"/>
            </a:solidFill>
            <a:miter lim="800000"/>
            <a:headEnd/>
            <a:tailEnd/>
          </a:ln>
          <a:effectLst>
            <a:outerShdw blurRad="40000" dist="23000" dir="5400000" rotWithShape="0">
              <a:srgbClr val="808080">
                <a:alpha val="34999"/>
              </a:srgbClr>
            </a:outerShdw>
          </a:effectLst>
        </p:spPr>
        <p:txBody>
          <a:bodyPr anchor="ctr"/>
          <a:lstStyle/>
          <a:p>
            <a:pPr algn="ctr" eaLnBrk="1" fontAlgn="auto" hangingPunct="1">
              <a:spcBef>
                <a:spcPts val="0"/>
              </a:spcBef>
              <a:spcAft>
                <a:spcPts val="0"/>
              </a:spcAft>
              <a:defRPr/>
            </a:pPr>
            <a:endParaRPr lang="zh-CN" altLang="en-US" sz="1800">
              <a:solidFill>
                <a:schemeClr val="lt1"/>
              </a:solidFill>
              <a:latin typeface="+mn-lt"/>
              <a:ea typeface="+mn-ea"/>
            </a:endParaRPr>
          </a:p>
        </p:txBody>
      </p:sp>
      <p:pic>
        <p:nvPicPr>
          <p:cNvPr id="207929" name="Picture 5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38514" y="987574"/>
            <a:ext cx="4805486" cy="3168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标题 10"/>
          <p:cNvSpPr>
            <a:spLocks noGrp="1"/>
          </p:cNvSpPr>
          <p:nvPr>
            <p:ph type="title"/>
          </p:nvPr>
        </p:nvSpPr>
        <p:spPr/>
        <p:txBody>
          <a:bodyPr>
            <a:normAutofit fontScale="90000"/>
          </a:bodyPr>
          <a:lstStyle/>
          <a:p>
            <a:r>
              <a:rPr lang="zh-CN" altLang="en-US" dirty="0"/>
              <a:t>虚拟化资源分配</a:t>
            </a:r>
          </a:p>
        </p:txBody>
      </p:sp>
    </p:spTree>
    <p:extLst>
      <p:ext uri="{BB962C8B-B14F-4D97-AF65-F5344CB8AC3E}">
        <p14:creationId xmlns:p14="http://schemas.microsoft.com/office/powerpoint/2010/main" val="179187369"/>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11560" y="0"/>
            <a:ext cx="4608512" cy="432048"/>
          </a:xfrm>
        </p:spPr>
        <p:txBody>
          <a:bodyPr>
            <a:normAutofit/>
          </a:bodyPr>
          <a:lstStyle/>
          <a:p>
            <a:r>
              <a:rPr lang="zh-CN" altLang="en-US" sz="1400" dirty="0">
                <a:latin typeface="微软雅黑" pitchFamily="34" charset="-122"/>
                <a:ea typeface="微软雅黑" pitchFamily="34" charset="-122"/>
              </a:rPr>
              <a:t>传统数据中心</a:t>
            </a:r>
            <a:r>
              <a:rPr lang="en-US" altLang="zh-CN" sz="1400" dirty="0">
                <a:latin typeface="微软雅黑" pitchFamily="34" charset="-122"/>
                <a:ea typeface="微软雅黑" pitchFamily="34" charset="-122"/>
              </a:rPr>
              <a:t>“</a:t>
            </a:r>
            <a:r>
              <a:rPr lang="zh-CN" altLang="en-US" sz="1400" dirty="0">
                <a:latin typeface="微软雅黑" pitchFamily="34" charset="-122"/>
                <a:ea typeface="微软雅黑" pitchFamily="34" charset="-122"/>
              </a:rPr>
              <a:t>烟囱式”结构</a:t>
            </a:r>
          </a:p>
        </p:txBody>
      </p:sp>
      <p:sp>
        <p:nvSpPr>
          <p:cNvPr id="25" name="Rectangle 4"/>
          <p:cNvSpPr>
            <a:spLocks noChangeArrowheads="1"/>
          </p:cNvSpPr>
          <p:nvPr/>
        </p:nvSpPr>
        <p:spPr bwMode="auto">
          <a:xfrm>
            <a:off x="439415" y="4557489"/>
            <a:ext cx="7996238" cy="327422"/>
          </a:xfrm>
          <a:prstGeom prst="rect">
            <a:avLst/>
          </a:prstGeom>
          <a:solidFill>
            <a:srgbClr val="FFCC99"/>
          </a:solidFill>
          <a:ln w="9525" algn="ctr">
            <a:miter lim="800000"/>
            <a:headEnd/>
            <a:tailEnd/>
          </a:ln>
          <a:effectLst/>
          <a:scene3d>
            <a:camera prst="legacyObliqueTopRight"/>
            <a:lightRig rig="legacyFlat3" dir="b"/>
          </a:scene3d>
          <a:sp3d extrusionH="430200" prstMaterial="legacyMatte">
            <a:bevelT w="13500" h="13500" prst="angle"/>
            <a:bevelB w="13500" h="13500" prst="angle"/>
            <a:extrusionClr>
              <a:srgbClr val="FFCC99"/>
            </a:extrusionClr>
          </a:sp3d>
        </p:spPr>
        <p:txBody>
          <a:bodyPr wrap="none" anchor="ctr">
            <a:flatTx/>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1" i="0" u="none" strike="noStrike" kern="0" cap="none" spc="0" normalizeH="0" baseline="0" noProof="0">
                <a:ln>
                  <a:noFill/>
                </a:ln>
                <a:solidFill>
                  <a:sysClr val="windowText" lastClr="000000"/>
                </a:solidFill>
                <a:effectLst/>
                <a:uLnTx/>
                <a:uFillTx/>
              </a:rPr>
              <a:t>机房设施</a:t>
            </a:r>
            <a:endParaRPr kumimoji="0" lang="en-US" altLang="zh-CN" sz="1800" b="1" i="0" u="none" strike="noStrike" kern="0" cap="none" spc="0" normalizeH="0" baseline="0" noProof="0">
              <a:ln>
                <a:noFill/>
              </a:ln>
              <a:solidFill>
                <a:sysClr val="windowText" lastClr="000000"/>
              </a:solidFill>
              <a:effectLst/>
              <a:uLnTx/>
              <a:uFillTx/>
            </a:endParaRPr>
          </a:p>
        </p:txBody>
      </p:sp>
      <p:sp>
        <p:nvSpPr>
          <p:cNvPr id="26" name="Rectangle 5"/>
          <p:cNvSpPr>
            <a:spLocks noChangeArrowheads="1"/>
          </p:cNvSpPr>
          <p:nvPr/>
        </p:nvSpPr>
        <p:spPr bwMode="auto">
          <a:xfrm>
            <a:off x="439415" y="4047901"/>
            <a:ext cx="7969250" cy="338138"/>
          </a:xfrm>
          <a:prstGeom prst="rect">
            <a:avLst/>
          </a:prstGeom>
          <a:solidFill>
            <a:srgbClr val="FFCC99"/>
          </a:solidFill>
          <a:ln w="9525" algn="ctr">
            <a:miter lim="800000"/>
            <a:headEnd/>
            <a:tailEnd/>
          </a:ln>
          <a:effectLst/>
          <a:scene3d>
            <a:camera prst="legacyObliqueTopRight"/>
            <a:lightRig rig="legacyFlat3" dir="b"/>
          </a:scene3d>
          <a:sp3d extrusionH="430200" prstMaterial="legacyMatte">
            <a:bevelT w="13500" h="13500" prst="angle"/>
            <a:bevelB w="13500" h="13500" prst="angle"/>
            <a:extrusionClr>
              <a:srgbClr val="FFCC99"/>
            </a:extrusionClr>
          </a:sp3d>
        </p:spPr>
        <p:txBody>
          <a:bodyPr wrap="none" anchor="ctr">
            <a:flatTx/>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1" i="0" u="none" strike="noStrike" kern="0" cap="none" spc="0" normalizeH="0" baseline="0" noProof="0">
                <a:ln>
                  <a:noFill/>
                </a:ln>
                <a:solidFill>
                  <a:sysClr val="windowText" lastClr="000000"/>
                </a:solidFill>
                <a:effectLst/>
                <a:uLnTx/>
                <a:uFillTx/>
              </a:rPr>
              <a:t>数据网络和存储网络</a:t>
            </a:r>
            <a:endParaRPr kumimoji="0" lang="en-US" altLang="zh-CN" sz="1800" b="1" i="0" u="none" strike="noStrike" kern="0" cap="none" spc="0" normalizeH="0" baseline="0" noProof="0">
              <a:ln>
                <a:noFill/>
              </a:ln>
              <a:solidFill>
                <a:sysClr val="windowText" lastClr="000000"/>
              </a:solidFill>
              <a:effectLst/>
              <a:uLnTx/>
              <a:uFillTx/>
            </a:endParaRPr>
          </a:p>
        </p:txBody>
      </p:sp>
      <p:sp>
        <p:nvSpPr>
          <p:cNvPr id="27" name="Rectangle 10"/>
          <p:cNvSpPr>
            <a:spLocks noChangeArrowheads="1"/>
          </p:cNvSpPr>
          <p:nvPr/>
        </p:nvSpPr>
        <p:spPr bwMode="auto">
          <a:xfrm>
            <a:off x="482279" y="2272679"/>
            <a:ext cx="942975" cy="1610916"/>
          </a:xfrm>
          <a:prstGeom prst="rect">
            <a:avLst/>
          </a:prstGeom>
          <a:solidFill>
            <a:srgbClr val="FF9900"/>
          </a:solidFill>
          <a:ln w="9525" algn="ctr">
            <a:miter lim="800000"/>
            <a:headEnd/>
            <a:tailEnd/>
          </a:ln>
          <a:effectLst/>
          <a:scene3d>
            <a:camera prst="legacyObliqueTopRight"/>
            <a:lightRig rig="legacyFlat3" dir="b"/>
          </a:scene3d>
          <a:sp3d extrusionH="430200" prstMaterial="legacyMatte">
            <a:bevelT w="13500" h="13500" prst="angle"/>
            <a:bevelB w="13500" h="13500" prst="angle"/>
            <a:extrusionClr>
              <a:srgbClr val="FF9900"/>
            </a:extrusionClr>
          </a:sp3d>
        </p:spPr>
        <p:txBody>
          <a:bodyPr wrap="none" anchor="ctr">
            <a:flatTx/>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1" i="0" u="none" strike="noStrike" kern="0" cap="none" spc="0" normalizeH="0" baseline="0" noProof="0">
                <a:ln>
                  <a:noFill/>
                </a:ln>
                <a:solidFill>
                  <a:sysClr val="windowText" lastClr="000000"/>
                </a:solidFill>
                <a:effectLst/>
                <a:uLnTx/>
                <a:uFillTx/>
              </a:rPr>
              <a:t>服务器</a:t>
            </a:r>
            <a:r>
              <a:rPr kumimoji="0" lang="en-US" altLang="zh-CN" sz="1800" b="1" i="0" u="none" strike="noStrike" kern="0" cap="none" spc="0" normalizeH="0" baseline="0" noProof="0">
                <a:ln>
                  <a:noFill/>
                </a:ln>
                <a:solidFill>
                  <a:sysClr val="windowText" lastClr="000000"/>
                </a:solidFill>
                <a:effectLst/>
                <a:uLnTx/>
                <a:uFillTx/>
              </a:rPr>
              <a:t>1</a:t>
            </a:r>
          </a:p>
        </p:txBody>
      </p:sp>
      <p:sp>
        <p:nvSpPr>
          <p:cNvPr id="28" name="Rectangle 11"/>
          <p:cNvSpPr>
            <a:spLocks noChangeArrowheads="1"/>
          </p:cNvSpPr>
          <p:nvPr/>
        </p:nvSpPr>
        <p:spPr bwMode="auto">
          <a:xfrm>
            <a:off x="1679254" y="2267917"/>
            <a:ext cx="942975" cy="1610916"/>
          </a:xfrm>
          <a:prstGeom prst="rect">
            <a:avLst/>
          </a:prstGeom>
          <a:solidFill>
            <a:srgbClr val="00CC99"/>
          </a:solidFill>
          <a:ln w="9525" algn="ctr">
            <a:miter lim="800000"/>
            <a:headEnd/>
            <a:tailEnd/>
          </a:ln>
          <a:effectLst/>
          <a:scene3d>
            <a:camera prst="legacyObliqueTopRight"/>
            <a:lightRig rig="legacyFlat3" dir="b"/>
          </a:scene3d>
          <a:sp3d extrusionH="430200" prstMaterial="legacyMatte">
            <a:bevelT w="13500" h="13500" prst="angle"/>
            <a:bevelB w="13500" h="13500" prst="angle"/>
            <a:extrusionClr>
              <a:srgbClr val="00CC99"/>
            </a:extrusionClr>
          </a:sp3d>
        </p:spPr>
        <p:txBody>
          <a:bodyPr wrap="none" anchor="ctr">
            <a:flatTx/>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1" i="0" u="none" strike="noStrike" kern="0" cap="none" spc="0" normalizeH="0" baseline="0" noProof="0">
                <a:ln>
                  <a:noFill/>
                </a:ln>
                <a:solidFill>
                  <a:sysClr val="windowText" lastClr="000000"/>
                </a:solidFill>
                <a:effectLst/>
                <a:uLnTx/>
                <a:uFillTx/>
              </a:rPr>
              <a:t>服务器</a:t>
            </a:r>
            <a:r>
              <a:rPr kumimoji="0" lang="en-US" altLang="zh-CN" sz="1800" b="1" i="0" u="none" strike="noStrike" kern="0" cap="none" spc="0" normalizeH="0" baseline="0" noProof="0">
                <a:ln>
                  <a:noFill/>
                </a:ln>
                <a:solidFill>
                  <a:sysClr val="windowText" lastClr="000000"/>
                </a:solidFill>
                <a:effectLst/>
                <a:uLnTx/>
                <a:uFillTx/>
              </a:rPr>
              <a:t>2</a:t>
            </a:r>
          </a:p>
        </p:txBody>
      </p:sp>
      <p:sp>
        <p:nvSpPr>
          <p:cNvPr id="29" name="Rectangle 12"/>
          <p:cNvSpPr>
            <a:spLocks noChangeArrowheads="1"/>
          </p:cNvSpPr>
          <p:nvPr/>
        </p:nvSpPr>
        <p:spPr bwMode="auto">
          <a:xfrm>
            <a:off x="2906391" y="2264346"/>
            <a:ext cx="942975" cy="1610915"/>
          </a:xfrm>
          <a:prstGeom prst="rect">
            <a:avLst/>
          </a:prstGeom>
          <a:solidFill>
            <a:srgbClr val="00CC99"/>
          </a:solidFill>
          <a:ln w="9525" algn="ctr">
            <a:miter lim="800000"/>
            <a:headEnd/>
            <a:tailEnd/>
          </a:ln>
          <a:effectLst/>
          <a:scene3d>
            <a:camera prst="legacyObliqueTopRight"/>
            <a:lightRig rig="legacyFlat3" dir="b"/>
          </a:scene3d>
          <a:sp3d extrusionH="430200" prstMaterial="legacyMatte">
            <a:bevelT w="13500" h="13500" prst="angle"/>
            <a:bevelB w="13500" h="13500" prst="angle"/>
            <a:extrusionClr>
              <a:srgbClr val="00CC99"/>
            </a:extrusionClr>
          </a:sp3d>
        </p:spPr>
        <p:txBody>
          <a:bodyPr wrap="none" anchor="ctr">
            <a:flatTx/>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1" i="0" u="none" strike="noStrike" kern="0" cap="none" spc="0" normalizeH="0" baseline="0" noProof="0">
                <a:ln>
                  <a:noFill/>
                </a:ln>
                <a:solidFill>
                  <a:sysClr val="windowText" lastClr="000000"/>
                </a:solidFill>
                <a:effectLst/>
                <a:uLnTx/>
                <a:uFillTx/>
              </a:rPr>
              <a:t>服务器</a:t>
            </a:r>
            <a:r>
              <a:rPr kumimoji="0" lang="en-US" altLang="zh-CN" sz="1800" b="1" i="0" u="none" strike="noStrike" kern="0" cap="none" spc="0" normalizeH="0" baseline="0" noProof="0">
                <a:ln>
                  <a:noFill/>
                </a:ln>
                <a:solidFill>
                  <a:sysClr val="windowText" lastClr="000000"/>
                </a:solidFill>
                <a:effectLst/>
                <a:uLnTx/>
                <a:uFillTx/>
              </a:rPr>
              <a:t>3</a:t>
            </a:r>
          </a:p>
        </p:txBody>
      </p:sp>
      <p:sp>
        <p:nvSpPr>
          <p:cNvPr id="30" name="Rectangle 15"/>
          <p:cNvSpPr>
            <a:spLocks noChangeArrowheads="1"/>
          </p:cNvSpPr>
          <p:nvPr/>
        </p:nvSpPr>
        <p:spPr bwMode="auto">
          <a:xfrm>
            <a:off x="7427591" y="2257202"/>
            <a:ext cx="942975" cy="1610915"/>
          </a:xfrm>
          <a:prstGeom prst="rect">
            <a:avLst/>
          </a:prstGeom>
          <a:solidFill>
            <a:srgbClr val="FF00FF"/>
          </a:solidFill>
          <a:ln w="9525" algn="ctr">
            <a:miter lim="800000"/>
            <a:headEnd/>
            <a:tailEnd/>
          </a:ln>
          <a:effectLst/>
          <a:scene3d>
            <a:camera prst="legacyObliqueTopRight"/>
            <a:lightRig rig="legacyFlat3" dir="b"/>
          </a:scene3d>
          <a:sp3d extrusionH="430200" prstMaterial="legacyMatte">
            <a:bevelT w="13500" h="13500" prst="angle"/>
            <a:bevelB w="13500" h="13500" prst="angle"/>
            <a:extrusionClr>
              <a:srgbClr val="FF00FF"/>
            </a:extrusionClr>
          </a:sp3d>
        </p:spPr>
        <p:txBody>
          <a:bodyPr wrap="none" anchor="ctr">
            <a:flatTx/>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1" i="0" u="none" strike="noStrike" kern="0" cap="none" spc="0" normalizeH="0" baseline="0" noProof="0">
                <a:ln>
                  <a:noFill/>
                </a:ln>
                <a:solidFill>
                  <a:sysClr val="windowText" lastClr="000000"/>
                </a:solidFill>
                <a:effectLst/>
                <a:uLnTx/>
                <a:uFillTx/>
              </a:rPr>
              <a:t>服务器</a:t>
            </a:r>
            <a:r>
              <a:rPr kumimoji="0" lang="en-US" altLang="zh-CN" sz="1800" b="1" i="0" u="none" strike="noStrike" kern="0" cap="none" spc="0" normalizeH="0" baseline="0" noProof="0">
                <a:ln>
                  <a:noFill/>
                </a:ln>
                <a:solidFill>
                  <a:sysClr val="windowText" lastClr="000000"/>
                </a:solidFill>
                <a:effectLst/>
                <a:uLnTx/>
                <a:uFillTx/>
              </a:rPr>
              <a:t>n</a:t>
            </a:r>
          </a:p>
        </p:txBody>
      </p:sp>
      <p:sp>
        <p:nvSpPr>
          <p:cNvPr id="32" name="AutoShape 18"/>
          <p:cNvSpPr>
            <a:spLocks noChangeArrowheads="1"/>
          </p:cNvSpPr>
          <p:nvPr/>
        </p:nvSpPr>
        <p:spPr bwMode="auto">
          <a:xfrm>
            <a:off x="453703" y="1705941"/>
            <a:ext cx="987425" cy="414338"/>
          </a:xfrm>
          <a:prstGeom prst="roundRect">
            <a:avLst>
              <a:gd name="adj" fmla="val 16667"/>
            </a:avLst>
          </a:prstGeom>
          <a:solidFill>
            <a:srgbClr val="FF9900"/>
          </a:solidFill>
          <a:ln w="9525" algn="ctr">
            <a:round/>
            <a:headEnd/>
            <a:tailEnd/>
          </a:ln>
          <a:effectLst/>
          <a:scene3d>
            <a:camera prst="legacyObliqueTopRight"/>
            <a:lightRig rig="legacyFlat3" dir="b"/>
          </a:scene3d>
          <a:sp3d extrusionH="430200" prstMaterial="legacyMatte">
            <a:bevelT w="13500" h="13500" prst="angle"/>
            <a:bevelB w="13500" h="13500" prst="angle"/>
            <a:extrusionClr>
              <a:srgbClr val="FF9900"/>
            </a:extrusionClr>
          </a:sp3d>
        </p:spPr>
        <p:txBody>
          <a:bodyPr wrap="none" anchor="ctr">
            <a:flatTx/>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1" i="0" u="none" strike="noStrike" kern="0" cap="none" spc="0" normalizeH="0" baseline="0" noProof="0">
                <a:ln>
                  <a:noFill/>
                </a:ln>
                <a:solidFill>
                  <a:sysClr val="windowText" lastClr="000000"/>
                </a:solidFill>
                <a:effectLst/>
                <a:uLnTx/>
                <a:uFillTx/>
              </a:rPr>
              <a:t>应用</a:t>
            </a:r>
            <a:r>
              <a:rPr kumimoji="0" lang="en-US" altLang="zh-CN" sz="1800" b="1" i="0" u="none" strike="noStrike" kern="0" cap="none" spc="0" normalizeH="0" baseline="0" noProof="0">
                <a:ln>
                  <a:noFill/>
                </a:ln>
                <a:solidFill>
                  <a:sysClr val="windowText" lastClr="000000"/>
                </a:solidFill>
                <a:effectLst/>
                <a:uLnTx/>
                <a:uFillTx/>
              </a:rPr>
              <a:t>1</a:t>
            </a:r>
          </a:p>
        </p:txBody>
      </p:sp>
      <p:sp>
        <p:nvSpPr>
          <p:cNvPr id="33" name="AutoShape 19"/>
          <p:cNvSpPr>
            <a:spLocks noChangeArrowheads="1"/>
          </p:cNvSpPr>
          <p:nvPr/>
        </p:nvSpPr>
        <p:spPr bwMode="auto">
          <a:xfrm>
            <a:off x="1650679" y="1701179"/>
            <a:ext cx="987425" cy="414338"/>
          </a:xfrm>
          <a:prstGeom prst="roundRect">
            <a:avLst>
              <a:gd name="adj" fmla="val 16667"/>
            </a:avLst>
          </a:prstGeom>
          <a:solidFill>
            <a:srgbClr val="00CC99"/>
          </a:solidFill>
          <a:ln w="9525" algn="ctr">
            <a:round/>
            <a:headEnd/>
            <a:tailEnd/>
          </a:ln>
          <a:effectLst/>
          <a:scene3d>
            <a:camera prst="legacyObliqueTopRight"/>
            <a:lightRig rig="legacyFlat3" dir="b"/>
          </a:scene3d>
          <a:sp3d extrusionH="430200" prstMaterial="legacyMatte">
            <a:bevelT w="13500" h="13500" prst="angle"/>
            <a:bevelB w="13500" h="13500" prst="angle"/>
            <a:extrusionClr>
              <a:srgbClr val="00CC99"/>
            </a:extrusionClr>
          </a:sp3d>
        </p:spPr>
        <p:txBody>
          <a:bodyPr wrap="none" anchor="ctr">
            <a:flatTx/>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1" i="0" u="none" strike="noStrike" kern="0" cap="none" spc="0" normalizeH="0" baseline="0" noProof="0">
                <a:ln>
                  <a:noFill/>
                </a:ln>
                <a:solidFill>
                  <a:sysClr val="windowText" lastClr="000000"/>
                </a:solidFill>
                <a:effectLst/>
                <a:uLnTx/>
                <a:uFillTx/>
              </a:rPr>
              <a:t>应用</a:t>
            </a:r>
            <a:r>
              <a:rPr kumimoji="0" lang="en-US" altLang="zh-CN" sz="1800" b="1" i="0" u="none" strike="noStrike" kern="0" cap="none" spc="0" normalizeH="0" baseline="0" noProof="0">
                <a:ln>
                  <a:noFill/>
                </a:ln>
                <a:solidFill>
                  <a:sysClr val="windowText" lastClr="000000"/>
                </a:solidFill>
                <a:effectLst/>
                <a:uLnTx/>
                <a:uFillTx/>
              </a:rPr>
              <a:t>2</a:t>
            </a:r>
          </a:p>
        </p:txBody>
      </p:sp>
      <p:sp>
        <p:nvSpPr>
          <p:cNvPr id="34" name="AutoShape 20"/>
          <p:cNvSpPr>
            <a:spLocks noChangeArrowheads="1"/>
          </p:cNvSpPr>
          <p:nvPr/>
        </p:nvSpPr>
        <p:spPr bwMode="auto">
          <a:xfrm>
            <a:off x="2855591" y="1690464"/>
            <a:ext cx="987425" cy="414338"/>
          </a:xfrm>
          <a:prstGeom prst="roundRect">
            <a:avLst>
              <a:gd name="adj" fmla="val 16667"/>
            </a:avLst>
          </a:prstGeom>
          <a:solidFill>
            <a:srgbClr val="00CC99"/>
          </a:solidFill>
          <a:ln w="9525" algn="ctr">
            <a:round/>
            <a:headEnd/>
            <a:tailEnd/>
          </a:ln>
          <a:effectLst/>
          <a:scene3d>
            <a:camera prst="legacyObliqueTopRight"/>
            <a:lightRig rig="legacyFlat3" dir="b"/>
          </a:scene3d>
          <a:sp3d extrusionH="430200" prstMaterial="legacyMatte">
            <a:bevelT w="13500" h="13500" prst="angle"/>
            <a:bevelB w="13500" h="13500" prst="angle"/>
            <a:extrusionClr>
              <a:srgbClr val="00CC99"/>
            </a:extrusionClr>
          </a:sp3d>
        </p:spPr>
        <p:txBody>
          <a:bodyPr wrap="none" anchor="ctr">
            <a:flatTx/>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1" i="0" u="none" strike="noStrike" kern="0" cap="none" spc="0" normalizeH="0" baseline="0" noProof="0">
                <a:ln>
                  <a:noFill/>
                </a:ln>
                <a:solidFill>
                  <a:sysClr val="windowText" lastClr="000000"/>
                </a:solidFill>
                <a:effectLst/>
                <a:uLnTx/>
                <a:uFillTx/>
              </a:rPr>
              <a:t>应用</a:t>
            </a:r>
            <a:r>
              <a:rPr kumimoji="0" lang="en-US" altLang="zh-CN" sz="1800" b="1" i="0" u="none" strike="noStrike" kern="0" cap="none" spc="0" normalizeH="0" baseline="0" noProof="0">
                <a:ln>
                  <a:noFill/>
                </a:ln>
                <a:solidFill>
                  <a:sysClr val="windowText" lastClr="000000"/>
                </a:solidFill>
                <a:effectLst/>
                <a:uLnTx/>
                <a:uFillTx/>
              </a:rPr>
              <a:t>3</a:t>
            </a:r>
          </a:p>
        </p:txBody>
      </p:sp>
      <p:sp>
        <p:nvSpPr>
          <p:cNvPr id="35" name="AutoShape 21"/>
          <p:cNvSpPr>
            <a:spLocks noChangeArrowheads="1"/>
          </p:cNvSpPr>
          <p:nvPr/>
        </p:nvSpPr>
        <p:spPr bwMode="auto">
          <a:xfrm>
            <a:off x="7383141" y="1680939"/>
            <a:ext cx="987425" cy="414338"/>
          </a:xfrm>
          <a:prstGeom prst="roundRect">
            <a:avLst>
              <a:gd name="adj" fmla="val 16667"/>
            </a:avLst>
          </a:prstGeom>
          <a:solidFill>
            <a:srgbClr val="FF00FF"/>
          </a:solidFill>
          <a:ln w="9525" algn="ctr">
            <a:round/>
            <a:headEnd/>
            <a:tailEnd/>
          </a:ln>
          <a:effectLst/>
          <a:scene3d>
            <a:camera prst="legacyObliqueTopRight"/>
            <a:lightRig rig="legacyFlat3" dir="b"/>
          </a:scene3d>
          <a:sp3d extrusionH="430200" prstMaterial="legacyMatte">
            <a:bevelT w="13500" h="13500" prst="angle"/>
            <a:bevelB w="13500" h="13500" prst="angle"/>
            <a:extrusionClr>
              <a:srgbClr val="FF00FF"/>
            </a:extrusionClr>
          </a:sp3d>
        </p:spPr>
        <p:txBody>
          <a:bodyPr wrap="none" anchor="ctr">
            <a:flatTx/>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1" i="0" u="none" strike="noStrike" kern="0" cap="none" spc="0" normalizeH="0" baseline="0" noProof="0">
                <a:ln>
                  <a:noFill/>
                </a:ln>
                <a:solidFill>
                  <a:sysClr val="windowText" lastClr="000000"/>
                </a:solidFill>
                <a:effectLst/>
                <a:uLnTx/>
                <a:uFillTx/>
              </a:rPr>
              <a:t>应用</a:t>
            </a:r>
            <a:r>
              <a:rPr kumimoji="0" lang="en-US" altLang="zh-CN" sz="1800" b="1" i="0" u="none" strike="noStrike" kern="0" cap="none" spc="0" normalizeH="0" baseline="0" noProof="0">
                <a:ln>
                  <a:noFill/>
                </a:ln>
                <a:solidFill>
                  <a:sysClr val="windowText" lastClr="000000"/>
                </a:solidFill>
                <a:effectLst/>
                <a:uLnTx/>
                <a:uFillTx/>
              </a:rPr>
              <a:t>n</a:t>
            </a:r>
          </a:p>
        </p:txBody>
      </p:sp>
      <p:sp>
        <p:nvSpPr>
          <p:cNvPr id="36" name="AutoShape 22"/>
          <p:cNvSpPr>
            <a:spLocks noChangeArrowheads="1"/>
          </p:cNvSpPr>
          <p:nvPr/>
        </p:nvSpPr>
        <p:spPr bwMode="auto">
          <a:xfrm>
            <a:off x="323529" y="1238027"/>
            <a:ext cx="1203325" cy="2743200"/>
          </a:xfrm>
          <a:prstGeom prst="roundRect">
            <a:avLst>
              <a:gd name="adj" fmla="val 16667"/>
            </a:avLst>
          </a:prstGeom>
          <a:noFill/>
          <a:ln w="9525" algn="ctr">
            <a:solidFill>
              <a:srgbClr val="000000"/>
            </a:solidFill>
            <a:prstDash val="dash"/>
            <a:round/>
            <a:headEnd/>
            <a:tailEnd/>
          </a:ln>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a:ln>
                <a:noFill/>
              </a:ln>
              <a:solidFill>
                <a:sysClr val="windowText" lastClr="000000"/>
              </a:solidFill>
              <a:effectLst/>
              <a:uLnTx/>
              <a:uFillTx/>
            </a:endParaRPr>
          </a:p>
        </p:txBody>
      </p:sp>
      <p:sp>
        <p:nvSpPr>
          <p:cNvPr id="37" name="AutoShape 23"/>
          <p:cNvSpPr>
            <a:spLocks noChangeArrowheads="1"/>
          </p:cNvSpPr>
          <p:nvPr/>
        </p:nvSpPr>
        <p:spPr bwMode="auto">
          <a:xfrm>
            <a:off x="1607816" y="1221358"/>
            <a:ext cx="2365375" cy="2743200"/>
          </a:xfrm>
          <a:prstGeom prst="roundRect">
            <a:avLst>
              <a:gd name="adj" fmla="val 16667"/>
            </a:avLst>
          </a:prstGeom>
          <a:noFill/>
          <a:ln w="9525" algn="ctr">
            <a:solidFill>
              <a:srgbClr val="000000"/>
            </a:solidFill>
            <a:prstDash val="dash"/>
            <a:round/>
            <a:headEnd/>
            <a:tailEnd/>
          </a:ln>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a:ln>
                <a:noFill/>
              </a:ln>
              <a:solidFill>
                <a:sysClr val="windowText" lastClr="000000"/>
              </a:solidFill>
              <a:effectLst/>
              <a:uLnTx/>
              <a:uFillTx/>
            </a:endParaRPr>
          </a:p>
        </p:txBody>
      </p:sp>
      <p:sp>
        <p:nvSpPr>
          <p:cNvPr id="38" name="AutoShape 24"/>
          <p:cNvSpPr>
            <a:spLocks noChangeArrowheads="1"/>
          </p:cNvSpPr>
          <p:nvPr/>
        </p:nvSpPr>
        <p:spPr bwMode="auto">
          <a:xfrm>
            <a:off x="6135365" y="1199927"/>
            <a:ext cx="2351088" cy="2743200"/>
          </a:xfrm>
          <a:prstGeom prst="roundRect">
            <a:avLst>
              <a:gd name="adj" fmla="val 16667"/>
            </a:avLst>
          </a:prstGeom>
          <a:noFill/>
          <a:ln w="9525" algn="ctr">
            <a:solidFill>
              <a:srgbClr val="000000"/>
            </a:solidFill>
            <a:prstDash val="dash"/>
            <a:round/>
            <a:headEnd/>
            <a:tailEnd/>
          </a:ln>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a:ln>
                <a:noFill/>
              </a:ln>
              <a:solidFill>
                <a:sysClr val="windowText" lastClr="000000"/>
              </a:solidFill>
              <a:effectLst/>
              <a:uLnTx/>
              <a:uFillTx/>
            </a:endParaRPr>
          </a:p>
        </p:txBody>
      </p:sp>
      <p:sp>
        <p:nvSpPr>
          <p:cNvPr id="39" name="Text Box 25"/>
          <p:cNvSpPr txBox="1">
            <a:spLocks noChangeArrowheads="1"/>
          </p:cNvSpPr>
          <p:nvPr/>
        </p:nvSpPr>
        <p:spPr bwMode="auto">
          <a:xfrm>
            <a:off x="559513" y="1320179"/>
            <a:ext cx="766555" cy="369332"/>
          </a:xfrm>
          <a:prstGeom prst="rect">
            <a:avLst/>
          </a:prstGeom>
          <a:noFill/>
          <a:ln w="9525" algn="ctr">
            <a:noFill/>
            <a:miter lim="800000"/>
            <a:headEnd/>
            <a:tailEnd/>
          </a:ln>
          <a:effectLst/>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1" i="0" u="none" strike="noStrike" kern="0" cap="none" spc="0" normalizeH="0" baseline="0" noProof="0">
                <a:ln>
                  <a:noFill/>
                </a:ln>
                <a:solidFill>
                  <a:sysClr val="windowText" lastClr="000000"/>
                </a:solidFill>
                <a:effectLst/>
                <a:uLnTx/>
                <a:uFillTx/>
              </a:rPr>
              <a:t>部门</a:t>
            </a:r>
            <a:r>
              <a:rPr kumimoji="0" lang="en-US" altLang="zh-CN" sz="1800" b="1" i="0" u="none" strike="noStrike" kern="0" cap="none" spc="0" normalizeH="0" baseline="0" noProof="0">
                <a:ln>
                  <a:noFill/>
                </a:ln>
                <a:solidFill>
                  <a:sysClr val="windowText" lastClr="000000"/>
                </a:solidFill>
                <a:effectLst/>
                <a:uLnTx/>
                <a:uFillTx/>
              </a:rPr>
              <a:t>A</a:t>
            </a:r>
          </a:p>
        </p:txBody>
      </p:sp>
      <p:sp>
        <p:nvSpPr>
          <p:cNvPr id="40" name="Text Box 26"/>
          <p:cNvSpPr txBox="1">
            <a:spLocks noChangeArrowheads="1"/>
          </p:cNvSpPr>
          <p:nvPr/>
        </p:nvSpPr>
        <p:spPr bwMode="auto">
          <a:xfrm>
            <a:off x="2373964" y="1315417"/>
            <a:ext cx="766555" cy="369332"/>
          </a:xfrm>
          <a:prstGeom prst="rect">
            <a:avLst/>
          </a:prstGeom>
          <a:noFill/>
          <a:ln w="9525" algn="ctr">
            <a:noFill/>
            <a:miter lim="800000"/>
            <a:headEnd/>
            <a:tailEnd/>
          </a:ln>
          <a:effectLst/>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1" i="0" u="none" strike="noStrike" kern="0" cap="none" spc="0" normalizeH="0" baseline="0" noProof="0">
                <a:ln>
                  <a:noFill/>
                </a:ln>
                <a:solidFill>
                  <a:sysClr val="windowText" lastClr="000000"/>
                </a:solidFill>
                <a:effectLst/>
                <a:uLnTx/>
                <a:uFillTx/>
              </a:rPr>
              <a:t>部门</a:t>
            </a:r>
            <a:r>
              <a:rPr kumimoji="0" lang="en-US" altLang="zh-CN" sz="1800" b="1" i="0" u="none" strike="noStrike" kern="0" cap="none" spc="0" normalizeH="0" baseline="0" noProof="0">
                <a:ln>
                  <a:noFill/>
                </a:ln>
                <a:solidFill>
                  <a:sysClr val="windowText" lastClr="000000"/>
                </a:solidFill>
                <a:effectLst/>
                <a:uLnTx/>
                <a:uFillTx/>
              </a:rPr>
              <a:t>B</a:t>
            </a:r>
          </a:p>
        </p:txBody>
      </p:sp>
      <p:sp>
        <p:nvSpPr>
          <p:cNvPr id="41" name="Text Box 27"/>
          <p:cNvSpPr txBox="1">
            <a:spLocks noChangeArrowheads="1"/>
          </p:cNvSpPr>
          <p:nvPr/>
        </p:nvSpPr>
        <p:spPr bwMode="auto">
          <a:xfrm>
            <a:off x="6968189" y="1292795"/>
            <a:ext cx="766555" cy="369332"/>
          </a:xfrm>
          <a:prstGeom prst="rect">
            <a:avLst/>
          </a:prstGeom>
          <a:noFill/>
          <a:ln w="9525" algn="ctr">
            <a:noFill/>
            <a:miter lim="800000"/>
            <a:headEnd/>
            <a:tailEnd/>
          </a:ln>
          <a:effectLst/>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1" i="0" u="none" strike="noStrike" kern="0" cap="none" spc="0" normalizeH="0" baseline="0" noProof="0">
                <a:ln>
                  <a:noFill/>
                </a:ln>
                <a:solidFill>
                  <a:sysClr val="windowText" lastClr="000000"/>
                </a:solidFill>
                <a:effectLst/>
                <a:uLnTx/>
                <a:uFillTx/>
              </a:rPr>
              <a:t>部门</a:t>
            </a:r>
            <a:r>
              <a:rPr kumimoji="0" lang="en-US" altLang="zh-CN" sz="1800" b="1" i="0" u="none" strike="noStrike" kern="0" cap="none" spc="0" normalizeH="0" baseline="0" noProof="0">
                <a:ln>
                  <a:noFill/>
                </a:ln>
                <a:solidFill>
                  <a:sysClr val="windowText" lastClr="000000"/>
                </a:solidFill>
                <a:effectLst/>
                <a:uLnTx/>
                <a:uFillTx/>
              </a:rPr>
              <a:t>Z</a:t>
            </a:r>
          </a:p>
        </p:txBody>
      </p:sp>
    </p:spTree>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Rectangle 2"/>
          <p:cNvSpPr>
            <a:spLocks noChangeArrowheads="1"/>
          </p:cNvSpPr>
          <p:nvPr/>
        </p:nvSpPr>
        <p:spPr bwMode="auto">
          <a:xfrm>
            <a:off x="0" y="-230832"/>
            <a:ext cx="18473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30" name="矩形 29"/>
          <p:cNvSpPr>
            <a:spLocks noChangeArrowheads="1"/>
          </p:cNvSpPr>
          <p:nvPr/>
        </p:nvSpPr>
        <p:spPr bwMode="auto">
          <a:xfrm>
            <a:off x="250826" y="4462463"/>
            <a:ext cx="2233613" cy="485775"/>
          </a:xfrm>
          <a:prstGeom prst="rect">
            <a:avLst/>
          </a:prstGeom>
          <a:solidFill>
            <a:srgbClr val="BFBFBF"/>
          </a:solidFill>
          <a:ln w="9525">
            <a:solidFill>
              <a:srgbClr val="4A7EBB"/>
            </a:solidFill>
            <a:miter lim="800000"/>
            <a:headEnd/>
            <a:tailEnd/>
          </a:ln>
          <a:effectLst>
            <a:outerShdw blurRad="40000" dist="23000" dir="5400000" rotWithShape="0">
              <a:srgbClr val="808080">
                <a:alpha val="34999"/>
              </a:srgbClr>
            </a:outerShdw>
          </a:effectLst>
        </p:spPr>
        <p:txBody>
          <a:bodyPr anchor="ctr"/>
          <a:lstStyle/>
          <a:p>
            <a:pPr algn="ctr" eaLnBrk="1" hangingPunct="1">
              <a:defRPr/>
            </a:pPr>
            <a:r>
              <a:rPr lang="zh-CN" altLang="en-US" sz="1600" dirty="0">
                <a:solidFill>
                  <a:srgbClr val="FFFFFF"/>
                </a:solidFill>
                <a:latin typeface="微软雅黑" pitchFamily="34" charset="-122"/>
                <a:ea typeface="微软雅黑" pitchFamily="34" charset="-122"/>
              </a:rPr>
              <a:t>核心问题一：资源规划</a:t>
            </a:r>
          </a:p>
        </p:txBody>
      </p:sp>
      <p:sp>
        <p:nvSpPr>
          <p:cNvPr id="31" name="矩形 30"/>
          <p:cNvSpPr>
            <a:spLocks noChangeArrowheads="1"/>
          </p:cNvSpPr>
          <p:nvPr/>
        </p:nvSpPr>
        <p:spPr bwMode="auto">
          <a:xfrm>
            <a:off x="3203576" y="4462463"/>
            <a:ext cx="2663825" cy="485775"/>
          </a:xfrm>
          <a:prstGeom prst="rect">
            <a:avLst/>
          </a:prstGeom>
          <a:gradFill rotWithShape="1">
            <a:gsLst>
              <a:gs pos="0">
                <a:srgbClr val="3A7CCB"/>
              </a:gs>
              <a:gs pos="20000">
                <a:srgbClr val="3C7BC7"/>
              </a:gs>
              <a:gs pos="100000">
                <a:srgbClr val="2C5D98"/>
              </a:gs>
            </a:gsLst>
            <a:lin ang="5400000"/>
          </a:gradFill>
          <a:ln w="9525">
            <a:solidFill>
              <a:srgbClr val="4A7EBB"/>
            </a:solidFill>
            <a:miter lim="800000"/>
            <a:headEnd/>
            <a:tailEnd/>
          </a:ln>
          <a:effectLst>
            <a:outerShdw blurRad="40000" dist="23000" dir="5400000" rotWithShape="0">
              <a:srgbClr val="808080">
                <a:alpha val="34999"/>
              </a:srgbClr>
            </a:outerShdw>
          </a:effectLst>
        </p:spPr>
        <p:txBody>
          <a:bodyPr anchor="ctr"/>
          <a:lstStyle/>
          <a:p>
            <a:pPr algn="ctr" eaLnBrk="1" hangingPunct="1">
              <a:defRPr/>
            </a:pPr>
            <a:r>
              <a:rPr lang="zh-CN" altLang="en-US" sz="1600" dirty="0">
                <a:solidFill>
                  <a:srgbClr val="FFFFFF"/>
                </a:solidFill>
                <a:latin typeface="微软雅黑" pitchFamily="34" charset="-122"/>
                <a:ea typeface="微软雅黑" pitchFamily="34" charset="-122"/>
              </a:rPr>
              <a:t>核心问题二：资源分配</a:t>
            </a:r>
          </a:p>
        </p:txBody>
      </p:sp>
      <p:sp>
        <p:nvSpPr>
          <p:cNvPr id="32" name="矩形 31"/>
          <p:cNvSpPr>
            <a:spLocks noChangeArrowheads="1"/>
          </p:cNvSpPr>
          <p:nvPr/>
        </p:nvSpPr>
        <p:spPr bwMode="auto">
          <a:xfrm>
            <a:off x="6588125" y="4462463"/>
            <a:ext cx="2305050" cy="485775"/>
          </a:xfrm>
          <a:prstGeom prst="rect">
            <a:avLst/>
          </a:prstGeom>
          <a:solidFill>
            <a:srgbClr val="BFBFBF"/>
          </a:solidFill>
          <a:ln w="9525">
            <a:solidFill>
              <a:srgbClr val="4A7EBB"/>
            </a:solidFill>
            <a:miter lim="800000"/>
            <a:headEnd/>
            <a:tailEnd/>
          </a:ln>
          <a:effectLst>
            <a:outerShdw blurRad="40000" dist="23000" dir="5400000" rotWithShape="0">
              <a:srgbClr val="808080">
                <a:alpha val="34999"/>
              </a:srgbClr>
            </a:outerShdw>
          </a:effectLst>
        </p:spPr>
        <p:txBody>
          <a:bodyPr anchor="ctr"/>
          <a:lstStyle/>
          <a:p>
            <a:pPr algn="ctr" eaLnBrk="1" hangingPunct="1">
              <a:defRPr/>
            </a:pPr>
            <a:r>
              <a:rPr lang="zh-CN" altLang="en-US" sz="1600" dirty="0">
                <a:solidFill>
                  <a:srgbClr val="FFFFFF"/>
                </a:solidFill>
                <a:latin typeface="微软雅黑" pitchFamily="34" charset="-122"/>
                <a:ea typeface="微软雅黑" pitchFamily="34" charset="-122"/>
              </a:rPr>
              <a:t>核心问题三</a:t>
            </a:r>
          </a:p>
        </p:txBody>
      </p:sp>
      <p:sp>
        <p:nvSpPr>
          <p:cNvPr id="33" name="右箭头 32"/>
          <p:cNvSpPr>
            <a:spLocks noChangeArrowheads="1"/>
          </p:cNvSpPr>
          <p:nvPr/>
        </p:nvSpPr>
        <p:spPr bwMode="auto">
          <a:xfrm>
            <a:off x="2627314" y="4569619"/>
            <a:ext cx="504825" cy="270272"/>
          </a:xfrm>
          <a:prstGeom prst="rightArrow">
            <a:avLst>
              <a:gd name="adj1" fmla="val 50000"/>
              <a:gd name="adj2" fmla="val 49997"/>
            </a:avLst>
          </a:prstGeom>
          <a:solidFill>
            <a:srgbClr val="BFBFBF"/>
          </a:solidFill>
          <a:ln w="9525">
            <a:solidFill>
              <a:srgbClr val="4A7EBB"/>
            </a:solidFill>
            <a:miter lim="800000"/>
            <a:headEnd/>
            <a:tailEnd/>
          </a:ln>
          <a:effectLst>
            <a:outerShdw blurRad="40000" dist="23000" dir="5400000" rotWithShape="0">
              <a:srgbClr val="808080">
                <a:alpha val="34999"/>
              </a:srgbClr>
            </a:outerShdw>
          </a:effectLst>
        </p:spPr>
        <p:txBody>
          <a:bodyPr anchor="ctr"/>
          <a:lstStyle/>
          <a:p>
            <a:pPr algn="ctr" eaLnBrk="1" fontAlgn="auto" hangingPunct="1">
              <a:spcBef>
                <a:spcPts val="0"/>
              </a:spcBef>
              <a:spcAft>
                <a:spcPts val="0"/>
              </a:spcAft>
              <a:defRPr/>
            </a:pPr>
            <a:endParaRPr lang="zh-CN" altLang="en-US" sz="1800">
              <a:solidFill>
                <a:schemeClr val="lt1"/>
              </a:solidFill>
              <a:latin typeface="+mn-lt"/>
              <a:ea typeface="+mn-ea"/>
            </a:endParaRPr>
          </a:p>
        </p:txBody>
      </p:sp>
      <p:sp>
        <p:nvSpPr>
          <p:cNvPr id="34" name="右箭头 33"/>
          <p:cNvSpPr>
            <a:spLocks noChangeArrowheads="1"/>
          </p:cNvSpPr>
          <p:nvPr/>
        </p:nvSpPr>
        <p:spPr bwMode="auto">
          <a:xfrm>
            <a:off x="5969000" y="4569619"/>
            <a:ext cx="503238" cy="270272"/>
          </a:xfrm>
          <a:prstGeom prst="rightArrow">
            <a:avLst>
              <a:gd name="adj1" fmla="val 50000"/>
              <a:gd name="adj2" fmla="val 50002"/>
            </a:avLst>
          </a:prstGeom>
          <a:solidFill>
            <a:srgbClr val="BFBFBF"/>
          </a:solidFill>
          <a:ln w="9525">
            <a:solidFill>
              <a:srgbClr val="4A7EBB"/>
            </a:solidFill>
            <a:miter lim="800000"/>
            <a:headEnd/>
            <a:tailEnd/>
          </a:ln>
          <a:effectLst>
            <a:outerShdw blurRad="40000" dist="23000" dir="5400000" rotWithShape="0">
              <a:srgbClr val="808080">
                <a:alpha val="34999"/>
              </a:srgbClr>
            </a:outerShdw>
          </a:effectLst>
        </p:spPr>
        <p:txBody>
          <a:bodyPr anchor="ctr"/>
          <a:lstStyle/>
          <a:p>
            <a:pPr algn="ctr" eaLnBrk="1" fontAlgn="auto" hangingPunct="1">
              <a:spcBef>
                <a:spcPts val="0"/>
              </a:spcBef>
              <a:spcAft>
                <a:spcPts val="0"/>
              </a:spcAft>
              <a:defRPr/>
            </a:pPr>
            <a:endParaRPr lang="zh-CN" altLang="en-US" sz="1800">
              <a:solidFill>
                <a:schemeClr val="lt1"/>
              </a:solidFill>
              <a:latin typeface="+mn-lt"/>
              <a:ea typeface="+mn-ea"/>
            </a:endParaRPr>
          </a:p>
        </p:txBody>
      </p:sp>
      <p:sp>
        <p:nvSpPr>
          <p:cNvPr id="11274" name="TextBox 1"/>
          <p:cNvSpPr txBox="1">
            <a:spLocks noChangeArrowheads="1"/>
          </p:cNvSpPr>
          <p:nvPr/>
        </p:nvSpPr>
        <p:spPr bwMode="auto">
          <a:xfrm>
            <a:off x="990600" y="1131590"/>
            <a:ext cx="8153400" cy="144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zh-CN" altLang="en-US" sz="1800" dirty="0">
                <a:latin typeface="微软雅黑" panose="020B0503020204020204" pitchFamily="34" charset="-122"/>
                <a:ea typeface="微软雅黑" panose="020B0503020204020204" pitchFamily="34" charset="-122"/>
              </a:rPr>
              <a:t>虚拟机分配问题一般被建模为装箱（</a:t>
            </a:r>
            <a:r>
              <a:rPr lang="en-US" altLang="zh-CN" sz="1800" dirty="0">
                <a:latin typeface="微软雅黑" panose="020B0503020204020204" pitchFamily="34" charset="-122"/>
                <a:ea typeface="微软雅黑" panose="020B0503020204020204" pitchFamily="34" charset="-122"/>
              </a:rPr>
              <a:t>Bin packing</a:t>
            </a:r>
            <a:r>
              <a:rPr lang="zh-CN" altLang="en-US" sz="1800" dirty="0">
                <a:latin typeface="微软雅黑" panose="020B0503020204020204" pitchFamily="34" charset="-122"/>
                <a:ea typeface="微软雅黑" panose="020B0503020204020204" pitchFamily="34" charset="-122"/>
              </a:rPr>
              <a:t>）问题：</a:t>
            </a:r>
            <a:endParaRPr lang="en-US" altLang="zh-CN" sz="1800" dirty="0">
              <a:latin typeface="微软雅黑" panose="020B0503020204020204" pitchFamily="34" charset="-122"/>
              <a:ea typeface="微软雅黑" panose="020B0503020204020204" pitchFamily="34" charset="-122"/>
            </a:endParaRPr>
          </a:p>
          <a:p>
            <a:pPr eaLnBrk="1" hangingPunct="1">
              <a:spcBef>
                <a:spcPct val="0"/>
              </a:spcBef>
              <a:buFontTx/>
              <a:buNone/>
            </a:pPr>
            <a:endParaRPr lang="en-US" altLang="zh-CN" sz="1800" dirty="0">
              <a:latin typeface="微软雅黑" panose="020B0503020204020204" pitchFamily="34" charset="-122"/>
              <a:ea typeface="微软雅黑" panose="020B0503020204020204" pitchFamily="34" charset="-122"/>
            </a:endParaRPr>
          </a:p>
          <a:p>
            <a:pPr eaLnBrk="1" hangingPunct="1">
              <a:spcBef>
                <a:spcPct val="0"/>
              </a:spcBef>
              <a:buFontTx/>
              <a:buNone/>
            </a:pPr>
            <a:r>
              <a:rPr lang="zh-CN" altLang="en-US" sz="1800" dirty="0">
                <a:latin typeface="微软雅黑" panose="020B0503020204020204" pitchFamily="34" charset="-122"/>
                <a:ea typeface="微软雅黑" panose="020B0503020204020204" pitchFamily="34" charset="-122"/>
              </a:rPr>
              <a:t>只考虑一维资源时，该问题为一维装箱问题</a:t>
            </a:r>
            <a:endParaRPr lang="en-US" altLang="zh-CN" sz="1800" dirty="0">
              <a:latin typeface="微软雅黑" panose="020B0503020204020204" pitchFamily="34" charset="-122"/>
              <a:ea typeface="微软雅黑" panose="020B0503020204020204" pitchFamily="34" charset="-122"/>
            </a:endParaRPr>
          </a:p>
          <a:p>
            <a:pPr eaLnBrk="1" hangingPunct="1">
              <a:spcBef>
                <a:spcPct val="0"/>
              </a:spcBef>
              <a:buFontTx/>
              <a:buNone/>
            </a:pPr>
            <a:endParaRPr lang="en-US" altLang="zh-CN" sz="1800" dirty="0">
              <a:latin typeface="微软雅黑" panose="020B0503020204020204" pitchFamily="34" charset="-122"/>
              <a:ea typeface="微软雅黑" panose="020B0503020204020204" pitchFamily="34" charset="-122"/>
            </a:endParaRPr>
          </a:p>
          <a:p>
            <a:pPr eaLnBrk="1" hangingPunct="1">
              <a:spcBef>
                <a:spcPct val="0"/>
              </a:spcBef>
              <a:buFontTx/>
              <a:buNone/>
            </a:pPr>
            <a:endParaRPr lang="zh-CN" altLang="en-US" sz="1600" dirty="0">
              <a:latin typeface="微软雅黑" panose="020B0503020204020204" pitchFamily="34" charset="-122"/>
              <a:ea typeface="微软雅黑" panose="020B0503020204020204" pitchFamily="34" charset="-122"/>
            </a:endParaRPr>
          </a:p>
        </p:txBody>
      </p:sp>
      <p:sp>
        <p:nvSpPr>
          <p:cNvPr id="13" name="Rectangle 4"/>
          <p:cNvSpPr/>
          <p:nvPr/>
        </p:nvSpPr>
        <p:spPr>
          <a:xfrm>
            <a:off x="3551239" y="2307431"/>
            <a:ext cx="676275" cy="1396604"/>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4" name="Rectangle 23"/>
          <p:cNvSpPr/>
          <p:nvPr/>
        </p:nvSpPr>
        <p:spPr>
          <a:xfrm>
            <a:off x="2519364" y="2312194"/>
            <a:ext cx="676275" cy="1396604"/>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5" name="Rectangle 25"/>
          <p:cNvSpPr/>
          <p:nvPr/>
        </p:nvSpPr>
        <p:spPr>
          <a:xfrm>
            <a:off x="5191126" y="2294335"/>
            <a:ext cx="676275" cy="1396603"/>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6" name="Rectangle 26"/>
          <p:cNvSpPr/>
          <p:nvPr/>
        </p:nvSpPr>
        <p:spPr>
          <a:xfrm>
            <a:off x="6402389" y="2297906"/>
            <a:ext cx="676275" cy="1396604"/>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7" name="Rectangle 29"/>
          <p:cNvSpPr/>
          <p:nvPr/>
        </p:nvSpPr>
        <p:spPr>
          <a:xfrm>
            <a:off x="6402389" y="3070623"/>
            <a:ext cx="676275" cy="620315"/>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8" name="Rectangle 30"/>
          <p:cNvSpPr/>
          <p:nvPr/>
        </p:nvSpPr>
        <p:spPr>
          <a:xfrm>
            <a:off x="6402389" y="2365773"/>
            <a:ext cx="676275" cy="696515"/>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9" name="Rectangle 32"/>
          <p:cNvSpPr/>
          <p:nvPr/>
        </p:nvSpPr>
        <p:spPr>
          <a:xfrm>
            <a:off x="5191126" y="3239692"/>
            <a:ext cx="676275" cy="439340"/>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0" name="Rectangle 33"/>
          <p:cNvSpPr/>
          <p:nvPr/>
        </p:nvSpPr>
        <p:spPr>
          <a:xfrm>
            <a:off x="5191126" y="2369343"/>
            <a:ext cx="676275" cy="862013"/>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1" name="Rectangle 38"/>
          <p:cNvSpPr/>
          <p:nvPr/>
        </p:nvSpPr>
        <p:spPr>
          <a:xfrm>
            <a:off x="1563689" y="2307431"/>
            <a:ext cx="676275" cy="1396604"/>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2" name="Rectangle 39"/>
          <p:cNvSpPr/>
          <p:nvPr/>
        </p:nvSpPr>
        <p:spPr>
          <a:xfrm>
            <a:off x="1573213" y="3250406"/>
            <a:ext cx="677862" cy="439341"/>
          </a:xfrm>
          <a:prstGeom prst="rect">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3" name="Rectangle 40"/>
          <p:cNvSpPr/>
          <p:nvPr/>
        </p:nvSpPr>
        <p:spPr>
          <a:xfrm>
            <a:off x="1566864" y="2633663"/>
            <a:ext cx="676275" cy="621506"/>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4" name="Rectangle 41"/>
          <p:cNvSpPr/>
          <p:nvPr/>
        </p:nvSpPr>
        <p:spPr>
          <a:xfrm>
            <a:off x="2519364" y="2838450"/>
            <a:ext cx="676275" cy="862013"/>
          </a:xfrm>
          <a:prstGeom prst="rect">
            <a:avLst/>
          </a:prstGeom>
          <a:solidFill>
            <a:srgbClr val="FFC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5" name="Rectangle 42"/>
          <p:cNvSpPr/>
          <p:nvPr/>
        </p:nvSpPr>
        <p:spPr>
          <a:xfrm>
            <a:off x="3546476" y="3000375"/>
            <a:ext cx="676275" cy="695325"/>
          </a:xfrm>
          <a:prstGeom prst="rect">
            <a:avLst/>
          </a:prstGeom>
          <a:solidFill>
            <a:srgbClr val="00B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6" name="标题 25"/>
          <p:cNvSpPr>
            <a:spLocks noGrp="1"/>
          </p:cNvSpPr>
          <p:nvPr>
            <p:ph type="title"/>
          </p:nvPr>
        </p:nvSpPr>
        <p:spPr/>
        <p:txBody>
          <a:bodyPr>
            <a:normAutofit fontScale="90000"/>
          </a:bodyPr>
          <a:lstStyle/>
          <a:p>
            <a:r>
              <a:rPr lang="zh-CN" altLang="en-US" dirty="0"/>
              <a:t>虚拟化资源分配</a:t>
            </a:r>
          </a:p>
        </p:txBody>
      </p:sp>
    </p:spTree>
    <p:extLst>
      <p:ext uri="{BB962C8B-B14F-4D97-AF65-F5344CB8AC3E}">
        <p14:creationId xmlns:p14="http://schemas.microsoft.com/office/powerpoint/2010/main" val="399953784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anim calcmode="lin" valueType="num">
                                      <p:cBhvr additive="base">
                                        <p:cTn id="15" dur="500" fill="hold"/>
                                        <p:tgtEl>
                                          <p:spTgt spid="22"/>
                                        </p:tgtEl>
                                        <p:attrNameLst>
                                          <p:attrName>ppt_x</p:attrName>
                                        </p:attrNameLst>
                                      </p:cBhvr>
                                      <p:tavLst>
                                        <p:tav tm="0">
                                          <p:val>
                                            <p:strVal val="#ppt_x"/>
                                          </p:val>
                                        </p:tav>
                                        <p:tav tm="100000">
                                          <p:val>
                                            <p:strVal val="#ppt_x"/>
                                          </p:val>
                                        </p:tav>
                                      </p:tavLst>
                                    </p:anim>
                                    <p:anim calcmode="lin" valueType="num">
                                      <p:cBhvr additive="base">
                                        <p:cTn id="16"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23"/>
                                        </p:tgtEl>
                                        <p:attrNameLst>
                                          <p:attrName>style.visibility</p:attrName>
                                        </p:attrNameLst>
                                      </p:cBhvr>
                                      <p:to>
                                        <p:strVal val="visible"/>
                                      </p:to>
                                    </p:set>
                                    <p:anim calcmode="lin" valueType="num">
                                      <p:cBhvr additive="base">
                                        <p:cTn id="21" dur="500" fill="hold"/>
                                        <p:tgtEl>
                                          <p:spTgt spid="23"/>
                                        </p:tgtEl>
                                        <p:attrNameLst>
                                          <p:attrName>ppt_x</p:attrName>
                                        </p:attrNameLst>
                                      </p:cBhvr>
                                      <p:tavLst>
                                        <p:tav tm="0">
                                          <p:val>
                                            <p:strVal val="#ppt_x"/>
                                          </p:val>
                                        </p:tav>
                                        <p:tav tm="100000">
                                          <p:val>
                                            <p:strVal val="#ppt_x"/>
                                          </p:val>
                                        </p:tav>
                                      </p:tavLst>
                                    </p:anim>
                                    <p:anim calcmode="lin" valueType="num">
                                      <p:cBhvr additive="base">
                                        <p:cTn id="22"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23" fill="hold" nodeType="clickPar">
                      <p:stCondLst>
                        <p:cond delay="indefinite"/>
                      </p:stCondLst>
                      <p:childTnLst>
                        <p:par>
                          <p:cTn id="24" fill="hold" nodeType="withGroup">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anim calcmode="lin" valueType="num">
                                      <p:cBhvr additive="base">
                                        <p:cTn id="27" dur="500" fill="hold"/>
                                        <p:tgtEl>
                                          <p:spTgt spid="24"/>
                                        </p:tgtEl>
                                        <p:attrNameLst>
                                          <p:attrName>ppt_x</p:attrName>
                                        </p:attrNameLst>
                                      </p:cBhvr>
                                      <p:tavLst>
                                        <p:tav tm="0">
                                          <p:val>
                                            <p:strVal val="#ppt_x"/>
                                          </p:val>
                                        </p:tav>
                                        <p:tav tm="100000">
                                          <p:val>
                                            <p:strVal val="#ppt_x"/>
                                          </p:val>
                                        </p:tav>
                                      </p:tavLst>
                                    </p:anim>
                                    <p:anim calcmode="lin" valueType="num">
                                      <p:cBhvr additive="base">
                                        <p:cTn id="28"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29" fill="hold" nodeType="clickPar">
                      <p:stCondLst>
                        <p:cond delay="indefinite"/>
                      </p:stCondLst>
                      <p:childTnLst>
                        <p:par>
                          <p:cTn id="30" fill="hold" nodeType="withGroup">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25"/>
                                        </p:tgtEl>
                                        <p:attrNameLst>
                                          <p:attrName>style.visibility</p:attrName>
                                        </p:attrNameLst>
                                      </p:cBhvr>
                                      <p:to>
                                        <p:strVal val="visible"/>
                                      </p:to>
                                    </p:set>
                                    <p:anim calcmode="lin" valueType="num">
                                      <p:cBhvr additive="base">
                                        <p:cTn id="33" dur="500" fill="hold"/>
                                        <p:tgtEl>
                                          <p:spTgt spid="25"/>
                                        </p:tgtEl>
                                        <p:attrNameLst>
                                          <p:attrName>ppt_x</p:attrName>
                                        </p:attrNameLst>
                                      </p:cBhvr>
                                      <p:tavLst>
                                        <p:tav tm="0">
                                          <p:val>
                                            <p:strVal val="#ppt_x"/>
                                          </p:val>
                                        </p:tav>
                                        <p:tav tm="100000">
                                          <p:val>
                                            <p:strVal val="#ppt_x"/>
                                          </p:val>
                                        </p:tav>
                                      </p:tavLst>
                                    </p:anim>
                                    <p:anim calcmode="lin" valueType="num">
                                      <p:cBhvr additive="base">
                                        <p:cTn id="34"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35" fill="hold" nodeType="clickPar">
                      <p:stCondLst>
                        <p:cond delay="indefinite"/>
                      </p:stCondLst>
                      <p:childTnLst>
                        <p:par>
                          <p:cTn id="36" fill="hold" nodeType="withGroup">
                            <p:stCondLst>
                              <p:cond delay="0"/>
                            </p:stCondLst>
                            <p:childTnLst>
                              <p:par>
                                <p:cTn id="37" presetID="3" presetClass="entr" presetSubtype="10" fill="hold" grpId="0" nodeType="click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blinds(horizontal)">
                                      <p:cBhvr>
                                        <p:cTn id="39" dur="500"/>
                                        <p:tgtEl>
                                          <p:spTgt spid="16"/>
                                        </p:tgtEl>
                                      </p:cBhvr>
                                    </p:animEffect>
                                  </p:childTnLst>
                                </p:cTn>
                              </p:par>
                              <p:par>
                                <p:cTn id="40" presetID="3" presetClass="entr" presetSubtype="10" fill="hold" grpId="0" nodeType="with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blinds(horizontal)">
                                      <p:cBhvr>
                                        <p:cTn id="42" dur="500"/>
                                        <p:tgtEl>
                                          <p:spTgt spid="15"/>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19"/>
                                        </p:tgtEl>
                                        <p:attrNameLst>
                                          <p:attrName>style.visibility</p:attrName>
                                        </p:attrNameLst>
                                      </p:cBhvr>
                                      <p:to>
                                        <p:strVal val="visible"/>
                                      </p:to>
                                    </p:set>
                                    <p:anim calcmode="lin" valueType="num">
                                      <p:cBhvr additive="base">
                                        <p:cTn id="47" dur="500" fill="hold"/>
                                        <p:tgtEl>
                                          <p:spTgt spid="19"/>
                                        </p:tgtEl>
                                        <p:attrNameLst>
                                          <p:attrName>ppt_x</p:attrName>
                                        </p:attrNameLst>
                                      </p:cBhvr>
                                      <p:tavLst>
                                        <p:tav tm="0">
                                          <p:val>
                                            <p:strVal val="#ppt_x"/>
                                          </p:val>
                                        </p:tav>
                                        <p:tav tm="100000">
                                          <p:val>
                                            <p:strVal val="#ppt_x"/>
                                          </p:val>
                                        </p:tav>
                                      </p:tavLst>
                                    </p:anim>
                                    <p:anim calcmode="lin" valueType="num">
                                      <p:cBhvr additive="base">
                                        <p:cTn id="48"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49" fill="hold" nodeType="clickPar">
                      <p:stCondLst>
                        <p:cond delay="indefinite"/>
                      </p:stCondLst>
                      <p:childTnLst>
                        <p:par>
                          <p:cTn id="50" fill="hold" nodeType="withGroup">
                            <p:stCondLst>
                              <p:cond delay="0"/>
                            </p:stCondLst>
                            <p:childTnLst>
                              <p:par>
                                <p:cTn id="51" presetID="2" presetClass="entr" presetSubtype="4" fill="hold" grpId="0" nodeType="clickEffect">
                                  <p:stCondLst>
                                    <p:cond delay="0"/>
                                  </p:stCondLst>
                                  <p:childTnLst>
                                    <p:set>
                                      <p:cBhvr>
                                        <p:cTn id="52" dur="1" fill="hold">
                                          <p:stCondLst>
                                            <p:cond delay="0"/>
                                          </p:stCondLst>
                                        </p:cTn>
                                        <p:tgtEl>
                                          <p:spTgt spid="17"/>
                                        </p:tgtEl>
                                        <p:attrNameLst>
                                          <p:attrName>style.visibility</p:attrName>
                                        </p:attrNameLst>
                                      </p:cBhvr>
                                      <p:to>
                                        <p:strVal val="visible"/>
                                      </p:to>
                                    </p:set>
                                    <p:anim calcmode="lin" valueType="num">
                                      <p:cBhvr additive="base">
                                        <p:cTn id="53" dur="500" fill="hold"/>
                                        <p:tgtEl>
                                          <p:spTgt spid="17"/>
                                        </p:tgtEl>
                                        <p:attrNameLst>
                                          <p:attrName>ppt_x</p:attrName>
                                        </p:attrNameLst>
                                      </p:cBhvr>
                                      <p:tavLst>
                                        <p:tav tm="0">
                                          <p:val>
                                            <p:strVal val="#ppt_x"/>
                                          </p:val>
                                        </p:tav>
                                        <p:tav tm="100000">
                                          <p:val>
                                            <p:strVal val="#ppt_x"/>
                                          </p:val>
                                        </p:tav>
                                      </p:tavLst>
                                    </p:anim>
                                    <p:anim calcmode="lin" valueType="num">
                                      <p:cBhvr additive="base">
                                        <p:cTn id="54"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55" fill="hold" nodeType="clickPar">
                      <p:stCondLst>
                        <p:cond delay="indefinite"/>
                      </p:stCondLst>
                      <p:childTnLst>
                        <p:par>
                          <p:cTn id="56" fill="hold" nodeType="withGroup">
                            <p:stCondLst>
                              <p:cond delay="0"/>
                            </p:stCondLst>
                            <p:childTnLst>
                              <p:par>
                                <p:cTn id="57" presetID="2" presetClass="entr" presetSubtype="4" fill="hold" grpId="0" nodeType="clickEffect">
                                  <p:stCondLst>
                                    <p:cond delay="0"/>
                                  </p:stCondLst>
                                  <p:childTnLst>
                                    <p:set>
                                      <p:cBhvr>
                                        <p:cTn id="58" dur="1" fill="hold">
                                          <p:stCondLst>
                                            <p:cond delay="0"/>
                                          </p:stCondLst>
                                        </p:cTn>
                                        <p:tgtEl>
                                          <p:spTgt spid="20"/>
                                        </p:tgtEl>
                                        <p:attrNameLst>
                                          <p:attrName>style.visibility</p:attrName>
                                        </p:attrNameLst>
                                      </p:cBhvr>
                                      <p:to>
                                        <p:strVal val="visible"/>
                                      </p:to>
                                    </p:set>
                                    <p:anim calcmode="lin" valueType="num">
                                      <p:cBhvr additive="base">
                                        <p:cTn id="59" dur="500" fill="hold"/>
                                        <p:tgtEl>
                                          <p:spTgt spid="20"/>
                                        </p:tgtEl>
                                        <p:attrNameLst>
                                          <p:attrName>ppt_x</p:attrName>
                                        </p:attrNameLst>
                                      </p:cBhvr>
                                      <p:tavLst>
                                        <p:tav tm="0">
                                          <p:val>
                                            <p:strVal val="#ppt_x"/>
                                          </p:val>
                                        </p:tav>
                                        <p:tav tm="100000">
                                          <p:val>
                                            <p:strVal val="#ppt_x"/>
                                          </p:val>
                                        </p:tav>
                                      </p:tavLst>
                                    </p:anim>
                                    <p:anim calcmode="lin" valueType="num">
                                      <p:cBhvr additive="base">
                                        <p:cTn id="60"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61" fill="hold" nodeType="clickPar">
                      <p:stCondLst>
                        <p:cond delay="indefinite"/>
                      </p:stCondLst>
                      <p:childTnLst>
                        <p:par>
                          <p:cTn id="62" fill="hold" nodeType="withGroup">
                            <p:stCondLst>
                              <p:cond delay="0"/>
                            </p:stCondLst>
                            <p:childTnLst>
                              <p:par>
                                <p:cTn id="63" presetID="2" presetClass="entr" presetSubtype="4" fill="hold" grpId="0" nodeType="clickEffect">
                                  <p:stCondLst>
                                    <p:cond delay="0"/>
                                  </p:stCondLst>
                                  <p:childTnLst>
                                    <p:set>
                                      <p:cBhvr>
                                        <p:cTn id="64" dur="1" fill="hold">
                                          <p:stCondLst>
                                            <p:cond delay="0"/>
                                          </p:stCondLst>
                                        </p:cTn>
                                        <p:tgtEl>
                                          <p:spTgt spid="18"/>
                                        </p:tgtEl>
                                        <p:attrNameLst>
                                          <p:attrName>style.visibility</p:attrName>
                                        </p:attrNameLst>
                                      </p:cBhvr>
                                      <p:to>
                                        <p:strVal val="visible"/>
                                      </p:to>
                                    </p:set>
                                    <p:anim calcmode="lin" valueType="num">
                                      <p:cBhvr additive="base">
                                        <p:cTn id="65" dur="500" fill="hold"/>
                                        <p:tgtEl>
                                          <p:spTgt spid="18"/>
                                        </p:tgtEl>
                                        <p:attrNameLst>
                                          <p:attrName>ppt_x</p:attrName>
                                        </p:attrNameLst>
                                      </p:cBhvr>
                                      <p:tavLst>
                                        <p:tav tm="0">
                                          <p:val>
                                            <p:strVal val="#ppt_x"/>
                                          </p:val>
                                        </p:tav>
                                        <p:tav tm="100000">
                                          <p:val>
                                            <p:strVal val="#ppt_x"/>
                                          </p:val>
                                        </p:tav>
                                      </p:tavLst>
                                    </p:anim>
                                    <p:anim calcmode="lin" valueType="num">
                                      <p:cBhvr additive="base">
                                        <p:cTn id="66"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67" fill="hold" nodeType="clickPar">
                      <p:stCondLst>
                        <p:cond delay="indefinite"/>
                      </p:stCondLst>
                      <p:childTnLst>
                        <p:par>
                          <p:cTn id="68" fill="hold" nodeType="withGroup">
                            <p:stCondLst>
                              <p:cond delay="0"/>
                            </p:stCondLst>
                            <p:childTnLst>
                              <p:par>
                                <p:cTn id="69" presetID="1" presetClass="exit" presetSubtype="0" fill="hold" grpId="1" nodeType="clickEffect">
                                  <p:stCondLst>
                                    <p:cond delay="0"/>
                                  </p:stCondLst>
                                  <p:childTnLst>
                                    <p:set>
                                      <p:cBhvr>
                                        <p:cTn id="70" dur="1" fill="hold">
                                          <p:stCondLst>
                                            <p:cond delay="0"/>
                                          </p:stCondLst>
                                        </p:cTn>
                                        <p:tgtEl>
                                          <p:spTgt spid="13"/>
                                        </p:tgtEl>
                                        <p:attrNameLst>
                                          <p:attrName>style.visibility</p:attrName>
                                        </p:attrNameLst>
                                      </p:cBhvr>
                                      <p:to>
                                        <p:strVal val="hidden"/>
                                      </p:to>
                                    </p:set>
                                  </p:childTnLst>
                                </p:cTn>
                              </p:par>
                              <p:par>
                                <p:cTn id="71" presetID="1" presetClass="exit" presetSubtype="0" fill="hold" grpId="1" nodeType="withEffect">
                                  <p:stCondLst>
                                    <p:cond delay="0"/>
                                  </p:stCondLst>
                                  <p:childTnLst>
                                    <p:set>
                                      <p:cBhvr>
                                        <p:cTn id="72" dur="1" fill="hold">
                                          <p:stCondLst>
                                            <p:cond delay="0"/>
                                          </p:stCondLst>
                                        </p:cTn>
                                        <p:tgtEl>
                                          <p:spTgt spid="14"/>
                                        </p:tgtEl>
                                        <p:attrNameLst>
                                          <p:attrName>style.visibility</p:attrName>
                                        </p:attrNameLst>
                                      </p:cBhvr>
                                      <p:to>
                                        <p:strVal val="hidden"/>
                                      </p:to>
                                    </p:set>
                                  </p:childTnLst>
                                </p:cTn>
                              </p:par>
                              <p:par>
                                <p:cTn id="73" presetID="1" presetClass="exit" presetSubtype="0" fill="hold" grpId="1" nodeType="withEffect">
                                  <p:stCondLst>
                                    <p:cond delay="0"/>
                                  </p:stCondLst>
                                  <p:childTnLst>
                                    <p:set>
                                      <p:cBhvr>
                                        <p:cTn id="74" dur="1" fill="hold">
                                          <p:stCondLst>
                                            <p:cond delay="0"/>
                                          </p:stCondLst>
                                        </p:cTn>
                                        <p:tgtEl>
                                          <p:spTgt spid="15"/>
                                        </p:tgtEl>
                                        <p:attrNameLst>
                                          <p:attrName>style.visibility</p:attrName>
                                        </p:attrNameLst>
                                      </p:cBhvr>
                                      <p:to>
                                        <p:strVal val="hidden"/>
                                      </p:to>
                                    </p:set>
                                  </p:childTnLst>
                                </p:cTn>
                              </p:par>
                              <p:par>
                                <p:cTn id="75" presetID="1" presetClass="exit" presetSubtype="0" fill="hold" grpId="1" nodeType="withEffect">
                                  <p:stCondLst>
                                    <p:cond delay="0"/>
                                  </p:stCondLst>
                                  <p:childTnLst>
                                    <p:set>
                                      <p:cBhvr>
                                        <p:cTn id="76" dur="1" fill="hold">
                                          <p:stCondLst>
                                            <p:cond delay="0"/>
                                          </p:stCondLst>
                                        </p:cTn>
                                        <p:tgtEl>
                                          <p:spTgt spid="16"/>
                                        </p:tgtEl>
                                        <p:attrNameLst>
                                          <p:attrName>style.visibility</p:attrName>
                                        </p:attrNameLst>
                                      </p:cBhvr>
                                      <p:to>
                                        <p:strVal val="hidden"/>
                                      </p:to>
                                    </p:set>
                                  </p:childTnLst>
                                </p:cTn>
                              </p:par>
                              <p:par>
                                <p:cTn id="77" presetID="1" presetClass="exit" presetSubtype="0" fill="hold" grpId="1" nodeType="withEffect">
                                  <p:stCondLst>
                                    <p:cond delay="0"/>
                                  </p:stCondLst>
                                  <p:childTnLst>
                                    <p:set>
                                      <p:cBhvr>
                                        <p:cTn id="78" dur="1" fill="hold">
                                          <p:stCondLst>
                                            <p:cond delay="0"/>
                                          </p:stCondLst>
                                        </p:cTn>
                                        <p:tgtEl>
                                          <p:spTgt spid="17"/>
                                        </p:tgtEl>
                                        <p:attrNameLst>
                                          <p:attrName>style.visibility</p:attrName>
                                        </p:attrNameLst>
                                      </p:cBhvr>
                                      <p:to>
                                        <p:strVal val="hidden"/>
                                      </p:to>
                                    </p:set>
                                  </p:childTnLst>
                                </p:cTn>
                              </p:par>
                              <p:par>
                                <p:cTn id="79" presetID="1" presetClass="exit" presetSubtype="0" fill="hold" grpId="1" nodeType="withEffect">
                                  <p:stCondLst>
                                    <p:cond delay="0"/>
                                  </p:stCondLst>
                                  <p:childTnLst>
                                    <p:set>
                                      <p:cBhvr>
                                        <p:cTn id="80" dur="1" fill="hold">
                                          <p:stCondLst>
                                            <p:cond delay="0"/>
                                          </p:stCondLst>
                                        </p:cTn>
                                        <p:tgtEl>
                                          <p:spTgt spid="18"/>
                                        </p:tgtEl>
                                        <p:attrNameLst>
                                          <p:attrName>style.visibility</p:attrName>
                                        </p:attrNameLst>
                                      </p:cBhvr>
                                      <p:to>
                                        <p:strVal val="hidden"/>
                                      </p:to>
                                    </p:set>
                                  </p:childTnLst>
                                </p:cTn>
                              </p:par>
                              <p:par>
                                <p:cTn id="81" presetID="1" presetClass="exit" presetSubtype="0" fill="hold" grpId="1" nodeType="withEffect">
                                  <p:stCondLst>
                                    <p:cond delay="0"/>
                                  </p:stCondLst>
                                  <p:childTnLst>
                                    <p:set>
                                      <p:cBhvr>
                                        <p:cTn id="82" dur="1" fill="hold">
                                          <p:stCondLst>
                                            <p:cond delay="0"/>
                                          </p:stCondLst>
                                        </p:cTn>
                                        <p:tgtEl>
                                          <p:spTgt spid="19"/>
                                        </p:tgtEl>
                                        <p:attrNameLst>
                                          <p:attrName>style.visibility</p:attrName>
                                        </p:attrNameLst>
                                      </p:cBhvr>
                                      <p:to>
                                        <p:strVal val="hidden"/>
                                      </p:to>
                                    </p:set>
                                  </p:childTnLst>
                                </p:cTn>
                              </p:par>
                              <p:par>
                                <p:cTn id="83" presetID="1" presetClass="exit" presetSubtype="0" fill="hold" grpId="1" nodeType="withEffect">
                                  <p:stCondLst>
                                    <p:cond delay="0"/>
                                  </p:stCondLst>
                                  <p:childTnLst>
                                    <p:set>
                                      <p:cBhvr>
                                        <p:cTn id="84" dur="1" fill="hold">
                                          <p:stCondLst>
                                            <p:cond delay="0"/>
                                          </p:stCondLst>
                                        </p:cTn>
                                        <p:tgtEl>
                                          <p:spTgt spid="20"/>
                                        </p:tgtEl>
                                        <p:attrNameLst>
                                          <p:attrName>style.visibility</p:attrName>
                                        </p:attrNameLst>
                                      </p:cBhvr>
                                      <p:to>
                                        <p:strVal val="hidden"/>
                                      </p:to>
                                    </p:set>
                                  </p:childTnLst>
                                </p:cTn>
                              </p:par>
                              <p:par>
                                <p:cTn id="85" presetID="1" presetClass="exit" presetSubtype="0" fill="hold" grpId="1" nodeType="withEffect">
                                  <p:stCondLst>
                                    <p:cond delay="0"/>
                                  </p:stCondLst>
                                  <p:childTnLst>
                                    <p:set>
                                      <p:cBhvr>
                                        <p:cTn id="86" dur="1" fill="hold">
                                          <p:stCondLst>
                                            <p:cond delay="0"/>
                                          </p:stCondLst>
                                        </p:cTn>
                                        <p:tgtEl>
                                          <p:spTgt spid="21"/>
                                        </p:tgtEl>
                                        <p:attrNameLst>
                                          <p:attrName>style.visibility</p:attrName>
                                        </p:attrNameLst>
                                      </p:cBhvr>
                                      <p:to>
                                        <p:strVal val="hidden"/>
                                      </p:to>
                                    </p:set>
                                  </p:childTnLst>
                                </p:cTn>
                              </p:par>
                              <p:par>
                                <p:cTn id="87" presetID="1" presetClass="exit" presetSubtype="0" fill="hold" grpId="1" nodeType="withEffect">
                                  <p:stCondLst>
                                    <p:cond delay="0"/>
                                  </p:stCondLst>
                                  <p:childTnLst>
                                    <p:set>
                                      <p:cBhvr>
                                        <p:cTn id="88" dur="1" fill="hold">
                                          <p:stCondLst>
                                            <p:cond delay="0"/>
                                          </p:stCondLst>
                                        </p:cTn>
                                        <p:tgtEl>
                                          <p:spTgt spid="22"/>
                                        </p:tgtEl>
                                        <p:attrNameLst>
                                          <p:attrName>style.visibility</p:attrName>
                                        </p:attrNameLst>
                                      </p:cBhvr>
                                      <p:to>
                                        <p:strVal val="hidden"/>
                                      </p:to>
                                    </p:set>
                                  </p:childTnLst>
                                </p:cTn>
                              </p:par>
                              <p:par>
                                <p:cTn id="89" presetID="1" presetClass="exit" presetSubtype="0" fill="hold" grpId="1" nodeType="withEffect">
                                  <p:stCondLst>
                                    <p:cond delay="0"/>
                                  </p:stCondLst>
                                  <p:childTnLst>
                                    <p:set>
                                      <p:cBhvr>
                                        <p:cTn id="90" dur="1" fill="hold">
                                          <p:stCondLst>
                                            <p:cond delay="0"/>
                                          </p:stCondLst>
                                        </p:cTn>
                                        <p:tgtEl>
                                          <p:spTgt spid="23"/>
                                        </p:tgtEl>
                                        <p:attrNameLst>
                                          <p:attrName>style.visibility</p:attrName>
                                        </p:attrNameLst>
                                      </p:cBhvr>
                                      <p:to>
                                        <p:strVal val="hidden"/>
                                      </p:to>
                                    </p:set>
                                  </p:childTnLst>
                                </p:cTn>
                              </p:par>
                              <p:par>
                                <p:cTn id="91" presetID="1" presetClass="exit" presetSubtype="0" fill="hold" grpId="1" nodeType="withEffect">
                                  <p:stCondLst>
                                    <p:cond delay="0"/>
                                  </p:stCondLst>
                                  <p:childTnLst>
                                    <p:set>
                                      <p:cBhvr>
                                        <p:cTn id="92" dur="1" fill="hold">
                                          <p:stCondLst>
                                            <p:cond delay="0"/>
                                          </p:stCondLst>
                                        </p:cTn>
                                        <p:tgtEl>
                                          <p:spTgt spid="24"/>
                                        </p:tgtEl>
                                        <p:attrNameLst>
                                          <p:attrName>style.visibility</p:attrName>
                                        </p:attrNameLst>
                                      </p:cBhvr>
                                      <p:to>
                                        <p:strVal val="hidden"/>
                                      </p:to>
                                    </p:set>
                                  </p:childTnLst>
                                </p:cTn>
                              </p:par>
                              <p:par>
                                <p:cTn id="93" presetID="1" presetClass="exit" presetSubtype="0" fill="hold" grpId="1" nodeType="withEffect">
                                  <p:stCondLst>
                                    <p:cond delay="0"/>
                                  </p:stCondLst>
                                  <p:childTnLst>
                                    <p:set>
                                      <p:cBhvr>
                                        <p:cTn id="94" dur="1" fill="hold">
                                          <p:stCondLst>
                                            <p:cond delay="0"/>
                                          </p:stCondLst>
                                        </p:cTn>
                                        <p:tgtEl>
                                          <p:spTgt spid="2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14" grpId="0" animBg="1"/>
      <p:bldP spid="14" grpId="1" animBg="1"/>
      <p:bldP spid="15" grpId="0" animBg="1"/>
      <p:bldP spid="15" grpId="1" animBg="1"/>
      <p:bldP spid="16" grpId="0" animBg="1"/>
      <p:bldP spid="16" grpId="1" animBg="1"/>
      <p:bldP spid="17" grpId="0" animBg="1"/>
      <p:bldP spid="17" grpId="1" animBg="1"/>
      <p:bldP spid="18" grpId="0" animBg="1"/>
      <p:bldP spid="18" grpId="1" animBg="1"/>
      <p:bldP spid="19" grpId="0" animBg="1"/>
      <p:bldP spid="19" grpId="1" animBg="1"/>
      <p:bldP spid="20" grpId="0" animBg="1"/>
      <p:bldP spid="20" grpId="1" animBg="1"/>
      <p:bldP spid="21" grpId="0" animBg="1"/>
      <p:bldP spid="21" grpId="1" animBg="1"/>
      <p:bldP spid="22" grpId="0" animBg="1"/>
      <p:bldP spid="22" grpId="1" animBg="1"/>
      <p:bldP spid="23" grpId="0" animBg="1"/>
      <p:bldP spid="23" grpId="1" animBg="1"/>
      <p:bldP spid="24" grpId="0" animBg="1"/>
      <p:bldP spid="24" grpId="1" animBg="1"/>
      <p:bldP spid="25" grpId="0" animBg="1"/>
      <p:bldP spid="25" grpId="1"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6" name="Rectangle 2"/>
          <p:cNvSpPr>
            <a:spLocks noChangeArrowheads="1"/>
          </p:cNvSpPr>
          <p:nvPr/>
        </p:nvSpPr>
        <p:spPr bwMode="auto">
          <a:xfrm>
            <a:off x="0" y="-230832"/>
            <a:ext cx="18473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30" name="矩形 29"/>
          <p:cNvSpPr>
            <a:spLocks noChangeArrowheads="1"/>
          </p:cNvSpPr>
          <p:nvPr/>
        </p:nvSpPr>
        <p:spPr bwMode="auto">
          <a:xfrm>
            <a:off x="250826" y="4462463"/>
            <a:ext cx="2233613" cy="485775"/>
          </a:xfrm>
          <a:prstGeom prst="rect">
            <a:avLst/>
          </a:prstGeom>
          <a:solidFill>
            <a:srgbClr val="BFBFBF"/>
          </a:solidFill>
          <a:ln w="9525">
            <a:solidFill>
              <a:srgbClr val="4A7EBB"/>
            </a:solidFill>
            <a:miter lim="800000"/>
            <a:headEnd/>
            <a:tailEnd/>
          </a:ln>
          <a:effectLst>
            <a:outerShdw blurRad="40000" dist="23000" dir="5400000" rotWithShape="0">
              <a:srgbClr val="808080">
                <a:alpha val="34999"/>
              </a:srgbClr>
            </a:outerShdw>
          </a:effectLst>
        </p:spPr>
        <p:txBody>
          <a:bodyPr anchor="ctr"/>
          <a:lstStyle/>
          <a:p>
            <a:pPr algn="ctr" eaLnBrk="1" hangingPunct="1">
              <a:defRPr/>
            </a:pPr>
            <a:r>
              <a:rPr lang="zh-CN" altLang="en-US" sz="1600" dirty="0">
                <a:solidFill>
                  <a:srgbClr val="FFFFFF"/>
                </a:solidFill>
                <a:latin typeface="微软雅黑" pitchFamily="34" charset="-122"/>
                <a:ea typeface="微软雅黑" pitchFamily="34" charset="-122"/>
              </a:rPr>
              <a:t>核心问题一：资源规划</a:t>
            </a:r>
          </a:p>
        </p:txBody>
      </p:sp>
      <p:sp>
        <p:nvSpPr>
          <p:cNvPr id="31" name="矩形 30"/>
          <p:cNvSpPr>
            <a:spLocks noChangeArrowheads="1"/>
          </p:cNvSpPr>
          <p:nvPr/>
        </p:nvSpPr>
        <p:spPr bwMode="auto">
          <a:xfrm>
            <a:off x="3203576" y="4462463"/>
            <a:ext cx="2663825" cy="485775"/>
          </a:xfrm>
          <a:prstGeom prst="rect">
            <a:avLst/>
          </a:prstGeom>
          <a:gradFill rotWithShape="1">
            <a:gsLst>
              <a:gs pos="0">
                <a:srgbClr val="3A7CCB"/>
              </a:gs>
              <a:gs pos="20000">
                <a:srgbClr val="3C7BC7"/>
              </a:gs>
              <a:gs pos="100000">
                <a:srgbClr val="2C5D98"/>
              </a:gs>
            </a:gsLst>
            <a:lin ang="5400000"/>
          </a:gradFill>
          <a:ln w="9525">
            <a:solidFill>
              <a:srgbClr val="4A7EBB"/>
            </a:solidFill>
            <a:miter lim="800000"/>
            <a:headEnd/>
            <a:tailEnd/>
          </a:ln>
          <a:effectLst>
            <a:outerShdw blurRad="40000" dist="23000" dir="5400000" rotWithShape="0">
              <a:srgbClr val="808080">
                <a:alpha val="34999"/>
              </a:srgbClr>
            </a:outerShdw>
          </a:effectLst>
        </p:spPr>
        <p:txBody>
          <a:bodyPr anchor="ctr"/>
          <a:lstStyle/>
          <a:p>
            <a:pPr algn="ctr" eaLnBrk="1" hangingPunct="1">
              <a:defRPr/>
            </a:pPr>
            <a:r>
              <a:rPr lang="zh-CN" altLang="en-US" sz="1600" dirty="0">
                <a:solidFill>
                  <a:srgbClr val="FFFFFF"/>
                </a:solidFill>
                <a:latin typeface="微软雅黑" pitchFamily="34" charset="-122"/>
                <a:ea typeface="微软雅黑" pitchFamily="34" charset="-122"/>
              </a:rPr>
              <a:t>核心问题二：资源分配</a:t>
            </a:r>
          </a:p>
        </p:txBody>
      </p:sp>
      <p:sp>
        <p:nvSpPr>
          <p:cNvPr id="32" name="矩形 31"/>
          <p:cNvSpPr>
            <a:spLocks noChangeArrowheads="1"/>
          </p:cNvSpPr>
          <p:nvPr/>
        </p:nvSpPr>
        <p:spPr bwMode="auto">
          <a:xfrm>
            <a:off x="6588125" y="4462463"/>
            <a:ext cx="2305050" cy="485775"/>
          </a:xfrm>
          <a:prstGeom prst="rect">
            <a:avLst/>
          </a:prstGeom>
          <a:solidFill>
            <a:srgbClr val="BFBFBF"/>
          </a:solidFill>
          <a:ln w="9525">
            <a:solidFill>
              <a:srgbClr val="4A7EBB"/>
            </a:solidFill>
            <a:miter lim="800000"/>
            <a:headEnd/>
            <a:tailEnd/>
          </a:ln>
          <a:effectLst>
            <a:outerShdw blurRad="40000" dist="23000" dir="5400000" rotWithShape="0">
              <a:srgbClr val="808080">
                <a:alpha val="34999"/>
              </a:srgbClr>
            </a:outerShdw>
          </a:effectLst>
        </p:spPr>
        <p:txBody>
          <a:bodyPr anchor="ctr"/>
          <a:lstStyle/>
          <a:p>
            <a:pPr algn="ctr" eaLnBrk="1" hangingPunct="1">
              <a:defRPr/>
            </a:pPr>
            <a:r>
              <a:rPr lang="zh-CN" altLang="en-US" sz="1600" dirty="0">
                <a:solidFill>
                  <a:srgbClr val="FFFFFF"/>
                </a:solidFill>
                <a:latin typeface="微软雅黑" pitchFamily="34" charset="-122"/>
                <a:ea typeface="微软雅黑" pitchFamily="34" charset="-122"/>
              </a:rPr>
              <a:t>核心问题三</a:t>
            </a:r>
          </a:p>
        </p:txBody>
      </p:sp>
      <p:sp>
        <p:nvSpPr>
          <p:cNvPr id="33" name="右箭头 32"/>
          <p:cNvSpPr>
            <a:spLocks noChangeArrowheads="1"/>
          </p:cNvSpPr>
          <p:nvPr/>
        </p:nvSpPr>
        <p:spPr bwMode="auto">
          <a:xfrm>
            <a:off x="2627314" y="4569619"/>
            <a:ext cx="504825" cy="270272"/>
          </a:xfrm>
          <a:prstGeom prst="rightArrow">
            <a:avLst>
              <a:gd name="adj1" fmla="val 50000"/>
              <a:gd name="adj2" fmla="val 49997"/>
            </a:avLst>
          </a:prstGeom>
          <a:solidFill>
            <a:srgbClr val="BFBFBF"/>
          </a:solidFill>
          <a:ln w="9525">
            <a:solidFill>
              <a:srgbClr val="4A7EBB"/>
            </a:solidFill>
            <a:miter lim="800000"/>
            <a:headEnd/>
            <a:tailEnd/>
          </a:ln>
          <a:effectLst>
            <a:outerShdw blurRad="40000" dist="23000" dir="5400000" rotWithShape="0">
              <a:srgbClr val="808080">
                <a:alpha val="34999"/>
              </a:srgbClr>
            </a:outerShdw>
          </a:effectLst>
        </p:spPr>
        <p:txBody>
          <a:bodyPr anchor="ctr"/>
          <a:lstStyle/>
          <a:p>
            <a:pPr algn="ctr" eaLnBrk="1" fontAlgn="auto" hangingPunct="1">
              <a:spcBef>
                <a:spcPts val="0"/>
              </a:spcBef>
              <a:spcAft>
                <a:spcPts val="0"/>
              </a:spcAft>
              <a:defRPr/>
            </a:pPr>
            <a:endParaRPr lang="zh-CN" altLang="en-US" sz="1800">
              <a:solidFill>
                <a:schemeClr val="lt1"/>
              </a:solidFill>
              <a:latin typeface="+mn-lt"/>
              <a:ea typeface="+mn-ea"/>
            </a:endParaRPr>
          </a:p>
        </p:txBody>
      </p:sp>
      <p:sp>
        <p:nvSpPr>
          <p:cNvPr id="34" name="右箭头 33"/>
          <p:cNvSpPr>
            <a:spLocks noChangeArrowheads="1"/>
          </p:cNvSpPr>
          <p:nvPr/>
        </p:nvSpPr>
        <p:spPr bwMode="auto">
          <a:xfrm>
            <a:off x="5969000" y="4569619"/>
            <a:ext cx="503238" cy="270272"/>
          </a:xfrm>
          <a:prstGeom prst="rightArrow">
            <a:avLst>
              <a:gd name="adj1" fmla="val 50000"/>
              <a:gd name="adj2" fmla="val 50002"/>
            </a:avLst>
          </a:prstGeom>
          <a:solidFill>
            <a:srgbClr val="BFBFBF"/>
          </a:solidFill>
          <a:ln w="9525">
            <a:solidFill>
              <a:srgbClr val="4A7EBB"/>
            </a:solidFill>
            <a:miter lim="800000"/>
            <a:headEnd/>
            <a:tailEnd/>
          </a:ln>
          <a:effectLst>
            <a:outerShdw blurRad="40000" dist="23000" dir="5400000" rotWithShape="0">
              <a:srgbClr val="808080">
                <a:alpha val="34999"/>
              </a:srgbClr>
            </a:outerShdw>
          </a:effectLst>
        </p:spPr>
        <p:txBody>
          <a:bodyPr anchor="ctr"/>
          <a:lstStyle/>
          <a:p>
            <a:pPr algn="ctr" eaLnBrk="1" fontAlgn="auto" hangingPunct="1">
              <a:spcBef>
                <a:spcPts val="0"/>
              </a:spcBef>
              <a:spcAft>
                <a:spcPts val="0"/>
              </a:spcAft>
              <a:defRPr/>
            </a:pPr>
            <a:endParaRPr lang="zh-CN" altLang="en-US" sz="1800">
              <a:solidFill>
                <a:schemeClr val="lt1"/>
              </a:solidFill>
              <a:latin typeface="+mn-lt"/>
              <a:ea typeface="+mn-ea"/>
            </a:endParaRPr>
          </a:p>
        </p:txBody>
      </p:sp>
      <p:sp>
        <p:nvSpPr>
          <p:cNvPr id="13322" name="TextBox 1"/>
          <p:cNvSpPr txBox="1">
            <a:spLocks noChangeArrowheads="1"/>
          </p:cNvSpPr>
          <p:nvPr/>
        </p:nvSpPr>
        <p:spPr bwMode="auto">
          <a:xfrm>
            <a:off x="323850" y="1053703"/>
            <a:ext cx="8153400" cy="892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r>
              <a:rPr lang="zh-CN" altLang="en-US" sz="1800">
                <a:latin typeface="微软雅黑" panose="020B0503020204020204" pitchFamily="34" charset="-122"/>
                <a:ea typeface="微软雅黑" panose="020B0503020204020204" pitchFamily="34" charset="-122"/>
              </a:rPr>
              <a:t>考虑多维资源时，问题变为多维装箱问题：</a:t>
            </a:r>
            <a:endParaRPr lang="en-US" altLang="zh-CN" sz="1800">
              <a:latin typeface="微软雅黑" panose="020B0503020204020204" pitchFamily="34" charset="-122"/>
              <a:ea typeface="微软雅黑" panose="020B0503020204020204" pitchFamily="34" charset="-122"/>
            </a:endParaRPr>
          </a:p>
          <a:p>
            <a:pPr eaLnBrk="1" hangingPunct="1">
              <a:spcBef>
                <a:spcPct val="0"/>
              </a:spcBef>
              <a:buFontTx/>
              <a:buNone/>
            </a:pPr>
            <a:endParaRPr lang="en-US" altLang="zh-CN" sz="1800">
              <a:latin typeface="微软雅黑" panose="020B0503020204020204" pitchFamily="34" charset="-122"/>
              <a:ea typeface="微软雅黑" panose="020B0503020204020204" pitchFamily="34" charset="-122"/>
            </a:endParaRPr>
          </a:p>
          <a:p>
            <a:pPr eaLnBrk="1" hangingPunct="1">
              <a:spcBef>
                <a:spcPct val="0"/>
              </a:spcBef>
              <a:buFontTx/>
              <a:buNone/>
            </a:pPr>
            <a:endParaRPr lang="zh-CN" altLang="en-US" sz="1600">
              <a:latin typeface="微软雅黑" panose="020B0503020204020204" pitchFamily="34" charset="-122"/>
              <a:ea typeface="微软雅黑" panose="020B0503020204020204" pitchFamily="34" charset="-122"/>
            </a:endParaRPr>
          </a:p>
        </p:txBody>
      </p:sp>
      <p:pic>
        <p:nvPicPr>
          <p:cNvPr id="13323" name="图片 11264"/>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87450" y="735807"/>
            <a:ext cx="6973888" cy="36278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标题 10"/>
          <p:cNvSpPr>
            <a:spLocks noGrp="1"/>
          </p:cNvSpPr>
          <p:nvPr>
            <p:ph type="title"/>
          </p:nvPr>
        </p:nvSpPr>
        <p:spPr/>
        <p:txBody>
          <a:bodyPr>
            <a:normAutofit fontScale="90000"/>
          </a:bodyPr>
          <a:lstStyle/>
          <a:p>
            <a:r>
              <a:rPr lang="zh-CN" altLang="en-US" dirty="0"/>
              <a:t>虚拟化资源分配</a:t>
            </a:r>
          </a:p>
        </p:txBody>
      </p:sp>
    </p:spTree>
    <p:extLst>
      <p:ext uri="{BB962C8B-B14F-4D97-AF65-F5344CB8AC3E}">
        <p14:creationId xmlns:p14="http://schemas.microsoft.com/office/powerpoint/2010/main" val="2309161084"/>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1" name="Rectangle 2"/>
          <p:cNvSpPr>
            <a:spLocks noChangeArrowheads="1"/>
          </p:cNvSpPr>
          <p:nvPr/>
        </p:nvSpPr>
        <p:spPr bwMode="auto">
          <a:xfrm>
            <a:off x="0" y="-230832"/>
            <a:ext cx="18473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Font typeface="Arial" panose="020B0604020202020204" pitchFamily="34" charset="0"/>
              <a:buChar char="•"/>
              <a:defRPr kumimoji="1"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spcBef>
                <a:spcPct val="0"/>
              </a:spcBef>
              <a:buFontTx/>
              <a:buNone/>
            </a:pPr>
            <a:endParaRPr lang="zh-CN" altLang="en-US" sz="2400"/>
          </a:p>
        </p:txBody>
      </p:sp>
      <p:sp>
        <p:nvSpPr>
          <p:cNvPr id="24" name="TextBox 1"/>
          <p:cNvSpPr txBox="1">
            <a:spLocks noChangeArrowheads="1"/>
          </p:cNvSpPr>
          <p:nvPr/>
        </p:nvSpPr>
        <p:spPr bwMode="auto">
          <a:xfrm>
            <a:off x="1" y="1275606"/>
            <a:ext cx="4427983" cy="2862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400">
                <a:solidFill>
                  <a:schemeClr val="tx1"/>
                </a:solidFill>
                <a:latin typeface="Calibri" pitchFamily="34" charset="0"/>
                <a:ea typeface="宋体" pitchFamily="2" charset="-122"/>
              </a:defRPr>
            </a:lvl1pPr>
            <a:lvl2pPr marL="742950" indent="-285750" eaLnBrk="0" hangingPunct="0">
              <a:defRPr kumimoji="1" sz="2400">
                <a:solidFill>
                  <a:schemeClr val="tx1"/>
                </a:solidFill>
                <a:latin typeface="Calibri" pitchFamily="34" charset="0"/>
                <a:ea typeface="宋体" pitchFamily="2" charset="-122"/>
              </a:defRPr>
            </a:lvl2pPr>
            <a:lvl3pPr marL="1143000" indent="-228600" eaLnBrk="0" hangingPunct="0">
              <a:defRPr kumimoji="1" sz="2400">
                <a:solidFill>
                  <a:schemeClr val="tx1"/>
                </a:solidFill>
                <a:latin typeface="Calibri" pitchFamily="34" charset="0"/>
                <a:ea typeface="宋体" pitchFamily="2" charset="-122"/>
              </a:defRPr>
            </a:lvl3pPr>
            <a:lvl4pPr marL="1600200" indent="-228600" eaLnBrk="0" hangingPunct="0">
              <a:defRPr kumimoji="1" sz="2400">
                <a:solidFill>
                  <a:schemeClr val="tx1"/>
                </a:solidFill>
                <a:latin typeface="Calibri" pitchFamily="34" charset="0"/>
                <a:ea typeface="宋体" pitchFamily="2" charset="-122"/>
              </a:defRPr>
            </a:lvl4pPr>
            <a:lvl5pPr marL="2057400" indent="-228600" eaLnBrk="0" hangingPunct="0">
              <a:defRPr kumimoji="1" sz="2400">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kumimoji="1" sz="2400">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kumimoji="1" sz="2400">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kumimoji="1" sz="2400">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kumimoji="1" sz="2400">
                <a:solidFill>
                  <a:schemeClr val="tx1"/>
                </a:solidFill>
                <a:latin typeface="Calibri" pitchFamily="34" charset="0"/>
                <a:ea typeface="宋体" pitchFamily="2" charset="-122"/>
              </a:defRPr>
            </a:lvl9pPr>
          </a:lstStyle>
          <a:p>
            <a:pPr eaLnBrk="1" hangingPunct="1">
              <a:defRPr/>
            </a:pPr>
            <a:r>
              <a:rPr lang="zh-CN" altLang="en-US" sz="1800" dirty="0">
                <a:latin typeface="微软雅黑" pitchFamily="34" charset="-122"/>
                <a:ea typeface="微软雅黑" pitchFamily="34" charset="-122"/>
              </a:rPr>
              <a:t>根据应用的运行时状态细粒度调整和优化资源</a:t>
            </a:r>
            <a:endParaRPr lang="en-US" altLang="zh-CN" sz="1800" dirty="0">
              <a:latin typeface="微软雅黑" pitchFamily="34" charset="-122"/>
              <a:ea typeface="微软雅黑" pitchFamily="34" charset="-122"/>
            </a:endParaRPr>
          </a:p>
          <a:p>
            <a:pPr eaLnBrk="1" hangingPunct="1">
              <a:defRPr/>
            </a:pPr>
            <a:endParaRPr lang="en-US" altLang="zh-CN" sz="1800" dirty="0">
              <a:latin typeface="微软雅黑" pitchFamily="34" charset="-122"/>
              <a:ea typeface="微软雅黑" pitchFamily="34" charset="-122"/>
            </a:endParaRPr>
          </a:p>
          <a:p>
            <a:pPr marL="342900" indent="-342900" eaLnBrk="1" hangingPunct="1">
              <a:buFontTx/>
              <a:buAutoNum type="arabicPeriod"/>
              <a:defRPr/>
            </a:pPr>
            <a:r>
              <a:rPr lang="zh-CN" altLang="en-US" sz="1800" dirty="0">
                <a:latin typeface="微软雅黑" pitchFamily="34" charset="-122"/>
                <a:ea typeface="微软雅黑" pitchFamily="34" charset="-122"/>
              </a:rPr>
              <a:t>云计算应用在运行时不同阶段资源动态变化</a:t>
            </a:r>
            <a:endParaRPr lang="en-US" altLang="zh-CN" sz="1800" dirty="0">
              <a:latin typeface="微软雅黑" pitchFamily="34" charset="-122"/>
              <a:ea typeface="微软雅黑" pitchFamily="34" charset="-122"/>
            </a:endParaRPr>
          </a:p>
          <a:p>
            <a:pPr marL="342900" indent="-342900" eaLnBrk="1" hangingPunct="1">
              <a:buFontTx/>
              <a:buAutoNum type="arabicPeriod"/>
              <a:defRPr/>
            </a:pPr>
            <a:endParaRPr lang="en-US" altLang="zh-CN" sz="1800" dirty="0">
              <a:latin typeface="微软雅黑" pitchFamily="34" charset="-122"/>
              <a:ea typeface="微软雅黑" pitchFamily="34" charset="-122"/>
            </a:endParaRPr>
          </a:p>
          <a:p>
            <a:pPr marL="342900" indent="-342900" eaLnBrk="1" hangingPunct="1">
              <a:buFontTx/>
              <a:buAutoNum type="arabicPeriod"/>
              <a:defRPr/>
            </a:pPr>
            <a:r>
              <a:rPr lang="zh-CN" altLang="en-US" sz="1800" dirty="0">
                <a:latin typeface="微软雅黑" pitchFamily="34" charset="-122"/>
                <a:ea typeface="微软雅黑" pitchFamily="34" charset="-122"/>
              </a:rPr>
              <a:t>利用虚拟机迁移和带宽分配机制能够很好地调整资源</a:t>
            </a:r>
            <a:endParaRPr lang="en-US" altLang="zh-CN" sz="1800" dirty="0">
              <a:latin typeface="微软雅黑" pitchFamily="34" charset="-122"/>
              <a:ea typeface="微软雅黑" pitchFamily="34" charset="-122"/>
            </a:endParaRPr>
          </a:p>
          <a:p>
            <a:pPr marL="342900" indent="-342900" eaLnBrk="1" hangingPunct="1">
              <a:buFontTx/>
              <a:buAutoNum type="arabicPeriod"/>
              <a:defRPr/>
            </a:pPr>
            <a:endParaRPr lang="en-US" altLang="zh-CN" sz="1800" dirty="0">
              <a:latin typeface="微软雅黑" pitchFamily="34" charset="-122"/>
              <a:ea typeface="微软雅黑" pitchFamily="34" charset="-122"/>
            </a:endParaRPr>
          </a:p>
          <a:p>
            <a:pPr marL="342900" indent="-342900" eaLnBrk="1" hangingPunct="1">
              <a:buFontTx/>
              <a:buAutoNum type="arabicPeriod"/>
              <a:defRPr/>
            </a:pPr>
            <a:r>
              <a:rPr lang="zh-CN" altLang="en-US" sz="1800" dirty="0">
                <a:latin typeface="微软雅黑" pitchFamily="34" charset="-122"/>
                <a:ea typeface="微软雅黑" pitchFamily="34" charset="-122"/>
              </a:rPr>
              <a:t>满足上层应用的资源需求，保证性能</a:t>
            </a:r>
            <a:endParaRPr lang="en-US" altLang="zh-CN" sz="1800" dirty="0">
              <a:latin typeface="微软雅黑" pitchFamily="34" charset="-122"/>
              <a:ea typeface="微软雅黑" pitchFamily="34" charset="-122"/>
            </a:endParaRPr>
          </a:p>
        </p:txBody>
      </p:sp>
      <p:sp>
        <p:nvSpPr>
          <p:cNvPr id="25" name="矩形 24"/>
          <p:cNvSpPr>
            <a:spLocks noChangeArrowheads="1"/>
          </p:cNvSpPr>
          <p:nvPr/>
        </p:nvSpPr>
        <p:spPr bwMode="auto">
          <a:xfrm>
            <a:off x="250826" y="4462463"/>
            <a:ext cx="2233613" cy="485775"/>
          </a:xfrm>
          <a:prstGeom prst="rect">
            <a:avLst/>
          </a:prstGeom>
          <a:solidFill>
            <a:srgbClr val="BFBFBF"/>
          </a:solidFill>
          <a:ln w="9525">
            <a:solidFill>
              <a:srgbClr val="4A7EBB"/>
            </a:solidFill>
            <a:miter lim="800000"/>
            <a:headEnd/>
            <a:tailEnd/>
          </a:ln>
          <a:effectLst>
            <a:outerShdw blurRad="40000" dist="23000" dir="5400000" rotWithShape="0">
              <a:srgbClr val="808080">
                <a:alpha val="34999"/>
              </a:srgbClr>
            </a:outerShdw>
          </a:effectLst>
        </p:spPr>
        <p:txBody>
          <a:bodyPr anchor="ctr"/>
          <a:lstStyle/>
          <a:p>
            <a:pPr algn="ctr" eaLnBrk="1" hangingPunct="1">
              <a:defRPr/>
            </a:pPr>
            <a:r>
              <a:rPr lang="zh-CN" altLang="en-US" sz="1600" dirty="0">
                <a:solidFill>
                  <a:srgbClr val="FFFFFF"/>
                </a:solidFill>
                <a:latin typeface="微软雅黑" pitchFamily="34" charset="-122"/>
                <a:ea typeface="微软雅黑" pitchFamily="34" charset="-122"/>
              </a:rPr>
              <a:t>核心问题一：资源规划</a:t>
            </a:r>
          </a:p>
        </p:txBody>
      </p:sp>
      <p:sp>
        <p:nvSpPr>
          <p:cNvPr id="26" name="矩形 25"/>
          <p:cNvSpPr>
            <a:spLocks noChangeArrowheads="1"/>
          </p:cNvSpPr>
          <p:nvPr/>
        </p:nvSpPr>
        <p:spPr bwMode="auto">
          <a:xfrm>
            <a:off x="3203576" y="4462463"/>
            <a:ext cx="2663825" cy="485775"/>
          </a:xfrm>
          <a:prstGeom prst="rect">
            <a:avLst/>
          </a:prstGeom>
          <a:solidFill>
            <a:srgbClr val="BFBFBF"/>
          </a:solidFill>
          <a:ln w="9525">
            <a:solidFill>
              <a:srgbClr val="4A7EBB"/>
            </a:solidFill>
            <a:miter lim="800000"/>
            <a:headEnd/>
            <a:tailEnd/>
          </a:ln>
          <a:effectLst>
            <a:outerShdw blurRad="40000" dist="23000" dir="5400000" rotWithShape="0">
              <a:srgbClr val="808080">
                <a:alpha val="34999"/>
              </a:srgbClr>
            </a:outerShdw>
          </a:effectLst>
        </p:spPr>
        <p:txBody>
          <a:bodyPr anchor="ctr"/>
          <a:lstStyle/>
          <a:p>
            <a:pPr algn="ctr" eaLnBrk="1" hangingPunct="1">
              <a:defRPr/>
            </a:pPr>
            <a:r>
              <a:rPr lang="zh-CN" altLang="en-US" sz="1600" dirty="0">
                <a:solidFill>
                  <a:srgbClr val="FFFFFF"/>
                </a:solidFill>
                <a:latin typeface="微软雅黑" pitchFamily="34" charset="-122"/>
                <a:ea typeface="微软雅黑" pitchFamily="34" charset="-122"/>
              </a:rPr>
              <a:t>核心问题二：资源分配</a:t>
            </a:r>
          </a:p>
        </p:txBody>
      </p:sp>
      <p:sp>
        <p:nvSpPr>
          <p:cNvPr id="27" name="矩形 26"/>
          <p:cNvSpPr>
            <a:spLocks noChangeArrowheads="1"/>
          </p:cNvSpPr>
          <p:nvPr/>
        </p:nvSpPr>
        <p:spPr bwMode="auto">
          <a:xfrm>
            <a:off x="6588125" y="4462463"/>
            <a:ext cx="2305050" cy="485775"/>
          </a:xfrm>
          <a:prstGeom prst="rect">
            <a:avLst/>
          </a:prstGeom>
          <a:gradFill rotWithShape="1">
            <a:gsLst>
              <a:gs pos="0">
                <a:srgbClr val="3A7CCB"/>
              </a:gs>
              <a:gs pos="20000">
                <a:srgbClr val="3C7BC7"/>
              </a:gs>
              <a:gs pos="100000">
                <a:srgbClr val="2C5D98"/>
              </a:gs>
            </a:gsLst>
            <a:lin ang="5400000"/>
          </a:gradFill>
          <a:ln w="9525">
            <a:solidFill>
              <a:srgbClr val="4A7EBB"/>
            </a:solidFill>
            <a:miter lim="800000"/>
            <a:headEnd/>
            <a:tailEnd/>
          </a:ln>
          <a:effectLst>
            <a:outerShdw blurRad="40000" dist="23000" dir="5400000" rotWithShape="0">
              <a:srgbClr val="808080">
                <a:alpha val="34999"/>
              </a:srgbClr>
            </a:outerShdw>
          </a:effectLst>
        </p:spPr>
        <p:txBody>
          <a:bodyPr anchor="ctr"/>
          <a:lstStyle/>
          <a:p>
            <a:pPr algn="ctr" eaLnBrk="1" hangingPunct="1">
              <a:defRPr/>
            </a:pPr>
            <a:r>
              <a:rPr lang="zh-CN" altLang="en-US" sz="1600" dirty="0">
                <a:solidFill>
                  <a:srgbClr val="FFFFFF"/>
                </a:solidFill>
                <a:latin typeface="微软雅黑" pitchFamily="34" charset="-122"/>
                <a:ea typeface="微软雅黑" pitchFamily="34" charset="-122"/>
              </a:rPr>
              <a:t>核心问题三：资源优化</a:t>
            </a:r>
          </a:p>
        </p:txBody>
      </p:sp>
      <p:sp>
        <p:nvSpPr>
          <p:cNvPr id="28" name="右箭头 27"/>
          <p:cNvSpPr>
            <a:spLocks noChangeArrowheads="1"/>
          </p:cNvSpPr>
          <p:nvPr/>
        </p:nvSpPr>
        <p:spPr bwMode="auto">
          <a:xfrm>
            <a:off x="2627314" y="4569619"/>
            <a:ext cx="504825" cy="270272"/>
          </a:xfrm>
          <a:prstGeom prst="rightArrow">
            <a:avLst>
              <a:gd name="adj1" fmla="val 50000"/>
              <a:gd name="adj2" fmla="val 49997"/>
            </a:avLst>
          </a:prstGeom>
          <a:solidFill>
            <a:srgbClr val="BFBFBF"/>
          </a:solidFill>
          <a:ln w="9525">
            <a:solidFill>
              <a:srgbClr val="4A7EBB"/>
            </a:solidFill>
            <a:miter lim="800000"/>
            <a:headEnd/>
            <a:tailEnd/>
          </a:ln>
          <a:effectLst>
            <a:outerShdw blurRad="40000" dist="23000" dir="5400000" rotWithShape="0">
              <a:srgbClr val="808080">
                <a:alpha val="34999"/>
              </a:srgbClr>
            </a:outerShdw>
          </a:effectLst>
        </p:spPr>
        <p:txBody>
          <a:bodyPr anchor="ctr"/>
          <a:lstStyle/>
          <a:p>
            <a:pPr algn="ctr" eaLnBrk="1" fontAlgn="auto" hangingPunct="1">
              <a:spcBef>
                <a:spcPts val="0"/>
              </a:spcBef>
              <a:spcAft>
                <a:spcPts val="0"/>
              </a:spcAft>
              <a:defRPr/>
            </a:pPr>
            <a:endParaRPr lang="zh-CN" altLang="en-US" sz="1800">
              <a:solidFill>
                <a:schemeClr val="lt1"/>
              </a:solidFill>
              <a:latin typeface="+mn-lt"/>
              <a:ea typeface="+mn-ea"/>
            </a:endParaRPr>
          </a:p>
        </p:txBody>
      </p:sp>
      <p:sp>
        <p:nvSpPr>
          <p:cNvPr id="29" name="右箭头 28"/>
          <p:cNvSpPr>
            <a:spLocks noChangeArrowheads="1"/>
          </p:cNvSpPr>
          <p:nvPr/>
        </p:nvSpPr>
        <p:spPr bwMode="auto">
          <a:xfrm>
            <a:off x="5969000" y="4569619"/>
            <a:ext cx="503238" cy="270272"/>
          </a:xfrm>
          <a:prstGeom prst="rightArrow">
            <a:avLst>
              <a:gd name="adj1" fmla="val 50000"/>
              <a:gd name="adj2" fmla="val 50002"/>
            </a:avLst>
          </a:prstGeom>
          <a:solidFill>
            <a:srgbClr val="BFBFBF"/>
          </a:solidFill>
          <a:ln w="9525">
            <a:solidFill>
              <a:srgbClr val="4A7EBB"/>
            </a:solidFill>
            <a:miter lim="800000"/>
            <a:headEnd/>
            <a:tailEnd/>
          </a:ln>
          <a:effectLst>
            <a:outerShdw blurRad="40000" dist="23000" dir="5400000" rotWithShape="0">
              <a:srgbClr val="808080">
                <a:alpha val="34999"/>
              </a:srgbClr>
            </a:outerShdw>
          </a:effectLst>
        </p:spPr>
        <p:txBody>
          <a:bodyPr anchor="ctr"/>
          <a:lstStyle/>
          <a:p>
            <a:pPr algn="ctr" eaLnBrk="1" fontAlgn="auto" hangingPunct="1">
              <a:spcBef>
                <a:spcPts val="0"/>
              </a:spcBef>
              <a:spcAft>
                <a:spcPts val="0"/>
              </a:spcAft>
              <a:defRPr/>
            </a:pPr>
            <a:endParaRPr lang="zh-CN" altLang="en-US" sz="1800">
              <a:solidFill>
                <a:schemeClr val="lt1"/>
              </a:solidFill>
              <a:latin typeface="+mn-lt"/>
              <a:ea typeface="+mn-ea"/>
            </a:endParaRPr>
          </a:p>
        </p:txBody>
      </p:sp>
      <p:pic>
        <p:nvPicPr>
          <p:cNvPr id="211001" name="Picture 5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38515" y="987574"/>
            <a:ext cx="4805485" cy="3168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标题 10"/>
          <p:cNvSpPr>
            <a:spLocks noGrp="1"/>
          </p:cNvSpPr>
          <p:nvPr>
            <p:ph type="title"/>
          </p:nvPr>
        </p:nvSpPr>
        <p:spPr/>
        <p:txBody>
          <a:bodyPr>
            <a:normAutofit fontScale="90000"/>
          </a:bodyPr>
          <a:lstStyle/>
          <a:p>
            <a:r>
              <a:rPr lang="zh-CN" altLang="en-US" dirty="0"/>
              <a:t>虚拟化资源调整</a:t>
            </a:r>
            <a:r>
              <a:rPr lang="en-US" altLang="zh-CN" dirty="0"/>
              <a:t>/</a:t>
            </a:r>
            <a:r>
              <a:rPr lang="zh-CN" altLang="en-US" dirty="0"/>
              <a:t>优化</a:t>
            </a:r>
          </a:p>
        </p:txBody>
      </p:sp>
    </p:spTree>
    <p:extLst>
      <p:ext uri="{BB962C8B-B14F-4D97-AF65-F5344CB8AC3E}">
        <p14:creationId xmlns:p14="http://schemas.microsoft.com/office/powerpoint/2010/main" val="1415860220"/>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196464" y="1615712"/>
            <a:ext cx="775136" cy="230832"/>
          </a:xfrm>
          <a:prstGeom prst="rect">
            <a:avLst/>
          </a:prstGeom>
        </p:spPr>
        <p:txBody>
          <a:bodyPr wrap="square">
            <a:spAutoFit/>
          </a:bodyPr>
          <a:lstStyle/>
          <a:p>
            <a:pPr lvl="0"/>
            <a:r>
              <a:rPr lang="en-US" altLang="zh-CN" sz="100" dirty="0">
                <a:solidFill>
                  <a:schemeClr val="bg1"/>
                </a:solidFill>
              </a:rPr>
              <a:t>PPT</a:t>
            </a:r>
            <a:r>
              <a:rPr lang="zh-CN" altLang="en-US" sz="100" dirty="0">
                <a:solidFill>
                  <a:schemeClr val="bg1"/>
                </a:solidFill>
              </a:rPr>
              <a:t>模板下载：</a:t>
            </a:r>
            <a:r>
              <a:rPr lang="en-US" altLang="zh-CN" sz="100" dirty="0">
                <a:solidFill>
                  <a:schemeClr val="bg1"/>
                </a:solidFill>
              </a:rPr>
              <a:t>www.1ppt.com/moban/     </a:t>
            </a:r>
            <a:r>
              <a:rPr lang="zh-CN" altLang="en-US" sz="100" dirty="0">
                <a:solidFill>
                  <a:schemeClr val="bg1"/>
                </a:solidFill>
              </a:rPr>
              <a:t>行业</a:t>
            </a:r>
            <a:r>
              <a:rPr lang="en-US" altLang="zh-CN" sz="100" dirty="0">
                <a:solidFill>
                  <a:schemeClr val="bg1"/>
                </a:solidFill>
              </a:rPr>
              <a:t>PPT</a:t>
            </a:r>
            <a:r>
              <a:rPr lang="zh-CN" altLang="en-US" sz="100" dirty="0">
                <a:solidFill>
                  <a:schemeClr val="bg1"/>
                </a:solidFill>
              </a:rPr>
              <a:t>模板：</a:t>
            </a:r>
            <a:r>
              <a:rPr lang="en-US" altLang="zh-CN" sz="100" dirty="0">
                <a:solidFill>
                  <a:schemeClr val="bg1"/>
                </a:solidFill>
              </a:rPr>
              <a:t>www.1ppt.com/hangye/ </a:t>
            </a:r>
          </a:p>
          <a:p>
            <a:pPr lvl="0"/>
            <a:r>
              <a:rPr lang="zh-CN" altLang="en-US" sz="100" dirty="0">
                <a:solidFill>
                  <a:schemeClr val="bg1"/>
                </a:solidFill>
              </a:rPr>
              <a:t>节日</a:t>
            </a:r>
            <a:r>
              <a:rPr lang="en-US" altLang="zh-CN" sz="100" dirty="0">
                <a:solidFill>
                  <a:schemeClr val="bg1"/>
                </a:solidFill>
              </a:rPr>
              <a:t>PPT</a:t>
            </a:r>
            <a:r>
              <a:rPr lang="zh-CN" altLang="en-US" sz="100" dirty="0">
                <a:solidFill>
                  <a:schemeClr val="bg1"/>
                </a:solidFill>
              </a:rPr>
              <a:t>模板：</a:t>
            </a:r>
            <a:r>
              <a:rPr lang="en-US" altLang="zh-CN" sz="100" dirty="0">
                <a:solidFill>
                  <a:schemeClr val="bg1"/>
                </a:solidFill>
              </a:rPr>
              <a:t>www.1ppt.com/jieri/           PPT</a:t>
            </a:r>
            <a:r>
              <a:rPr lang="zh-CN" altLang="en-US" sz="100" dirty="0">
                <a:solidFill>
                  <a:schemeClr val="bg1"/>
                </a:solidFill>
              </a:rPr>
              <a:t>素材下载：</a:t>
            </a:r>
            <a:r>
              <a:rPr lang="en-US" altLang="zh-CN" sz="100" dirty="0">
                <a:solidFill>
                  <a:schemeClr val="bg1"/>
                </a:solidFill>
              </a:rPr>
              <a:t>www.1ppt.com/sucai/</a:t>
            </a:r>
          </a:p>
          <a:p>
            <a:pPr lvl="0"/>
            <a:r>
              <a:rPr lang="en-US" altLang="zh-CN" sz="100" dirty="0">
                <a:solidFill>
                  <a:schemeClr val="bg1"/>
                </a:solidFill>
              </a:rPr>
              <a:t>PPT</a:t>
            </a:r>
            <a:r>
              <a:rPr lang="zh-CN" altLang="en-US" sz="100" dirty="0">
                <a:solidFill>
                  <a:schemeClr val="bg1"/>
                </a:solidFill>
              </a:rPr>
              <a:t>背景图片：</a:t>
            </a:r>
            <a:r>
              <a:rPr lang="en-US" altLang="zh-CN" sz="100" dirty="0">
                <a:solidFill>
                  <a:schemeClr val="bg1"/>
                </a:solidFill>
              </a:rPr>
              <a:t>www.1ppt.com/beijing/      PPT</a:t>
            </a:r>
            <a:r>
              <a:rPr lang="zh-CN" altLang="en-US" sz="100" dirty="0">
                <a:solidFill>
                  <a:schemeClr val="bg1"/>
                </a:solidFill>
              </a:rPr>
              <a:t>图表下载：</a:t>
            </a:r>
            <a:r>
              <a:rPr lang="en-US" altLang="zh-CN" sz="100" dirty="0">
                <a:solidFill>
                  <a:schemeClr val="bg1"/>
                </a:solidFill>
              </a:rPr>
              <a:t>www.1ppt.com/tubiao/      </a:t>
            </a:r>
          </a:p>
          <a:p>
            <a:pPr lvl="0"/>
            <a:r>
              <a:rPr lang="zh-CN" altLang="en-US" sz="100" dirty="0">
                <a:solidFill>
                  <a:schemeClr val="bg1"/>
                </a:solidFill>
              </a:rPr>
              <a:t>优秀</a:t>
            </a:r>
            <a:r>
              <a:rPr lang="en-US" altLang="zh-CN" sz="100" dirty="0">
                <a:solidFill>
                  <a:schemeClr val="bg1"/>
                </a:solidFill>
              </a:rPr>
              <a:t>PPT</a:t>
            </a:r>
            <a:r>
              <a:rPr lang="zh-CN" altLang="en-US" sz="100" dirty="0">
                <a:solidFill>
                  <a:schemeClr val="bg1"/>
                </a:solidFill>
              </a:rPr>
              <a:t>下载：</a:t>
            </a:r>
            <a:r>
              <a:rPr lang="en-US" altLang="zh-CN" sz="100" dirty="0">
                <a:solidFill>
                  <a:schemeClr val="bg1"/>
                </a:solidFill>
              </a:rPr>
              <a:t>www.1ppt.com/xiazai/        PPT</a:t>
            </a:r>
            <a:r>
              <a:rPr lang="zh-CN" altLang="en-US" sz="100" dirty="0">
                <a:solidFill>
                  <a:schemeClr val="bg1"/>
                </a:solidFill>
              </a:rPr>
              <a:t>教程： </a:t>
            </a:r>
            <a:r>
              <a:rPr lang="en-US" altLang="zh-CN" sz="100" dirty="0">
                <a:solidFill>
                  <a:schemeClr val="bg1"/>
                </a:solidFill>
              </a:rPr>
              <a:t>www.1ppt.com/powerpoint/      </a:t>
            </a:r>
          </a:p>
          <a:p>
            <a:pPr lvl="0"/>
            <a:r>
              <a:rPr lang="en-US" altLang="zh-CN" sz="100" dirty="0">
                <a:solidFill>
                  <a:schemeClr val="bg1"/>
                </a:solidFill>
              </a:rPr>
              <a:t>Word</a:t>
            </a:r>
            <a:r>
              <a:rPr lang="zh-CN" altLang="en-US" sz="100" dirty="0">
                <a:solidFill>
                  <a:schemeClr val="bg1"/>
                </a:solidFill>
              </a:rPr>
              <a:t>教程： </a:t>
            </a:r>
            <a:r>
              <a:rPr lang="en-US" altLang="zh-CN" sz="100" dirty="0">
                <a:solidFill>
                  <a:schemeClr val="bg1"/>
                </a:solidFill>
              </a:rPr>
              <a:t>www.1ppt.com/word/              Excel</a:t>
            </a:r>
            <a:r>
              <a:rPr lang="zh-CN" altLang="en-US" sz="100" dirty="0">
                <a:solidFill>
                  <a:schemeClr val="bg1"/>
                </a:solidFill>
              </a:rPr>
              <a:t>教程：</a:t>
            </a:r>
            <a:r>
              <a:rPr lang="en-US" altLang="zh-CN" sz="100" dirty="0">
                <a:solidFill>
                  <a:schemeClr val="bg1"/>
                </a:solidFill>
              </a:rPr>
              <a:t>www.1ppt.com/excel/  </a:t>
            </a:r>
          </a:p>
          <a:p>
            <a:pPr lvl="0"/>
            <a:r>
              <a:rPr lang="zh-CN" altLang="en-US" sz="100" dirty="0">
                <a:solidFill>
                  <a:schemeClr val="bg1"/>
                </a:solidFill>
              </a:rPr>
              <a:t>资料下载：</a:t>
            </a:r>
            <a:r>
              <a:rPr lang="en-US" altLang="zh-CN" sz="100" dirty="0">
                <a:solidFill>
                  <a:schemeClr val="bg1"/>
                </a:solidFill>
              </a:rPr>
              <a:t>www.1ppt.com/ziliao/                PPT</a:t>
            </a:r>
            <a:r>
              <a:rPr lang="zh-CN" altLang="en-US" sz="100" dirty="0">
                <a:solidFill>
                  <a:schemeClr val="bg1"/>
                </a:solidFill>
              </a:rPr>
              <a:t>课件下载：</a:t>
            </a:r>
            <a:r>
              <a:rPr lang="en-US" altLang="zh-CN" sz="100" dirty="0">
                <a:solidFill>
                  <a:schemeClr val="bg1"/>
                </a:solidFill>
              </a:rPr>
              <a:t>www.1ppt.com/kejian/ </a:t>
            </a:r>
          </a:p>
          <a:p>
            <a:pPr lvl="0"/>
            <a:r>
              <a:rPr lang="zh-CN" altLang="en-US" sz="100" dirty="0">
                <a:solidFill>
                  <a:schemeClr val="bg1"/>
                </a:solidFill>
              </a:rPr>
              <a:t>范文下载：</a:t>
            </a:r>
            <a:r>
              <a:rPr lang="en-US" altLang="zh-CN" sz="100" dirty="0">
                <a:solidFill>
                  <a:schemeClr val="bg1"/>
                </a:solidFill>
              </a:rPr>
              <a:t>www.1ppt.com/fanwen/             </a:t>
            </a:r>
            <a:r>
              <a:rPr lang="zh-CN" altLang="en-US" sz="100" dirty="0">
                <a:solidFill>
                  <a:schemeClr val="bg1"/>
                </a:solidFill>
              </a:rPr>
              <a:t>试卷下载：</a:t>
            </a:r>
            <a:r>
              <a:rPr lang="en-US" altLang="zh-CN" sz="100" dirty="0">
                <a:solidFill>
                  <a:schemeClr val="bg1"/>
                </a:solidFill>
              </a:rPr>
              <a:t>www.1ppt.com/shiti/  </a:t>
            </a:r>
          </a:p>
          <a:p>
            <a:pPr lvl="0"/>
            <a:r>
              <a:rPr lang="zh-CN" altLang="en-US" sz="100" dirty="0">
                <a:solidFill>
                  <a:schemeClr val="bg1"/>
                </a:solidFill>
              </a:rPr>
              <a:t>教案下载：</a:t>
            </a:r>
            <a:r>
              <a:rPr lang="en-US" altLang="zh-CN" sz="100" dirty="0">
                <a:solidFill>
                  <a:schemeClr val="bg1"/>
                </a:solidFill>
              </a:rPr>
              <a:t>www.1ppt.com/jiaoan/        PPT</a:t>
            </a:r>
            <a:r>
              <a:rPr lang="zh-CN" altLang="en-US" sz="100" dirty="0">
                <a:solidFill>
                  <a:schemeClr val="bg1"/>
                </a:solidFill>
              </a:rPr>
              <a:t>论坛：</a:t>
            </a:r>
            <a:r>
              <a:rPr lang="en-US" altLang="zh-CN" sz="100" dirty="0">
                <a:solidFill>
                  <a:schemeClr val="bg1"/>
                </a:solidFill>
              </a:rPr>
              <a:t>www.1ppt.cn</a:t>
            </a:r>
          </a:p>
          <a:p>
            <a:pPr lvl="0"/>
            <a:r>
              <a:rPr lang="en-US" altLang="zh-CN" sz="100" dirty="0">
                <a:solidFill>
                  <a:schemeClr val="bg1"/>
                </a:solidFill>
              </a:rPr>
              <a:t> </a:t>
            </a:r>
            <a:endParaRPr lang="zh-CN" altLang="en-US" sz="100" dirty="0">
              <a:solidFill>
                <a:schemeClr val="bg1"/>
              </a:solidFill>
            </a:endParaRPr>
          </a:p>
        </p:txBody>
      </p:sp>
      <p:pic>
        <p:nvPicPr>
          <p:cNvPr id="16" name="图片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4" y="0"/>
            <a:ext cx="9144000" cy="5143500"/>
          </a:xfrm>
          <a:prstGeom prst="rect">
            <a:avLst/>
          </a:prstGeom>
          <a:pattFill prst="pct5">
            <a:fgClr>
              <a:schemeClr val="accent1"/>
            </a:fgClr>
            <a:bgClr>
              <a:schemeClr val="bg1"/>
            </a:bgClr>
          </a:pattFill>
        </p:spPr>
      </p:pic>
      <p:sp>
        <p:nvSpPr>
          <p:cNvPr id="6" name="矩形 5"/>
          <p:cNvSpPr/>
          <p:nvPr/>
        </p:nvSpPr>
        <p:spPr>
          <a:xfrm>
            <a:off x="784" y="2211711"/>
            <a:ext cx="9144000" cy="2931790"/>
          </a:xfrm>
          <a:custGeom>
            <a:avLst/>
            <a:gdLst/>
            <a:ahLst/>
            <a:cxnLst/>
            <a:rect l="l" t="t" r="r" b="b"/>
            <a:pathLst>
              <a:path w="9144000" h="2931790">
                <a:moveTo>
                  <a:pt x="0" y="0"/>
                </a:moveTo>
                <a:lnTo>
                  <a:pt x="3824456" y="0"/>
                </a:lnTo>
                <a:cubicBezTo>
                  <a:pt x="3824456" y="26976"/>
                  <a:pt x="3831542" y="51749"/>
                  <a:pt x="3844079" y="73220"/>
                </a:cubicBezTo>
                <a:lnTo>
                  <a:pt x="4145508" y="600620"/>
                </a:lnTo>
                <a:cubicBezTo>
                  <a:pt x="4157500" y="622091"/>
                  <a:pt x="4175488" y="640258"/>
                  <a:pt x="4197836" y="653470"/>
                </a:cubicBezTo>
                <a:cubicBezTo>
                  <a:pt x="4220185" y="666683"/>
                  <a:pt x="4245258" y="672739"/>
                  <a:pt x="4269242" y="672739"/>
                </a:cubicBezTo>
                <a:lnTo>
                  <a:pt x="4869920" y="672739"/>
                </a:lnTo>
                <a:cubicBezTo>
                  <a:pt x="4895539" y="673289"/>
                  <a:pt x="4921158" y="667233"/>
                  <a:pt x="4944596" y="653470"/>
                </a:cubicBezTo>
                <a:cubicBezTo>
                  <a:pt x="4966945" y="640258"/>
                  <a:pt x="4984387" y="622091"/>
                  <a:pt x="4996924" y="601171"/>
                </a:cubicBezTo>
                <a:lnTo>
                  <a:pt x="5296718" y="75972"/>
                </a:lnTo>
                <a:cubicBezTo>
                  <a:pt x="5310345" y="53951"/>
                  <a:pt x="5317976" y="28077"/>
                  <a:pt x="5317976" y="0"/>
                </a:cubicBezTo>
                <a:lnTo>
                  <a:pt x="9144000" y="0"/>
                </a:lnTo>
                <a:lnTo>
                  <a:pt x="9144000" y="2931790"/>
                </a:lnTo>
                <a:lnTo>
                  <a:pt x="0" y="2931790"/>
                </a:lnTo>
                <a:close/>
              </a:path>
            </a:pathLst>
          </a:custGeom>
          <a:solidFill>
            <a:schemeClr val="accent1">
              <a:alpha val="6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dirty="0"/>
          </a:p>
          <a:p>
            <a:pPr algn="ctr"/>
            <a:endParaRPr lang="en-US" altLang="zh-CN" dirty="0"/>
          </a:p>
          <a:p>
            <a:pPr algn="ctr"/>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云存储介绍</a:t>
            </a:r>
            <a:endParaRPr lang="en-US" altLang="zh-CN" sz="1600" dirty="0">
              <a:latin typeface="微软雅黑" panose="020B0503020204020204" pitchFamily="34" charset="-122"/>
              <a:ea typeface="微软雅黑" panose="020B0503020204020204" pitchFamily="34" charset="-122"/>
            </a:endParaRPr>
          </a:p>
          <a:p>
            <a:pPr algn="ctr"/>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云存储研究</a:t>
            </a:r>
          </a:p>
        </p:txBody>
      </p:sp>
      <p:sp>
        <p:nvSpPr>
          <p:cNvPr id="12" name="文本框 9"/>
          <p:cNvSpPr txBox="1"/>
          <p:nvPr/>
        </p:nvSpPr>
        <p:spPr>
          <a:xfrm>
            <a:off x="1547664" y="2931791"/>
            <a:ext cx="5904656" cy="623248"/>
          </a:xfrm>
          <a:prstGeom prst="rect">
            <a:avLst/>
          </a:prstGeom>
          <a:noFill/>
        </p:spPr>
        <p:txBody>
          <a:bodyPr wrap="square" lIns="68580" tIns="34290" rIns="68580" bIns="34290" rtlCol="0">
            <a:spAutoFit/>
          </a:bodyPr>
          <a:lstStyle/>
          <a:p>
            <a:pPr marL="0" lvl="1" algn="ctr"/>
            <a:r>
              <a:rPr lang="zh-CN" altLang="en-US" sz="3600" b="1" spc="300" dirty="0">
                <a:solidFill>
                  <a:schemeClr val="bg1"/>
                </a:solidFill>
                <a:latin typeface="微软雅黑" pitchFamily="34" charset="-122"/>
                <a:ea typeface="微软雅黑" pitchFamily="34" charset="-122"/>
              </a:rPr>
              <a:t>云存储</a:t>
            </a:r>
          </a:p>
        </p:txBody>
      </p:sp>
      <p:sp>
        <p:nvSpPr>
          <p:cNvPr id="13" name="Freeform 5"/>
          <p:cNvSpPr>
            <a:spLocks/>
          </p:cNvSpPr>
          <p:nvPr/>
        </p:nvSpPr>
        <p:spPr bwMode="auto">
          <a:xfrm>
            <a:off x="3901440" y="1607124"/>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accent6"/>
          </a:solidFill>
          <a:ln w="9525" cap="flat">
            <a:no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14" name="KSO_Shape"/>
          <p:cNvSpPr>
            <a:spLocks/>
          </p:cNvSpPr>
          <p:nvPr/>
        </p:nvSpPr>
        <p:spPr bwMode="auto">
          <a:xfrm>
            <a:off x="4140337" y="1915303"/>
            <a:ext cx="863324" cy="592814"/>
          </a:xfrm>
          <a:custGeom>
            <a:avLst/>
            <a:gdLst>
              <a:gd name="T0" fmla="*/ 2147483646 w 112"/>
              <a:gd name="T1" fmla="*/ 2147483646 h 77"/>
              <a:gd name="T2" fmla="*/ 2147483646 w 112"/>
              <a:gd name="T3" fmla="*/ 2147483646 h 77"/>
              <a:gd name="T4" fmla="*/ 2147483646 w 112"/>
              <a:gd name="T5" fmla="*/ 2147483646 h 77"/>
              <a:gd name="T6" fmla="*/ 2147483646 w 112"/>
              <a:gd name="T7" fmla="*/ 2147483646 h 77"/>
              <a:gd name="T8" fmla="*/ 2147483646 w 112"/>
              <a:gd name="T9" fmla="*/ 2147483646 h 77"/>
              <a:gd name="T10" fmla="*/ 0 w 112"/>
              <a:gd name="T11" fmla="*/ 2147483646 h 77"/>
              <a:gd name="T12" fmla="*/ 2147483646 w 112"/>
              <a:gd name="T13" fmla="*/ 2147483646 h 77"/>
              <a:gd name="T14" fmla="*/ 2147483646 w 112"/>
              <a:gd name="T15" fmla="*/ 2147483646 h 77"/>
              <a:gd name="T16" fmla="*/ 2147483646 w 112"/>
              <a:gd name="T17" fmla="*/ 2147483646 h 77"/>
              <a:gd name="T18" fmla="*/ 2147483646 w 112"/>
              <a:gd name="T19" fmla="*/ 2147483646 h 77"/>
              <a:gd name="T20" fmla="*/ 2147483646 w 112"/>
              <a:gd name="T21" fmla="*/ 2147483646 h 77"/>
              <a:gd name="T22" fmla="*/ 2147483646 w 112"/>
              <a:gd name="T23" fmla="*/ 2147483646 h 77"/>
              <a:gd name="T24" fmla="*/ 2147483646 w 112"/>
              <a:gd name="T25" fmla="*/ 2147483646 h 77"/>
              <a:gd name="T26" fmla="*/ 2147483646 w 112"/>
              <a:gd name="T27" fmla="*/ 2147483646 h 77"/>
              <a:gd name="T28" fmla="*/ 2147483646 w 112"/>
              <a:gd name="T29" fmla="*/ 2147483646 h 77"/>
              <a:gd name="T30" fmla="*/ 2147483646 w 112"/>
              <a:gd name="T31" fmla="*/ 2147483646 h 77"/>
              <a:gd name="T32" fmla="*/ 2147483646 w 112"/>
              <a:gd name="T33" fmla="*/ 2147483646 h 77"/>
              <a:gd name="T34" fmla="*/ 2147483646 w 112"/>
              <a:gd name="T35" fmla="*/ 2147483646 h 77"/>
              <a:gd name="T36" fmla="*/ 2147483646 w 112"/>
              <a:gd name="T37" fmla="*/ 2147483646 h 77"/>
              <a:gd name="T38" fmla="*/ 2147483646 w 112"/>
              <a:gd name="T39" fmla="*/ 2147483646 h 77"/>
              <a:gd name="T40" fmla="*/ 2147483646 w 112"/>
              <a:gd name="T41" fmla="*/ 2147483646 h 77"/>
              <a:gd name="T42" fmla="*/ 2147483646 w 112"/>
              <a:gd name="T43" fmla="*/ 2147483646 h 77"/>
              <a:gd name="T44" fmla="*/ 2147483646 w 112"/>
              <a:gd name="T45" fmla="*/ 2147483646 h 77"/>
              <a:gd name="T46" fmla="*/ 2147483646 w 112"/>
              <a:gd name="T47" fmla="*/ 2147483646 h 77"/>
              <a:gd name="T48" fmla="*/ 2147483646 w 112"/>
              <a:gd name="T49" fmla="*/ 2147483646 h 77"/>
              <a:gd name="T50" fmla="*/ 2147483646 w 112"/>
              <a:gd name="T51" fmla="*/ 2147483646 h 77"/>
              <a:gd name="T52" fmla="*/ 2147483646 w 112"/>
              <a:gd name="T53" fmla="*/ 2147483646 h 77"/>
              <a:gd name="T54" fmla="*/ 2147483646 w 112"/>
              <a:gd name="T55" fmla="*/ 2147483646 h 77"/>
              <a:gd name="T56" fmla="*/ 2147483646 w 112"/>
              <a:gd name="T57" fmla="*/ 2147483646 h 77"/>
              <a:gd name="T58" fmla="*/ 2147483646 w 112"/>
              <a:gd name="T59" fmla="*/ 2147483646 h 77"/>
              <a:gd name="T60" fmla="*/ 2147483646 w 112"/>
              <a:gd name="T61" fmla="*/ 2147483646 h 77"/>
              <a:gd name="T62" fmla="*/ 2147483646 w 112"/>
              <a:gd name="T63" fmla="*/ 2147483646 h 77"/>
              <a:gd name="T64" fmla="*/ 2147483646 w 112"/>
              <a:gd name="T65" fmla="*/ 2147483646 h 77"/>
              <a:gd name="T66" fmla="*/ 2147483646 w 112"/>
              <a:gd name="T67" fmla="*/ 2147483646 h 77"/>
              <a:gd name="T68" fmla="*/ 2147483646 w 112"/>
              <a:gd name="T69" fmla="*/ 2147483646 h 77"/>
              <a:gd name="T70" fmla="*/ 2147483646 w 112"/>
              <a:gd name="T71" fmla="*/ 2147483646 h 77"/>
              <a:gd name="T72" fmla="*/ 2147483646 w 112"/>
              <a:gd name="T73" fmla="*/ 2147483646 h 77"/>
              <a:gd name="T74" fmla="*/ 2147483646 w 112"/>
              <a:gd name="T75" fmla="*/ 2147483646 h 77"/>
              <a:gd name="T76" fmla="*/ 2147483646 w 112"/>
              <a:gd name="T77" fmla="*/ 2147483646 h 77"/>
              <a:gd name="T78" fmla="*/ 2147483646 w 112"/>
              <a:gd name="T79" fmla="*/ 2147483646 h 77"/>
              <a:gd name="T80" fmla="*/ 2147483646 w 112"/>
              <a:gd name="T81" fmla="*/ 2147483646 h 77"/>
              <a:gd name="T82" fmla="*/ 2147483646 w 112"/>
              <a:gd name="T83" fmla="*/ 2147483646 h 77"/>
              <a:gd name="T84" fmla="*/ 2147483646 w 112"/>
              <a:gd name="T85" fmla="*/ 2147483646 h 77"/>
              <a:gd name="T86" fmla="*/ 2147483646 w 112"/>
              <a:gd name="T87" fmla="*/ 2147483646 h 7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12" h="77">
                <a:moveTo>
                  <a:pt x="56" y="0"/>
                </a:moveTo>
                <a:cubicBezTo>
                  <a:pt x="62" y="0"/>
                  <a:pt x="66" y="4"/>
                  <a:pt x="66" y="10"/>
                </a:cubicBezTo>
                <a:cubicBezTo>
                  <a:pt x="66" y="15"/>
                  <a:pt x="62" y="20"/>
                  <a:pt x="56" y="20"/>
                </a:cubicBezTo>
                <a:cubicBezTo>
                  <a:pt x="51" y="20"/>
                  <a:pt x="46" y="15"/>
                  <a:pt x="46" y="10"/>
                </a:cubicBezTo>
                <a:cubicBezTo>
                  <a:pt x="46" y="4"/>
                  <a:pt x="51" y="0"/>
                  <a:pt x="56" y="0"/>
                </a:cubicBezTo>
                <a:close/>
                <a:moveTo>
                  <a:pt x="15" y="49"/>
                </a:moveTo>
                <a:cubicBezTo>
                  <a:pt x="15" y="66"/>
                  <a:pt x="15" y="66"/>
                  <a:pt x="15" y="66"/>
                </a:cubicBezTo>
                <a:cubicBezTo>
                  <a:pt x="10" y="66"/>
                  <a:pt x="10" y="66"/>
                  <a:pt x="10" y="66"/>
                </a:cubicBezTo>
                <a:cubicBezTo>
                  <a:pt x="10" y="52"/>
                  <a:pt x="10" y="52"/>
                  <a:pt x="10" y="52"/>
                </a:cubicBezTo>
                <a:cubicBezTo>
                  <a:pt x="9" y="52"/>
                  <a:pt x="9" y="52"/>
                  <a:pt x="9" y="52"/>
                </a:cubicBezTo>
                <a:cubicBezTo>
                  <a:pt x="9" y="66"/>
                  <a:pt x="9" y="66"/>
                  <a:pt x="9" y="66"/>
                </a:cubicBezTo>
                <a:cubicBezTo>
                  <a:pt x="4" y="66"/>
                  <a:pt x="4" y="66"/>
                  <a:pt x="4" y="66"/>
                </a:cubicBezTo>
                <a:cubicBezTo>
                  <a:pt x="4" y="49"/>
                  <a:pt x="4" y="49"/>
                  <a:pt x="4" y="49"/>
                </a:cubicBezTo>
                <a:cubicBezTo>
                  <a:pt x="4" y="46"/>
                  <a:pt x="4" y="46"/>
                  <a:pt x="4" y="46"/>
                </a:cubicBezTo>
                <a:cubicBezTo>
                  <a:pt x="4" y="37"/>
                  <a:pt x="4" y="37"/>
                  <a:pt x="4" y="37"/>
                </a:cubicBezTo>
                <a:cubicBezTo>
                  <a:pt x="4" y="37"/>
                  <a:pt x="4" y="37"/>
                  <a:pt x="4" y="37"/>
                </a:cubicBezTo>
                <a:cubicBezTo>
                  <a:pt x="4" y="46"/>
                  <a:pt x="4" y="46"/>
                  <a:pt x="4" y="46"/>
                </a:cubicBezTo>
                <a:cubicBezTo>
                  <a:pt x="0" y="46"/>
                  <a:pt x="0" y="46"/>
                  <a:pt x="0" y="46"/>
                </a:cubicBezTo>
                <a:cubicBezTo>
                  <a:pt x="0" y="33"/>
                  <a:pt x="0" y="33"/>
                  <a:pt x="0" y="33"/>
                </a:cubicBezTo>
                <a:cubicBezTo>
                  <a:pt x="0" y="31"/>
                  <a:pt x="1" y="29"/>
                  <a:pt x="4" y="29"/>
                </a:cubicBezTo>
                <a:cubicBezTo>
                  <a:pt x="13" y="29"/>
                  <a:pt x="13" y="29"/>
                  <a:pt x="13" y="29"/>
                </a:cubicBezTo>
                <a:cubicBezTo>
                  <a:pt x="13" y="30"/>
                  <a:pt x="13" y="30"/>
                  <a:pt x="13" y="31"/>
                </a:cubicBezTo>
                <a:cubicBezTo>
                  <a:pt x="13" y="49"/>
                  <a:pt x="13" y="49"/>
                  <a:pt x="13" y="49"/>
                </a:cubicBezTo>
                <a:cubicBezTo>
                  <a:pt x="15" y="49"/>
                  <a:pt x="15" y="49"/>
                  <a:pt x="15" y="49"/>
                </a:cubicBezTo>
                <a:close/>
                <a:moveTo>
                  <a:pt x="10" y="15"/>
                </a:moveTo>
                <a:cubicBezTo>
                  <a:pt x="13" y="15"/>
                  <a:pt x="16" y="18"/>
                  <a:pt x="16" y="22"/>
                </a:cubicBezTo>
                <a:cubicBezTo>
                  <a:pt x="16" y="23"/>
                  <a:pt x="16" y="24"/>
                  <a:pt x="15" y="25"/>
                </a:cubicBezTo>
                <a:cubicBezTo>
                  <a:pt x="15" y="26"/>
                  <a:pt x="15" y="26"/>
                  <a:pt x="14" y="26"/>
                </a:cubicBezTo>
                <a:cubicBezTo>
                  <a:pt x="13" y="27"/>
                  <a:pt x="12" y="28"/>
                  <a:pt x="10" y="28"/>
                </a:cubicBezTo>
                <a:cubicBezTo>
                  <a:pt x="6" y="28"/>
                  <a:pt x="3" y="25"/>
                  <a:pt x="3" y="22"/>
                </a:cubicBezTo>
                <a:cubicBezTo>
                  <a:pt x="3" y="18"/>
                  <a:pt x="6" y="15"/>
                  <a:pt x="10" y="15"/>
                </a:cubicBezTo>
                <a:close/>
                <a:moveTo>
                  <a:pt x="96" y="49"/>
                </a:moveTo>
                <a:cubicBezTo>
                  <a:pt x="96" y="66"/>
                  <a:pt x="96" y="66"/>
                  <a:pt x="96" y="66"/>
                </a:cubicBezTo>
                <a:cubicBezTo>
                  <a:pt x="101" y="66"/>
                  <a:pt x="101" y="66"/>
                  <a:pt x="101" y="66"/>
                </a:cubicBezTo>
                <a:cubicBezTo>
                  <a:pt x="101" y="52"/>
                  <a:pt x="101" y="52"/>
                  <a:pt x="101" y="52"/>
                </a:cubicBezTo>
                <a:cubicBezTo>
                  <a:pt x="102" y="52"/>
                  <a:pt x="102" y="52"/>
                  <a:pt x="102" y="52"/>
                </a:cubicBezTo>
                <a:cubicBezTo>
                  <a:pt x="102" y="66"/>
                  <a:pt x="102" y="66"/>
                  <a:pt x="102" y="66"/>
                </a:cubicBezTo>
                <a:cubicBezTo>
                  <a:pt x="107" y="66"/>
                  <a:pt x="107" y="66"/>
                  <a:pt x="107" y="66"/>
                </a:cubicBezTo>
                <a:cubicBezTo>
                  <a:pt x="107" y="49"/>
                  <a:pt x="107" y="49"/>
                  <a:pt x="107" y="49"/>
                </a:cubicBezTo>
                <a:cubicBezTo>
                  <a:pt x="107" y="46"/>
                  <a:pt x="107" y="46"/>
                  <a:pt x="107" y="46"/>
                </a:cubicBezTo>
                <a:cubicBezTo>
                  <a:pt x="107" y="37"/>
                  <a:pt x="107" y="37"/>
                  <a:pt x="107" y="37"/>
                </a:cubicBezTo>
                <a:cubicBezTo>
                  <a:pt x="107" y="37"/>
                  <a:pt x="107" y="37"/>
                  <a:pt x="107" y="37"/>
                </a:cubicBezTo>
                <a:cubicBezTo>
                  <a:pt x="107" y="46"/>
                  <a:pt x="107" y="46"/>
                  <a:pt x="107" y="46"/>
                </a:cubicBezTo>
                <a:cubicBezTo>
                  <a:pt x="112" y="46"/>
                  <a:pt x="112" y="46"/>
                  <a:pt x="112" y="46"/>
                </a:cubicBezTo>
                <a:cubicBezTo>
                  <a:pt x="112" y="33"/>
                  <a:pt x="112" y="33"/>
                  <a:pt x="112" y="33"/>
                </a:cubicBezTo>
                <a:cubicBezTo>
                  <a:pt x="112" y="31"/>
                  <a:pt x="110" y="29"/>
                  <a:pt x="107" y="29"/>
                </a:cubicBezTo>
                <a:cubicBezTo>
                  <a:pt x="98" y="29"/>
                  <a:pt x="98" y="29"/>
                  <a:pt x="98" y="29"/>
                </a:cubicBezTo>
                <a:cubicBezTo>
                  <a:pt x="98" y="30"/>
                  <a:pt x="98" y="30"/>
                  <a:pt x="98" y="31"/>
                </a:cubicBezTo>
                <a:cubicBezTo>
                  <a:pt x="98" y="49"/>
                  <a:pt x="98" y="49"/>
                  <a:pt x="98" y="49"/>
                </a:cubicBezTo>
                <a:cubicBezTo>
                  <a:pt x="96" y="49"/>
                  <a:pt x="96" y="49"/>
                  <a:pt x="96" y="49"/>
                </a:cubicBezTo>
                <a:close/>
                <a:moveTo>
                  <a:pt x="101" y="15"/>
                </a:moveTo>
                <a:cubicBezTo>
                  <a:pt x="98" y="15"/>
                  <a:pt x="95" y="18"/>
                  <a:pt x="95" y="22"/>
                </a:cubicBezTo>
                <a:cubicBezTo>
                  <a:pt x="95" y="23"/>
                  <a:pt x="95" y="24"/>
                  <a:pt x="96" y="25"/>
                </a:cubicBezTo>
                <a:cubicBezTo>
                  <a:pt x="96" y="26"/>
                  <a:pt x="97" y="26"/>
                  <a:pt x="97" y="26"/>
                </a:cubicBezTo>
                <a:cubicBezTo>
                  <a:pt x="98" y="27"/>
                  <a:pt x="100" y="28"/>
                  <a:pt x="101" y="28"/>
                </a:cubicBezTo>
                <a:cubicBezTo>
                  <a:pt x="105" y="28"/>
                  <a:pt x="108" y="25"/>
                  <a:pt x="108" y="22"/>
                </a:cubicBezTo>
                <a:cubicBezTo>
                  <a:pt x="108" y="18"/>
                  <a:pt x="105" y="15"/>
                  <a:pt x="101" y="15"/>
                </a:cubicBezTo>
                <a:close/>
                <a:moveTo>
                  <a:pt x="75" y="51"/>
                </a:moveTo>
                <a:cubicBezTo>
                  <a:pt x="75" y="72"/>
                  <a:pt x="75" y="72"/>
                  <a:pt x="75" y="72"/>
                </a:cubicBezTo>
                <a:cubicBezTo>
                  <a:pt x="80" y="72"/>
                  <a:pt x="80" y="72"/>
                  <a:pt x="80" y="72"/>
                </a:cubicBezTo>
                <a:cubicBezTo>
                  <a:pt x="80" y="54"/>
                  <a:pt x="80" y="54"/>
                  <a:pt x="80" y="54"/>
                </a:cubicBezTo>
                <a:cubicBezTo>
                  <a:pt x="82" y="54"/>
                  <a:pt x="82" y="54"/>
                  <a:pt x="82" y="54"/>
                </a:cubicBezTo>
                <a:cubicBezTo>
                  <a:pt x="82" y="72"/>
                  <a:pt x="82" y="72"/>
                  <a:pt x="82" y="72"/>
                </a:cubicBezTo>
                <a:cubicBezTo>
                  <a:pt x="87" y="72"/>
                  <a:pt x="87" y="72"/>
                  <a:pt x="87" y="72"/>
                </a:cubicBezTo>
                <a:cubicBezTo>
                  <a:pt x="87" y="51"/>
                  <a:pt x="87" y="51"/>
                  <a:pt x="87" y="51"/>
                </a:cubicBezTo>
                <a:cubicBezTo>
                  <a:pt x="87" y="47"/>
                  <a:pt x="87" y="47"/>
                  <a:pt x="87" y="47"/>
                </a:cubicBezTo>
                <a:cubicBezTo>
                  <a:pt x="87" y="36"/>
                  <a:pt x="87" y="36"/>
                  <a:pt x="87" y="36"/>
                </a:cubicBezTo>
                <a:cubicBezTo>
                  <a:pt x="88" y="36"/>
                  <a:pt x="88" y="36"/>
                  <a:pt x="88" y="36"/>
                </a:cubicBezTo>
                <a:cubicBezTo>
                  <a:pt x="88" y="47"/>
                  <a:pt x="88" y="47"/>
                  <a:pt x="88" y="47"/>
                </a:cubicBezTo>
                <a:cubicBezTo>
                  <a:pt x="94" y="47"/>
                  <a:pt x="94" y="47"/>
                  <a:pt x="94" y="47"/>
                </a:cubicBezTo>
                <a:cubicBezTo>
                  <a:pt x="94" y="31"/>
                  <a:pt x="94" y="31"/>
                  <a:pt x="94" y="31"/>
                </a:cubicBezTo>
                <a:cubicBezTo>
                  <a:pt x="94" y="28"/>
                  <a:pt x="91" y="26"/>
                  <a:pt x="88" y="26"/>
                </a:cubicBezTo>
                <a:cubicBezTo>
                  <a:pt x="77" y="26"/>
                  <a:pt x="77" y="26"/>
                  <a:pt x="77" y="26"/>
                </a:cubicBezTo>
                <a:cubicBezTo>
                  <a:pt x="77" y="27"/>
                  <a:pt x="77" y="28"/>
                  <a:pt x="77" y="28"/>
                </a:cubicBezTo>
                <a:cubicBezTo>
                  <a:pt x="77" y="51"/>
                  <a:pt x="77" y="51"/>
                  <a:pt x="77" y="51"/>
                </a:cubicBezTo>
                <a:cubicBezTo>
                  <a:pt x="75" y="51"/>
                  <a:pt x="75" y="51"/>
                  <a:pt x="75" y="51"/>
                </a:cubicBezTo>
                <a:close/>
                <a:moveTo>
                  <a:pt x="65" y="47"/>
                </a:moveTo>
                <a:cubicBezTo>
                  <a:pt x="65" y="32"/>
                  <a:pt x="65" y="32"/>
                  <a:pt x="65" y="32"/>
                </a:cubicBezTo>
                <a:cubicBezTo>
                  <a:pt x="64" y="32"/>
                  <a:pt x="64" y="32"/>
                  <a:pt x="64" y="32"/>
                </a:cubicBezTo>
                <a:cubicBezTo>
                  <a:pt x="64" y="47"/>
                  <a:pt x="64" y="47"/>
                  <a:pt x="64" y="47"/>
                </a:cubicBezTo>
                <a:cubicBezTo>
                  <a:pt x="64" y="50"/>
                  <a:pt x="64" y="50"/>
                  <a:pt x="64" y="50"/>
                </a:cubicBezTo>
                <a:cubicBezTo>
                  <a:pt x="64" y="77"/>
                  <a:pt x="64" y="77"/>
                  <a:pt x="64" y="77"/>
                </a:cubicBezTo>
                <a:cubicBezTo>
                  <a:pt x="57" y="77"/>
                  <a:pt x="57" y="77"/>
                  <a:pt x="57" y="77"/>
                </a:cubicBezTo>
                <a:cubicBezTo>
                  <a:pt x="57" y="55"/>
                  <a:pt x="57" y="55"/>
                  <a:pt x="57" y="55"/>
                </a:cubicBezTo>
                <a:cubicBezTo>
                  <a:pt x="55" y="55"/>
                  <a:pt x="55" y="55"/>
                  <a:pt x="55" y="55"/>
                </a:cubicBezTo>
                <a:cubicBezTo>
                  <a:pt x="55" y="77"/>
                  <a:pt x="55" y="77"/>
                  <a:pt x="55" y="77"/>
                </a:cubicBezTo>
                <a:cubicBezTo>
                  <a:pt x="48" y="77"/>
                  <a:pt x="48" y="77"/>
                  <a:pt x="48" y="77"/>
                </a:cubicBezTo>
                <a:cubicBezTo>
                  <a:pt x="48" y="50"/>
                  <a:pt x="48" y="50"/>
                  <a:pt x="48" y="50"/>
                </a:cubicBezTo>
                <a:cubicBezTo>
                  <a:pt x="48" y="47"/>
                  <a:pt x="48" y="47"/>
                  <a:pt x="48" y="47"/>
                </a:cubicBezTo>
                <a:cubicBezTo>
                  <a:pt x="48" y="32"/>
                  <a:pt x="48" y="32"/>
                  <a:pt x="48" y="32"/>
                </a:cubicBezTo>
                <a:cubicBezTo>
                  <a:pt x="47" y="32"/>
                  <a:pt x="47" y="32"/>
                  <a:pt x="47" y="32"/>
                </a:cubicBezTo>
                <a:cubicBezTo>
                  <a:pt x="47" y="47"/>
                  <a:pt x="47" y="47"/>
                  <a:pt x="47" y="47"/>
                </a:cubicBezTo>
                <a:cubicBezTo>
                  <a:pt x="41" y="47"/>
                  <a:pt x="41" y="47"/>
                  <a:pt x="41" y="47"/>
                </a:cubicBezTo>
                <a:cubicBezTo>
                  <a:pt x="41" y="27"/>
                  <a:pt x="41" y="27"/>
                  <a:pt x="41" y="27"/>
                </a:cubicBezTo>
                <a:cubicBezTo>
                  <a:pt x="41" y="24"/>
                  <a:pt x="44" y="21"/>
                  <a:pt x="47" y="21"/>
                </a:cubicBezTo>
                <a:cubicBezTo>
                  <a:pt x="66" y="21"/>
                  <a:pt x="46" y="21"/>
                  <a:pt x="65" y="21"/>
                </a:cubicBezTo>
                <a:cubicBezTo>
                  <a:pt x="69" y="21"/>
                  <a:pt x="71" y="24"/>
                  <a:pt x="71" y="27"/>
                </a:cubicBezTo>
                <a:cubicBezTo>
                  <a:pt x="71" y="47"/>
                  <a:pt x="71" y="47"/>
                  <a:pt x="71" y="47"/>
                </a:cubicBezTo>
                <a:cubicBezTo>
                  <a:pt x="70" y="47"/>
                  <a:pt x="68" y="47"/>
                  <a:pt x="65" y="47"/>
                </a:cubicBezTo>
                <a:close/>
                <a:moveTo>
                  <a:pt x="37" y="51"/>
                </a:moveTo>
                <a:cubicBezTo>
                  <a:pt x="37" y="72"/>
                  <a:pt x="37" y="72"/>
                  <a:pt x="37" y="72"/>
                </a:cubicBezTo>
                <a:cubicBezTo>
                  <a:pt x="31" y="72"/>
                  <a:pt x="31" y="72"/>
                  <a:pt x="31" y="72"/>
                </a:cubicBezTo>
                <a:cubicBezTo>
                  <a:pt x="31" y="54"/>
                  <a:pt x="31" y="54"/>
                  <a:pt x="31" y="54"/>
                </a:cubicBezTo>
                <a:cubicBezTo>
                  <a:pt x="30" y="54"/>
                  <a:pt x="30" y="54"/>
                  <a:pt x="30" y="54"/>
                </a:cubicBezTo>
                <a:cubicBezTo>
                  <a:pt x="30" y="72"/>
                  <a:pt x="30" y="72"/>
                  <a:pt x="30" y="72"/>
                </a:cubicBezTo>
                <a:cubicBezTo>
                  <a:pt x="24" y="72"/>
                  <a:pt x="24" y="72"/>
                  <a:pt x="24" y="72"/>
                </a:cubicBezTo>
                <a:cubicBezTo>
                  <a:pt x="24" y="51"/>
                  <a:pt x="24" y="51"/>
                  <a:pt x="24" y="51"/>
                </a:cubicBezTo>
                <a:cubicBezTo>
                  <a:pt x="24" y="47"/>
                  <a:pt x="24" y="47"/>
                  <a:pt x="24" y="47"/>
                </a:cubicBezTo>
                <a:cubicBezTo>
                  <a:pt x="24" y="36"/>
                  <a:pt x="24" y="36"/>
                  <a:pt x="24" y="36"/>
                </a:cubicBezTo>
                <a:cubicBezTo>
                  <a:pt x="23" y="36"/>
                  <a:pt x="23" y="36"/>
                  <a:pt x="23" y="36"/>
                </a:cubicBezTo>
                <a:cubicBezTo>
                  <a:pt x="23" y="47"/>
                  <a:pt x="23" y="47"/>
                  <a:pt x="23" y="47"/>
                </a:cubicBezTo>
                <a:cubicBezTo>
                  <a:pt x="18" y="47"/>
                  <a:pt x="18" y="47"/>
                  <a:pt x="18" y="47"/>
                </a:cubicBezTo>
                <a:cubicBezTo>
                  <a:pt x="18" y="31"/>
                  <a:pt x="18" y="31"/>
                  <a:pt x="18" y="31"/>
                </a:cubicBezTo>
                <a:cubicBezTo>
                  <a:pt x="18" y="28"/>
                  <a:pt x="20" y="26"/>
                  <a:pt x="23" y="26"/>
                </a:cubicBezTo>
                <a:cubicBezTo>
                  <a:pt x="35" y="26"/>
                  <a:pt x="35" y="26"/>
                  <a:pt x="35" y="26"/>
                </a:cubicBezTo>
                <a:cubicBezTo>
                  <a:pt x="35" y="27"/>
                  <a:pt x="35" y="28"/>
                  <a:pt x="35" y="28"/>
                </a:cubicBezTo>
                <a:cubicBezTo>
                  <a:pt x="35" y="51"/>
                  <a:pt x="35" y="51"/>
                  <a:pt x="35" y="51"/>
                </a:cubicBezTo>
                <a:cubicBezTo>
                  <a:pt x="37" y="51"/>
                  <a:pt x="37" y="51"/>
                  <a:pt x="37" y="51"/>
                </a:cubicBezTo>
                <a:close/>
                <a:moveTo>
                  <a:pt x="31" y="9"/>
                </a:moveTo>
                <a:cubicBezTo>
                  <a:pt x="35" y="9"/>
                  <a:pt x="39" y="12"/>
                  <a:pt x="39" y="17"/>
                </a:cubicBezTo>
                <a:cubicBezTo>
                  <a:pt x="39" y="19"/>
                  <a:pt x="38" y="20"/>
                  <a:pt x="37" y="22"/>
                </a:cubicBezTo>
                <a:cubicBezTo>
                  <a:pt x="37" y="22"/>
                  <a:pt x="37" y="22"/>
                  <a:pt x="37" y="23"/>
                </a:cubicBezTo>
                <a:cubicBezTo>
                  <a:pt x="35" y="24"/>
                  <a:pt x="33" y="25"/>
                  <a:pt x="31" y="25"/>
                </a:cubicBezTo>
                <a:cubicBezTo>
                  <a:pt x="26" y="25"/>
                  <a:pt x="22" y="21"/>
                  <a:pt x="22" y="17"/>
                </a:cubicBezTo>
                <a:cubicBezTo>
                  <a:pt x="22" y="12"/>
                  <a:pt x="26" y="9"/>
                  <a:pt x="31" y="9"/>
                </a:cubicBezTo>
                <a:close/>
                <a:moveTo>
                  <a:pt x="81" y="9"/>
                </a:moveTo>
                <a:cubicBezTo>
                  <a:pt x="76" y="9"/>
                  <a:pt x="73" y="12"/>
                  <a:pt x="73" y="17"/>
                </a:cubicBezTo>
                <a:cubicBezTo>
                  <a:pt x="73" y="19"/>
                  <a:pt x="73" y="20"/>
                  <a:pt x="74" y="22"/>
                </a:cubicBezTo>
                <a:cubicBezTo>
                  <a:pt x="75" y="22"/>
                  <a:pt x="75" y="22"/>
                  <a:pt x="75" y="23"/>
                </a:cubicBezTo>
                <a:cubicBezTo>
                  <a:pt x="77" y="24"/>
                  <a:pt x="79" y="25"/>
                  <a:pt x="81" y="25"/>
                </a:cubicBezTo>
                <a:cubicBezTo>
                  <a:pt x="85" y="25"/>
                  <a:pt x="89" y="21"/>
                  <a:pt x="89" y="17"/>
                </a:cubicBezTo>
                <a:cubicBezTo>
                  <a:pt x="89" y="12"/>
                  <a:pt x="85" y="9"/>
                  <a:pt x="81" y="9"/>
                </a:cubicBezTo>
                <a:close/>
              </a:path>
            </a:pathLst>
          </a:custGeom>
          <a:solidFill>
            <a:schemeClr val="bg1"/>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a typeface="宋体" panose="02010600030101010101" pitchFamily="2" charset="-122"/>
            </a:endParaRPr>
          </a:p>
        </p:txBody>
      </p:sp>
    </p:spTree>
    <p:extLst>
      <p:ext uri="{BB962C8B-B14F-4D97-AF65-F5344CB8AC3E}">
        <p14:creationId xmlns:p14="http://schemas.microsoft.com/office/powerpoint/2010/main" val="2160579628"/>
      </p:ext>
    </p:extLst>
  </p:cSld>
  <p:clrMapOvr>
    <a:masterClrMapping/>
  </p:clrMapOvr>
  <mc:AlternateContent xmlns:mc="http://schemas.openxmlformats.org/markup-compatibility/2006" xmlns:p14="http://schemas.microsoft.com/office/powerpoint/2010/main">
    <mc:Choice Requires="p14">
      <p:transition spd="slow" p14:dur="1600" advClick="0" advTm="0">
        <p14:prism dir="u" isInverted="1"/>
      </p:transition>
    </mc:Choice>
    <mc:Fallback xmlns="">
      <p:transition spd="slow" advClick="0" advTm="0">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600"/>
                                  </p:stCondLst>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fltVal val="0"/>
                                          </p:val>
                                        </p:tav>
                                        <p:tav tm="100000">
                                          <p:val>
                                            <p:strVal val="#ppt_w"/>
                                          </p:val>
                                        </p:tav>
                                      </p:tavLst>
                                    </p:anim>
                                    <p:anim calcmode="lin" valueType="num">
                                      <p:cBhvr>
                                        <p:cTn id="8" dur="500" fill="hold"/>
                                        <p:tgtEl>
                                          <p:spTgt spid="13"/>
                                        </p:tgtEl>
                                        <p:attrNameLst>
                                          <p:attrName>ppt_h</p:attrName>
                                        </p:attrNameLst>
                                      </p:cBhvr>
                                      <p:tavLst>
                                        <p:tav tm="0">
                                          <p:val>
                                            <p:fltVal val="0"/>
                                          </p:val>
                                        </p:tav>
                                        <p:tav tm="100000">
                                          <p:val>
                                            <p:strVal val="#ppt_h"/>
                                          </p:val>
                                        </p:tav>
                                      </p:tavLst>
                                    </p:anim>
                                    <p:animEffect transition="in" filter="fade">
                                      <p:cBhvr>
                                        <p:cTn id="9" dur="500"/>
                                        <p:tgtEl>
                                          <p:spTgt spid="13"/>
                                        </p:tgtEl>
                                      </p:cBhvr>
                                    </p:animEffect>
                                    <p:anim calcmode="lin" valueType="num">
                                      <p:cBhvr>
                                        <p:cTn id="10" dur="500" fill="hold"/>
                                        <p:tgtEl>
                                          <p:spTgt spid="13"/>
                                        </p:tgtEl>
                                        <p:attrNameLst>
                                          <p:attrName>ppt_x</p:attrName>
                                        </p:attrNameLst>
                                      </p:cBhvr>
                                      <p:tavLst>
                                        <p:tav tm="0">
                                          <p:val>
                                            <p:fltVal val="0.5"/>
                                          </p:val>
                                        </p:tav>
                                        <p:tav tm="100000">
                                          <p:val>
                                            <p:strVal val="#ppt_x"/>
                                          </p:val>
                                        </p:tav>
                                      </p:tavLst>
                                    </p:anim>
                                    <p:anim calcmode="lin" valueType="num">
                                      <p:cBhvr>
                                        <p:cTn id="11" dur="500" fill="hold"/>
                                        <p:tgtEl>
                                          <p:spTgt spid="13"/>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600"/>
                                  </p:stCondLst>
                                  <p:childTnLst>
                                    <p:set>
                                      <p:cBhvr>
                                        <p:cTn id="13" dur="1" fill="hold">
                                          <p:stCondLst>
                                            <p:cond delay="0"/>
                                          </p:stCondLst>
                                        </p:cTn>
                                        <p:tgtEl>
                                          <p:spTgt spid="14"/>
                                        </p:tgtEl>
                                        <p:attrNameLst>
                                          <p:attrName>style.visibility</p:attrName>
                                        </p:attrNameLst>
                                      </p:cBhvr>
                                      <p:to>
                                        <p:strVal val="visible"/>
                                      </p:to>
                                    </p:set>
                                    <p:anim calcmode="lin" valueType="num">
                                      <p:cBhvr>
                                        <p:cTn id="14" dur="500" fill="hold"/>
                                        <p:tgtEl>
                                          <p:spTgt spid="14"/>
                                        </p:tgtEl>
                                        <p:attrNameLst>
                                          <p:attrName>ppt_w</p:attrName>
                                        </p:attrNameLst>
                                      </p:cBhvr>
                                      <p:tavLst>
                                        <p:tav tm="0">
                                          <p:val>
                                            <p:fltVal val="0"/>
                                          </p:val>
                                        </p:tav>
                                        <p:tav tm="100000">
                                          <p:val>
                                            <p:strVal val="#ppt_w"/>
                                          </p:val>
                                        </p:tav>
                                      </p:tavLst>
                                    </p:anim>
                                    <p:anim calcmode="lin" valueType="num">
                                      <p:cBhvr>
                                        <p:cTn id="15" dur="500" fill="hold"/>
                                        <p:tgtEl>
                                          <p:spTgt spid="14"/>
                                        </p:tgtEl>
                                        <p:attrNameLst>
                                          <p:attrName>ppt_h</p:attrName>
                                        </p:attrNameLst>
                                      </p:cBhvr>
                                      <p:tavLst>
                                        <p:tav tm="0">
                                          <p:val>
                                            <p:fltVal val="0"/>
                                          </p:val>
                                        </p:tav>
                                        <p:tav tm="100000">
                                          <p:val>
                                            <p:strVal val="#ppt_h"/>
                                          </p:val>
                                        </p:tav>
                                      </p:tavLst>
                                    </p:anim>
                                    <p:animEffect transition="in" filter="fade">
                                      <p:cBhvr>
                                        <p:cTn id="16" dur="500"/>
                                        <p:tgtEl>
                                          <p:spTgt spid="14"/>
                                        </p:tgtEl>
                                      </p:cBhvr>
                                    </p:animEffect>
                                    <p:anim calcmode="lin" valueType="num">
                                      <p:cBhvr>
                                        <p:cTn id="17" dur="500" fill="hold"/>
                                        <p:tgtEl>
                                          <p:spTgt spid="14"/>
                                        </p:tgtEl>
                                        <p:attrNameLst>
                                          <p:attrName>ppt_x</p:attrName>
                                        </p:attrNameLst>
                                      </p:cBhvr>
                                      <p:tavLst>
                                        <p:tav tm="0">
                                          <p:val>
                                            <p:fltVal val="0.5"/>
                                          </p:val>
                                        </p:tav>
                                        <p:tav tm="100000">
                                          <p:val>
                                            <p:strVal val="#ppt_x"/>
                                          </p:val>
                                        </p:tav>
                                      </p:tavLst>
                                    </p:anim>
                                    <p:anim calcmode="lin" valueType="num">
                                      <p:cBhvr>
                                        <p:cTn id="18" dur="500" fill="hold"/>
                                        <p:tgtEl>
                                          <p:spTgt spid="14"/>
                                        </p:tgtEl>
                                        <p:attrNameLst>
                                          <p:attrName>ppt_y</p:attrName>
                                        </p:attrNameLst>
                                      </p:cBhvr>
                                      <p:tavLst>
                                        <p:tav tm="0">
                                          <p:val>
                                            <p:fltVal val="0.5"/>
                                          </p:val>
                                        </p:tav>
                                        <p:tav tm="100000">
                                          <p:val>
                                            <p:strVal val="#ppt_y"/>
                                          </p:val>
                                        </p:tav>
                                      </p:tavLst>
                                    </p:anim>
                                  </p:childTnLst>
                                </p:cTn>
                              </p:par>
                            </p:childTnLst>
                          </p:cTn>
                        </p:par>
                        <p:par>
                          <p:cTn id="19" fill="hold">
                            <p:stCondLst>
                              <p:cond delay="1100"/>
                            </p:stCondLst>
                            <p:childTnLst>
                              <p:par>
                                <p:cTn id="20" presetID="16" presetClass="entr" presetSubtype="21" fill="hold" grpId="0" nodeType="after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barn(inVertical)">
                                      <p:cBhvr>
                                        <p:cTn id="2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animBg="1"/>
      <p:bldP spid="14"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196464" y="1615712"/>
            <a:ext cx="775136" cy="230832"/>
          </a:xfrm>
          <a:prstGeom prst="rect">
            <a:avLst/>
          </a:prstGeom>
        </p:spPr>
        <p:txBody>
          <a:bodyPr wrap="square">
            <a:spAutoFit/>
          </a:bodyPr>
          <a:lstStyle/>
          <a:p>
            <a:pPr lvl="0"/>
            <a:r>
              <a:rPr lang="en-US" altLang="zh-CN" sz="100" dirty="0">
                <a:solidFill>
                  <a:schemeClr val="bg1"/>
                </a:solidFill>
              </a:rPr>
              <a:t>PPT</a:t>
            </a:r>
            <a:r>
              <a:rPr lang="zh-CN" altLang="en-US" sz="100" dirty="0">
                <a:solidFill>
                  <a:schemeClr val="bg1"/>
                </a:solidFill>
              </a:rPr>
              <a:t>模板下载：</a:t>
            </a:r>
            <a:r>
              <a:rPr lang="en-US" altLang="zh-CN" sz="100" dirty="0">
                <a:solidFill>
                  <a:schemeClr val="bg1"/>
                </a:solidFill>
              </a:rPr>
              <a:t>www.1ppt.com/moban/     </a:t>
            </a:r>
            <a:r>
              <a:rPr lang="zh-CN" altLang="en-US" sz="100" dirty="0">
                <a:solidFill>
                  <a:schemeClr val="bg1"/>
                </a:solidFill>
              </a:rPr>
              <a:t>行业</a:t>
            </a:r>
            <a:r>
              <a:rPr lang="en-US" altLang="zh-CN" sz="100" dirty="0">
                <a:solidFill>
                  <a:schemeClr val="bg1"/>
                </a:solidFill>
              </a:rPr>
              <a:t>PPT</a:t>
            </a:r>
            <a:r>
              <a:rPr lang="zh-CN" altLang="en-US" sz="100" dirty="0">
                <a:solidFill>
                  <a:schemeClr val="bg1"/>
                </a:solidFill>
              </a:rPr>
              <a:t>模板：</a:t>
            </a:r>
            <a:r>
              <a:rPr lang="en-US" altLang="zh-CN" sz="100" dirty="0">
                <a:solidFill>
                  <a:schemeClr val="bg1"/>
                </a:solidFill>
              </a:rPr>
              <a:t>www.1ppt.com/hangye/ </a:t>
            </a:r>
          </a:p>
          <a:p>
            <a:pPr lvl="0"/>
            <a:r>
              <a:rPr lang="zh-CN" altLang="en-US" sz="100" dirty="0">
                <a:solidFill>
                  <a:schemeClr val="bg1"/>
                </a:solidFill>
              </a:rPr>
              <a:t>节日</a:t>
            </a:r>
            <a:r>
              <a:rPr lang="en-US" altLang="zh-CN" sz="100" dirty="0">
                <a:solidFill>
                  <a:schemeClr val="bg1"/>
                </a:solidFill>
              </a:rPr>
              <a:t>PPT</a:t>
            </a:r>
            <a:r>
              <a:rPr lang="zh-CN" altLang="en-US" sz="100" dirty="0">
                <a:solidFill>
                  <a:schemeClr val="bg1"/>
                </a:solidFill>
              </a:rPr>
              <a:t>模板：</a:t>
            </a:r>
            <a:r>
              <a:rPr lang="en-US" altLang="zh-CN" sz="100" dirty="0">
                <a:solidFill>
                  <a:schemeClr val="bg1"/>
                </a:solidFill>
              </a:rPr>
              <a:t>www.1ppt.com/jieri/           PPT</a:t>
            </a:r>
            <a:r>
              <a:rPr lang="zh-CN" altLang="en-US" sz="100" dirty="0">
                <a:solidFill>
                  <a:schemeClr val="bg1"/>
                </a:solidFill>
              </a:rPr>
              <a:t>素材下载：</a:t>
            </a:r>
            <a:r>
              <a:rPr lang="en-US" altLang="zh-CN" sz="100" dirty="0">
                <a:solidFill>
                  <a:schemeClr val="bg1"/>
                </a:solidFill>
              </a:rPr>
              <a:t>www.1ppt.com/sucai/</a:t>
            </a:r>
          </a:p>
          <a:p>
            <a:pPr lvl="0"/>
            <a:r>
              <a:rPr lang="en-US" altLang="zh-CN" sz="100" dirty="0">
                <a:solidFill>
                  <a:schemeClr val="bg1"/>
                </a:solidFill>
              </a:rPr>
              <a:t>PPT</a:t>
            </a:r>
            <a:r>
              <a:rPr lang="zh-CN" altLang="en-US" sz="100" dirty="0">
                <a:solidFill>
                  <a:schemeClr val="bg1"/>
                </a:solidFill>
              </a:rPr>
              <a:t>背景图片：</a:t>
            </a:r>
            <a:r>
              <a:rPr lang="en-US" altLang="zh-CN" sz="100" dirty="0">
                <a:solidFill>
                  <a:schemeClr val="bg1"/>
                </a:solidFill>
              </a:rPr>
              <a:t>www.1ppt.com/beijing/      PPT</a:t>
            </a:r>
            <a:r>
              <a:rPr lang="zh-CN" altLang="en-US" sz="100" dirty="0">
                <a:solidFill>
                  <a:schemeClr val="bg1"/>
                </a:solidFill>
              </a:rPr>
              <a:t>图表下载：</a:t>
            </a:r>
            <a:r>
              <a:rPr lang="en-US" altLang="zh-CN" sz="100" dirty="0">
                <a:solidFill>
                  <a:schemeClr val="bg1"/>
                </a:solidFill>
              </a:rPr>
              <a:t>www.1ppt.com/tubiao/      </a:t>
            </a:r>
          </a:p>
          <a:p>
            <a:pPr lvl="0"/>
            <a:r>
              <a:rPr lang="zh-CN" altLang="en-US" sz="100" dirty="0">
                <a:solidFill>
                  <a:schemeClr val="bg1"/>
                </a:solidFill>
              </a:rPr>
              <a:t>优秀</a:t>
            </a:r>
            <a:r>
              <a:rPr lang="en-US" altLang="zh-CN" sz="100" dirty="0">
                <a:solidFill>
                  <a:schemeClr val="bg1"/>
                </a:solidFill>
              </a:rPr>
              <a:t>PPT</a:t>
            </a:r>
            <a:r>
              <a:rPr lang="zh-CN" altLang="en-US" sz="100" dirty="0">
                <a:solidFill>
                  <a:schemeClr val="bg1"/>
                </a:solidFill>
              </a:rPr>
              <a:t>下载：</a:t>
            </a:r>
            <a:r>
              <a:rPr lang="en-US" altLang="zh-CN" sz="100" dirty="0">
                <a:solidFill>
                  <a:schemeClr val="bg1"/>
                </a:solidFill>
              </a:rPr>
              <a:t>www.1ppt.com/xiazai/        PPT</a:t>
            </a:r>
            <a:r>
              <a:rPr lang="zh-CN" altLang="en-US" sz="100" dirty="0">
                <a:solidFill>
                  <a:schemeClr val="bg1"/>
                </a:solidFill>
              </a:rPr>
              <a:t>教程： </a:t>
            </a:r>
            <a:r>
              <a:rPr lang="en-US" altLang="zh-CN" sz="100" dirty="0">
                <a:solidFill>
                  <a:schemeClr val="bg1"/>
                </a:solidFill>
              </a:rPr>
              <a:t>www.1ppt.com/powerpoint/      </a:t>
            </a:r>
          </a:p>
          <a:p>
            <a:pPr lvl="0"/>
            <a:r>
              <a:rPr lang="en-US" altLang="zh-CN" sz="100" dirty="0">
                <a:solidFill>
                  <a:schemeClr val="bg1"/>
                </a:solidFill>
              </a:rPr>
              <a:t>Word</a:t>
            </a:r>
            <a:r>
              <a:rPr lang="zh-CN" altLang="en-US" sz="100" dirty="0">
                <a:solidFill>
                  <a:schemeClr val="bg1"/>
                </a:solidFill>
              </a:rPr>
              <a:t>教程： </a:t>
            </a:r>
            <a:r>
              <a:rPr lang="en-US" altLang="zh-CN" sz="100" dirty="0">
                <a:solidFill>
                  <a:schemeClr val="bg1"/>
                </a:solidFill>
              </a:rPr>
              <a:t>www.1ppt.com/word/              Excel</a:t>
            </a:r>
            <a:r>
              <a:rPr lang="zh-CN" altLang="en-US" sz="100" dirty="0">
                <a:solidFill>
                  <a:schemeClr val="bg1"/>
                </a:solidFill>
              </a:rPr>
              <a:t>教程：</a:t>
            </a:r>
            <a:r>
              <a:rPr lang="en-US" altLang="zh-CN" sz="100" dirty="0">
                <a:solidFill>
                  <a:schemeClr val="bg1"/>
                </a:solidFill>
              </a:rPr>
              <a:t>www.1ppt.com/excel/  </a:t>
            </a:r>
          </a:p>
          <a:p>
            <a:pPr lvl="0"/>
            <a:r>
              <a:rPr lang="zh-CN" altLang="en-US" sz="100" dirty="0">
                <a:solidFill>
                  <a:schemeClr val="bg1"/>
                </a:solidFill>
              </a:rPr>
              <a:t>资料下载：</a:t>
            </a:r>
            <a:r>
              <a:rPr lang="en-US" altLang="zh-CN" sz="100" dirty="0">
                <a:solidFill>
                  <a:schemeClr val="bg1"/>
                </a:solidFill>
              </a:rPr>
              <a:t>www.1ppt.com/ziliao/                PPT</a:t>
            </a:r>
            <a:r>
              <a:rPr lang="zh-CN" altLang="en-US" sz="100" dirty="0">
                <a:solidFill>
                  <a:schemeClr val="bg1"/>
                </a:solidFill>
              </a:rPr>
              <a:t>课件下载：</a:t>
            </a:r>
            <a:r>
              <a:rPr lang="en-US" altLang="zh-CN" sz="100" dirty="0">
                <a:solidFill>
                  <a:schemeClr val="bg1"/>
                </a:solidFill>
              </a:rPr>
              <a:t>www.1ppt.com/kejian/ </a:t>
            </a:r>
          </a:p>
          <a:p>
            <a:pPr lvl="0"/>
            <a:r>
              <a:rPr lang="zh-CN" altLang="en-US" sz="100" dirty="0">
                <a:solidFill>
                  <a:schemeClr val="bg1"/>
                </a:solidFill>
              </a:rPr>
              <a:t>范文下载：</a:t>
            </a:r>
            <a:r>
              <a:rPr lang="en-US" altLang="zh-CN" sz="100" dirty="0">
                <a:solidFill>
                  <a:schemeClr val="bg1"/>
                </a:solidFill>
              </a:rPr>
              <a:t>www.1ppt.com/fanwen/             </a:t>
            </a:r>
            <a:r>
              <a:rPr lang="zh-CN" altLang="en-US" sz="100" dirty="0">
                <a:solidFill>
                  <a:schemeClr val="bg1"/>
                </a:solidFill>
              </a:rPr>
              <a:t>试卷下载：</a:t>
            </a:r>
            <a:r>
              <a:rPr lang="en-US" altLang="zh-CN" sz="100" dirty="0">
                <a:solidFill>
                  <a:schemeClr val="bg1"/>
                </a:solidFill>
              </a:rPr>
              <a:t>www.1ppt.com/shiti/  </a:t>
            </a:r>
          </a:p>
          <a:p>
            <a:pPr lvl="0"/>
            <a:r>
              <a:rPr lang="zh-CN" altLang="en-US" sz="100" dirty="0">
                <a:solidFill>
                  <a:schemeClr val="bg1"/>
                </a:solidFill>
              </a:rPr>
              <a:t>教案下载：</a:t>
            </a:r>
            <a:r>
              <a:rPr lang="en-US" altLang="zh-CN" sz="100" dirty="0">
                <a:solidFill>
                  <a:schemeClr val="bg1"/>
                </a:solidFill>
              </a:rPr>
              <a:t>www.1ppt.com/jiaoan/        PPT</a:t>
            </a:r>
            <a:r>
              <a:rPr lang="zh-CN" altLang="en-US" sz="100" dirty="0">
                <a:solidFill>
                  <a:schemeClr val="bg1"/>
                </a:solidFill>
              </a:rPr>
              <a:t>论坛：</a:t>
            </a:r>
            <a:r>
              <a:rPr lang="en-US" altLang="zh-CN" sz="100" dirty="0">
                <a:solidFill>
                  <a:schemeClr val="bg1"/>
                </a:solidFill>
              </a:rPr>
              <a:t>www.1ppt.cn</a:t>
            </a:r>
          </a:p>
          <a:p>
            <a:pPr lvl="0"/>
            <a:r>
              <a:rPr lang="en-US" altLang="zh-CN" sz="100" dirty="0">
                <a:solidFill>
                  <a:schemeClr val="bg1"/>
                </a:solidFill>
              </a:rPr>
              <a:t> </a:t>
            </a:r>
            <a:endParaRPr lang="zh-CN" altLang="en-US" sz="100" dirty="0">
              <a:solidFill>
                <a:schemeClr val="bg1"/>
              </a:solidFill>
            </a:endParaRPr>
          </a:p>
        </p:txBody>
      </p:sp>
      <p:pic>
        <p:nvPicPr>
          <p:cNvPr id="16" name="图片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4" y="0"/>
            <a:ext cx="9144000" cy="5143500"/>
          </a:xfrm>
          <a:prstGeom prst="rect">
            <a:avLst/>
          </a:prstGeom>
          <a:pattFill prst="pct5">
            <a:fgClr>
              <a:schemeClr val="accent1"/>
            </a:fgClr>
            <a:bgClr>
              <a:schemeClr val="bg1"/>
            </a:bgClr>
          </a:pattFill>
        </p:spPr>
      </p:pic>
      <p:sp>
        <p:nvSpPr>
          <p:cNvPr id="6" name="矩形 5"/>
          <p:cNvSpPr/>
          <p:nvPr/>
        </p:nvSpPr>
        <p:spPr>
          <a:xfrm rot="5400000">
            <a:off x="-2204231" y="1031565"/>
            <a:ext cx="6316166" cy="1907704"/>
          </a:xfrm>
          <a:custGeom>
            <a:avLst/>
            <a:gdLst/>
            <a:ahLst/>
            <a:cxnLst/>
            <a:rect l="l" t="t" r="r" b="b"/>
            <a:pathLst>
              <a:path w="9144000" h="2931790">
                <a:moveTo>
                  <a:pt x="0" y="0"/>
                </a:moveTo>
                <a:lnTo>
                  <a:pt x="3824456" y="0"/>
                </a:lnTo>
                <a:cubicBezTo>
                  <a:pt x="3824456" y="26976"/>
                  <a:pt x="3831542" y="51749"/>
                  <a:pt x="3844079" y="73220"/>
                </a:cubicBezTo>
                <a:lnTo>
                  <a:pt x="4145508" y="600620"/>
                </a:lnTo>
                <a:cubicBezTo>
                  <a:pt x="4157500" y="622091"/>
                  <a:pt x="4175488" y="640258"/>
                  <a:pt x="4197836" y="653470"/>
                </a:cubicBezTo>
                <a:cubicBezTo>
                  <a:pt x="4220185" y="666683"/>
                  <a:pt x="4245258" y="672739"/>
                  <a:pt x="4269242" y="672739"/>
                </a:cubicBezTo>
                <a:lnTo>
                  <a:pt x="4869920" y="672739"/>
                </a:lnTo>
                <a:cubicBezTo>
                  <a:pt x="4895539" y="673289"/>
                  <a:pt x="4921158" y="667233"/>
                  <a:pt x="4944596" y="653470"/>
                </a:cubicBezTo>
                <a:cubicBezTo>
                  <a:pt x="4966945" y="640258"/>
                  <a:pt x="4984387" y="622091"/>
                  <a:pt x="4996924" y="601171"/>
                </a:cubicBezTo>
                <a:lnTo>
                  <a:pt x="5296718" y="75972"/>
                </a:lnTo>
                <a:cubicBezTo>
                  <a:pt x="5310345" y="53951"/>
                  <a:pt x="5317976" y="28077"/>
                  <a:pt x="5317976" y="0"/>
                </a:cubicBezTo>
                <a:lnTo>
                  <a:pt x="9144000" y="0"/>
                </a:lnTo>
                <a:lnTo>
                  <a:pt x="9144000" y="2931790"/>
                </a:lnTo>
                <a:lnTo>
                  <a:pt x="0" y="2931790"/>
                </a:lnTo>
                <a:close/>
              </a:path>
            </a:pathLst>
          </a:custGeom>
          <a:solidFill>
            <a:schemeClr val="accent1">
              <a:alpha val="6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9"/>
          <p:cNvSpPr txBox="1"/>
          <p:nvPr/>
        </p:nvSpPr>
        <p:spPr>
          <a:xfrm>
            <a:off x="1835696" y="1707654"/>
            <a:ext cx="5904656" cy="623248"/>
          </a:xfrm>
          <a:prstGeom prst="rect">
            <a:avLst/>
          </a:prstGeom>
          <a:noFill/>
        </p:spPr>
        <p:txBody>
          <a:bodyPr wrap="square" lIns="68580" tIns="34290" rIns="68580" bIns="34290" rtlCol="0">
            <a:spAutoFit/>
          </a:bodyPr>
          <a:lstStyle/>
          <a:p>
            <a:pPr marL="0" lvl="1" algn="ctr"/>
            <a:r>
              <a:rPr lang="zh-CN" altLang="en-US" sz="3600" b="1" spc="300" dirty="0">
                <a:solidFill>
                  <a:schemeClr val="bg1"/>
                </a:solidFill>
                <a:latin typeface="微软雅黑" pitchFamily="34" charset="-122"/>
                <a:ea typeface="微软雅黑" pitchFamily="34" charset="-122"/>
              </a:rPr>
              <a:t>云存储</a:t>
            </a:r>
          </a:p>
        </p:txBody>
      </p:sp>
      <p:sp>
        <p:nvSpPr>
          <p:cNvPr id="13" name="Freeform 5"/>
          <p:cNvSpPr>
            <a:spLocks/>
          </p:cNvSpPr>
          <p:nvPr/>
        </p:nvSpPr>
        <p:spPr bwMode="auto">
          <a:xfrm rot="5400000">
            <a:off x="1475656" y="1563639"/>
            <a:ext cx="1008112" cy="864096"/>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accent6"/>
          </a:solidFill>
          <a:ln w="9525" cap="flat">
            <a:no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15" name="文本框 9"/>
          <p:cNvSpPr txBox="1"/>
          <p:nvPr/>
        </p:nvSpPr>
        <p:spPr>
          <a:xfrm>
            <a:off x="4211960" y="2787774"/>
            <a:ext cx="2160240" cy="369332"/>
          </a:xfrm>
          <a:prstGeom prst="rect">
            <a:avLst/>
          </a:prstGeom>
          <a:noFill/>
        </p:spPr>
        <p:txBody>
          <a:bodyPr wrap="square" lIns="0" tIns="0" rIns="0" bIns="0" rtlCol="0">
            <a:spAutoFit/>
          </a:bodyPr>
          <a:lstStyle/>
          <a:p>
            <a:pPr marL="171450" lvl="1" indent="-171450">
              <a:buFont typeface="Wingdings" pitchFamily="2" charset="2"/>
              <a:buChar char="l"/>
            </a:pPr>
            <a:r>
              <a:rPr lang="zh-CN" altLang="en-US" sz="2400" dirty="0">
                <a:solidFill>
                  <a:schemeClr val="bg1"/>
                </a:solidFill>
                <a:latin typeface="微软雅黑" pitchFamily="34" charset="-122"/>
                <a:ea typeface="微软雅黑" pitchFamily="34" charset="-122"/>
              </a:rPr>
              <a:t>云存储介绍</a:t>
            </a:r>
          </a:p>
        </p:txBody>
      </p:sp>
      <p:sp>
        <p:nvSpPr>
          <p:cNvPr id="11" name="云形标注 10"/>
          <p:cNvSpPr/>
          <p:nvPr/>
        </p:nvSpPr>
        <p:spPr>
          <a:xfrm>
            <a:off x="1691680" y="1779662"/>
            <a:ext cx="576064" cy="432048"/>
          </a:xfrm>
          <a:prstGeom prst="cloudCallout">
            <a:avLst/>
          </a:prstGeom>
          <a:solidFill>
            <a:schemeClr val="bg1"/>
          </a:solid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n w="18415" cmpd="sng">
                <a:solidFill>
                  <a:srgbClr val="FFFFFF"/>
                </a:solidFill>
                <a:prstDash val="solid"/>
              </a:ln>
              <a:noFill/>
              <a:effectLst>
                <a:outerShdw blurRad="63500" dir="3600000" algn="tl" rotWithShape="0">
                  <a:srgbClr val="000000">
                    <a:alpha val="70000"/>
                  </a:srgbClr>
                </a:outerShdw>
              </a:effectLst>
            </a:endParaRPr>
          </a:p>
        </p:txBody>
      </p:sp>
    </p:spTree>
    <p:extLst>
      <p:ext uri="{BB962C8B-B14F-4D97-AF65-F5344CB8AC3E}">
        <p14:creationId xmlns:p14="http://schemas.microsoft.com/office/powerpoint/2010/main" val="2160579628"/>
      </p:ext>
    </p:extLst>
  </p:cSld>
  <p:clrMapOvr>
    <a:masterClrMapping/>
  </p:clrMapOvr>
  <mc:AlternateContent xmlns:mc="http://schemas.openxmlformats.org/markup-compatibility/2006" xmlns:p14="http://schemas.microsoft.com/office/powerpoint/2010/main">
    <mc:Choice Requires="p14">
      <p:transition spd="slow" p14:dur="1600" advClick="0" advTm="0">
        <p14:prism dir="u" isInverted="1"/>
      </p:transition>
    </mc:Choice>
    <mc:Fallback xmlns="">
      <p:transition spd="slow" advClick="0" advTm="0">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600"/>
                                  </p:stCondLst>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fltVal val="0"/>
                                          </p:val>
                                        </p:tav>
                                        <p:tav tm="100000">
                                          <p:val>
                                            <p:strVal val="#ppt_w"/>
                                          </p:val>
                                        </p:tav>
                                      </p:tavLst>
                                    </p:anim>
                                    <p:anim calcmode="lin" valueType="num">
                                      <p:cBhvr>
                                        <p:cTn id="8" dur="500" fill="hold"/>
                                        <p:tgtEl>
                                          <p:spTgt spid="13"/>
                                        </p:tgtEl>
                                        <p:attrNameLst>
                                          <p:attrName>ppt_h</p:attrName>
                                        </p:attrNameLst>
                                      </p:cBhvr>
                                      <p:tavLst>
                                        <p:tav tm="0">
                                          <p:val>
                                            <p:fltVal val="0"/>
                                          </p:val>
                                        </p:tav>
                                        <p:tav tm="100000">
                                          <p:val>
                                            <p:strVal val="#ppt_h"/>
                                          </p:val>
                                        </p:tav>
                                      </p:tavLst>
                                    </p:anim>
                                    <p:animEffect transition="in" filter="fade">
                                      <p:cBhvr>
                                        <p:cTn id="9" dur="500"/>
                                        <p:tgtEl>
                                          <p:spTgt spid="13"/>
                                        </p:tgtEl>
                                      </p:cBhvr>
                                    </p:animEffect>
                                    <p:anim calcmode="lin" valueType="num">
                                      <p:cBhvr>
                                        <p:cTn id="10" dur="500" fill="hold"/>
                                        <p:tgtEl>
                                          <p:spTgt spid="13"/>
                                        </p:tgtEl>
                                        <p:attrNameLst>
                                          <p:attrName>ppt_x</p:attrName>
                                        </p:attrNameLst>
                                      </p:cBhvr>
                                      <p:tavLst>
                                        <p:tav tm="0">
                                          <p:val>
                                            <p:fltVal val="0.5"/>
                                          </p:val>
                                        </p:tav>
                                        <p:tav tm="100000">
                                          <p:val>
                                            <p:strVal val="#ppt_x"/>
                                          </p:val>
                                        </p:tav>
                                      </p:tavLst>
                                    </p:anim>
                                    <p:anim calcmode="lin" valueType="num">
                                      <p:cBhvr>
                                        <p:cTn id="11" dur="500" fill="hold"/>
                                        <p:tgtEl>
                                          <p:spTgt spid="13"/>
                                        </p:tgtEl>
                                        <p:attrNameLst>
                                          <p:attrName>ppt_y</p:attrName>
                                        </p:attrNameLst>
                                      </p:cBhvr>
                                      <p:tavLst>
                                        <p:tav tm="0">
                                          <p:val>
                                            <p:fltVal val="0.5"/>
                                          </p:val>
                                        </p:tav>
                                        <p:tav tm="100000">
                                          <p:val>
                                            <p:strVal val="#ppt_y"/>
                                          </p:val>
                                        </p:tav>
                                      </p:tavLst>
                                    </p:anim>
                                  </p:childTnLst>
                                </p:cTn>
                              </p:par>
                              <p:par>
                                <p:cTn id="12" presetID="53" presetClass="entr" presetSubtype="0" fill="hold" grpId="0" nodeType="withEffect">
                                  <p:stCondLst>
                                    <p:cond delay="600"/>
                                  </p:stCondLst>
                                  <p:childTnLst>
                                    <p:set>
                                      <p:cBhvr>
                                        <p:cTn id="13" dur="1" fill="hold">
                                          <p:stCondLst>
                                            <p:cond delay="0"/>
                                          </p:stCondLst>
                                        </p:cTn>
                                        <p:tgtEl>
                                          <p:spTgt spid="11"/>
                                        </p:tgtEl>
                                        <p:attrNameLst>
                                          <p:attrName>style.visibility</p:attrName>
                                        </p:attrNameLst>
                                      </p:cBhvr>
                                      <p:to>
                                        <p:strVal val="visible"/>
                                      </p:to>
                                    </p:set>
                                    <p:anim calcmode="lin" valueType="num">
                                      <p:cBhvr>
                                        <p:cTn id="14" dur="500" fill="hold"/>
                                        <p:tgtEl>
                                          <p:spTgt spid="11"/>
                                        </p:tgtEl>
                                        <p:attrNameLst>
                                          <p:attrName>ppt_w</p:attrName>
                                        </p:attrNameLst>
                                      </p:cBhvr>
                                      <p:tavLst>
                                        <p:tav tm="0">
                                          <p:val>
                                            <p:fltVal val="0"/>
                                          </p:val>
                                        </p:tav>
                                        <p:tav tm="100000">
                                          <p:val>
                                            <p:strVal val="#ppt_w"/>
                                          </p:val>
                                        </p:tav>
                                      </p:tavLst>
                                    </p:anim>
                                    <p:anim calcmode="lin" valueType="num">
                                      <p:cBhvr>
                                        <p:cTn id="15" dur="500" fill="hold"/>
                                        <p:tgtEl>
                                          <p:spTgt spid="11"/>
                                        </p:tgtEl>
                                        <p:attrNameLst>
                                          <p:attrName>ppt_h</p:attrName>
                                        </p:attrNameLst>
                                      </p:cBhvr>
                                      <p:tavLst>
                                        <p:tav tm="0">
                                          <p:val>
                                            <p:fltVal val="0"/>
                                          </p:val>
                                        </p:tav>
                                        <p:tav tm="100000">
                                          <p:val>
                                            <p:strVal val="#ppt_h"/>
                                          </p:val>
                                        </p:tav>
                                      </p:tavLst>
                                    </p:anim>
                                    <p:animEffect transition="in" filter="fade">
                                      <p:cBhvr>
                                        <p:cTn id="16" dur="500"/>
                                        <p:tgtEl>
                                          <p:spTgt spid="11"/>
                                        </p:tgtEl>
                                      </p:cBhvr>
                                    </p:animEffect>
                                  </p:childTnLst>
                                </p:cTn>
                              </p:par>
                            </p:childTnLst>
                          </p:cTn>
                        </p:par>
                        <p:par>
                          <p:cTn id="17" fill="hold">
                            <p:stCondLst>
                              <p:cond delay="1100"/>
                            </p:stCondLst>
                            <p:childTnLst>
                              <p:par>
                                <p:cTn id="18" presetID="16" presetClass="entr" presetSubtype="21" fill="hold" grpId="0" nodeType="after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barn(inVertical)">
                                      <p:cBhvr>
                                        <p:cTn id="20" dur="500"/>
                                        <p:tgtEl>
                                          <p:spTgt spid="12"/>
                                        </p:tgtEl>
                                      </p:cBhvr>
                                    </p:animEffect>
                                  </p:childTnLst>
                                </p:cTn>
                              </p:par>
                            </p:childTnLst>
                          </p:cTn>
                        </p:par>
                        <p:par>
                          <p:cTn id="21" fill="hold">
                            <p:stCondLst>
                              <p:cond delay="1600"/>
                            </p:stCondLst>
                            <p:childTnLst>
                              <p:par>
                                <p:cTn id="22" presetID="2" presetClass="entr" presetSubtype="4" fill="hold" grpId="0" nodeType="afterEffect">
                                  <p:stCondLst>
                                    <p:cond delay="0"/>
                                  </p:stCondLst>
                                  <p:childTnLst>
                                    <p:set>
                                      <p:cBhvr>
                                        <p:cTn id="23" dur="1" fill="hold">
                                          <p:stCondLst>
                                            <p:cond delay="0"/>
                                          </p:stCondLst>
                                        </p:cTn>
                                        <p:tgtEl>
                                          <p:spTgt spid="15"/>
                                        </p:tgtEl>
                                        <p:attrNameLst>
                                          <p:attrName>style.visibility</p:attrName>
                                        </p:attrNameLst>
                                      </p:cBhvr>
                                      <p:to>
                                        <p:strVal val="visible"/>
                                      </p:to>
                                    </p:set>
                                    <p:anim calcmode="lin" valueType="num">
                                      <p:cBhvr additive="base">
                                        <p:cTn id="24" dur="500" fill="hold"/>
                                        <p:tgtEl>
                                          <p:spTgt spid="15"/>
                                        </p:tgtEl>
                                        <p:attrNameLst>
                                          <p:attrName>ppt_x</p:attrName>
                                        </p:attrNameLst>
                                      </p:cBhvr>
                                      <p:tavLst>
                                        <p:tav tm="0">
                                          <p:val>
                                            <p:strVal val="#ppt_x"/>
                                          </p:val>
                                        </p:tav>
                                        <p:tav tm="100000">
                                          <p:val>
                                            <p:strVal val="#ppt_x"/>
                                          </p:val>
                                        </p:tav>
                                      </p:tavLst>
                                    </p:anim>
                                    <p:anim calcmode="lin" valueType="num">
                                      <p:cBhvr additive="base">
                                        <p:cTn id="25"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animBg="1"/>
      <p:bldP spid="15" grpId="0"/>
      <p:bldP spid="11"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1400" dirty="0" smtClean="0"/>
              <a:t>传统存储方式</a:t>
            </a:r>
            <a:endParaRPr lang="zh-CN" altLang="en-US" sz="1400" dirty="0"/>
          </a:p>
        </p:txBody>
      </p:sp>
      <p:sp>
        <p:nvSpPr>
          <p:cNvPr id="3" name="内容占位符 2"/>
          <p:cNvSpPr>
            <a:spLocks noGrp="1"/>
          </p:cNvSpPr>
          <p:nvPr>
            <p:ph idx="4294967295"/>
          </p:nvPr>
        </p:nvSpPr>
        <p:spPr>
          <a:xfrm>
            <a:off x="0" y="844550"/>
            <a:ext cx="8207375" cy="3749675"/>
          </a:xfrm>
        </p:spPr>
        <p:txBody>
          <a:bodyPr/>
          <a:lstStyle/>
          <a:p>
            <a:pPr marL="0" indent="0" algn="just">
              <a:buNone/>
            </a:pPr>
            <a:r>
              <a:rPr lang="zh-CN" altLang="en-US" sz="1800" dirty="0" smtClean="0">
                <a:latin typeface="微软雅黑" panose="020B0503020204020204" pitchFamily="34" charset="-122"/>
                <a:ea typeface="微软雅黑" panose="020B0503020204020204" pitchFamily="34" charset="-122"/>
                <a:cs typeface="Arial" pitchFamily="34" charset="0"/>
              </a:rPr>
              <a:t>外接存储</a:t>
            </a:r>
            <a:endParaRPr lang="en-US" altLang="zh-CN" sz="1800" dirty="0" smtClean="0">
              <a:latin typeface="微软雅黑" panose="020B0503020204020204" pitchFamily="34" charset="-122"/>
              <a:ea typeface="微软雅黑" panose="020B0503020204020204" pitchFamily="34" charset="-122"/>
              <a:cs typeface="Arial" pitchFamily="34" charset="0"/>
            </a:endParaRPr>
          </a:p>
          <a:p>
            <a:pPr marL="0" indent="0" algn="just">
              <a:buNone/>
            </a:pPr>
            <a:endParaRPr lang="en-US" altLang="zh-CN" sz="1100" dirty="0">
              <a:latin typeface="微软雅黑" panose="020B0503020204020204" pitchFamily="34" charset="-122"/>
              <a:ea typeface="微软雅黑" panose="020B0503020204020204" pitchFamily="34" charset="-122"/>
              <a:cs typeface="Arial" pitchFamily="34" charset="0"/>
            </a:endParaRPr>
          </a:p>
          <a:p>
            <a:pPr algn="just">
              <a:spcAft>
                <a:spcPts val="1200"/>
              </a:spcAft>
            </a:pPr>
            <a:r>
              <a:rPr lang="zh-CN" altLang="en-US" sz="1800" dirty="0">
                <a:latin typeface="微软雅黑" panose="020B0503020204020204" pitchFamily="34" charset="-122"/>
                <a:ea typeface="微软雅黑" panose="020B0503020204020204" pitchFamily="34" charset="-122"/>
                <a:cs typeface="Arial" pitchFamily="34" charset="0"/>
              </a:rPr>
              <a:t>直连式存储（</a:t>
            </a:r>
            <a:r>
              <a:rPr lang="en-US" altLang="zh-CN" sz="1800" dirty="0">
                <a:latin typeface="微软雅黑" panose="020B0503020204020204" pitchFamily="34" charset="-122"/>
                <a:ea typeface="微软雅黑" panose="020B0503020204020204" pitchFamily="34" charset="-122"/>
                <a:cs typeface="Arial" pitchFamily="34" charset="0"/>
              </a:rPr>
              <a:t>DAS</a:t>
            </a:r>
            <a:r>
              <a:rPr lang="zh-CN" altLang="en-US" sz="1800" dirty="0" smtClean="0">
                <a:latin typeface="微软雅黑" panose="020B0503020204020204" pitchFamily="34" charset="-122"/>
                <a:ea typeface="微软雅黑" panose="020B0503020204020204" pitchFamily="34" charset="-122"/>
                <a:cs typeface="Arial" pitchFamily="34" charset="0"/>
              </a:rPr>
              <a:t>）</a:t>
            </a:r>
            <a:r>
              <a:rPr lang="zh-CN" altLang="zh-CN" sz="1800" dirty="0" smtClean="0">
                <a:latin typeface="微软雅黑" panose="020B0503020204020204" pitchFamily="34" charset="-122"/>
                <a:ea typeface="微软雅黑" panose="020B0503020204020204" pitchFamily="34" charset="-122"/>
                <a:cs typeface="Arial" pitchFamily="34" charset="0"/>
              </a:rPr>
              <a:t>：</a:t>
            </a:r>
            <a:r>
              <a:rPr lang="zh-CN" altLang="en-US" sz="1800" dirty="0" smtClean="0">
                <a:latin typeface="微软雅黑" panose="020B0503020204020204" pitchFamily="34" charset="-122"/>
                <a:ea typeface="微软雅黑" panose="020B0503020204020204" pitchFamily="34" charset="-122"/>
                <a:cs typeface="Arial" pitchFamily="34" charset="0"/>
              </a:rPr>
              <a:t>以服务器为</a:t>
            </a:r>
            <a:r>
              <a:rPr lang="zh-CN" altLang="en-US" sz="1800" dirty="0">
                <a:latin typeface="微软雅黑" panose="020B0503020204020204" pitchFamily="34" charset="-122"/>
                <a:ea typeface="微软雅黑" panose="020B0503020204020204" pitchFamily="34" charset="-122"/>
                <a:cs typeface="Arial" pitchFamily="34" charset="0"/>
              </a:rPr>
              <a:t>中心，由存储设备通过</a:t>
            </a:r>
            <a:r>
              <a:rPr lang="en-US" altLang="zh-CN" sz="1800" dirty="0">
                <a:latin typeface="微软雅黑" panose="020B0503020204020204" pitchFamily="34" charset="-122"/>
                <a:ea typeface="微软雅黑" panose="020B0503020204020204" pitchFamily="34" charset="-122"/>
                <a:cs typeface="Arial" pitchFamily="34" charset="0"/>
              </a:rPr>
              <a:t>IDE</a:t>
            </a:r>
            <a:r>
              <a:rPr lang="zh-CN" altLang="en-US" sz="1800" dirty="0">
                <a:latin typeface="微软雅黑" panose="020B0503020204020204" pitchFamily="34" charset="-122"/>
                <a:ea typeface="微软雅黑" panose="020B0503020204020204" pitchFamily="34" charset="-122"/>
                <a:cs typeface="Arial" pitchFamily="34" charset="0"/>
              </a:rPr>
              <a:t>、</a:t>
            </a:r>
            <a:r>
              <a:rPr lang="en-US" altLang="zh-CN" sz="1800" dirty="0">
                <a:latin typeface="微软雅黑" panose="020B0503020204020204" pitchFamily="34" charset="-122"/>
                <a:ea typeface="微软雅黑" panose="020B0503020204020204" pitchFamily="34" charset="-122"/>
                <a:cs typeface="Arial" pitchFamily="34" charset="0"/>
              </a:rPr>
              <a:t>SCSI</a:t>
            </a:r>
            <a:r>
              <a:rPr lang="zh-CN" altLang="en-US" sz="1800" dirty="0">
                <a:latin typeface="微软雅黑" panose="020B0503020204020204" pitchFamily="34" charset="-122"/>
                <a:ea typeface="微软雅黑" panose="020B0503020204020204" pitchFamily="34" charset="-122"/>
                <a:cs typeface="Arial" pitchFamily="34" charset="0"/>
              </a:rPr>
              <a:t>等</a:t>
            </a:r>
            <a:r>
              <a:rPr lang="en-US" altLang="zh-CN" sz="1800" dirty="0">
                <a:latin typeface="微软雅黑" panose="020B0503020204020204" pitchFamily="34" charset="-122"/>
                <a:ea typeface="微软雅黑" panose="020B0503020204020204" pitchFamily="34" charset="-122"/>
                <a:cs typeface="Arial" pitchFamily="34" charset="0"/>
              </a:rPr>
              <a:t>IO</a:t>
            </a:r>
            <a:r>
              <a:rPr lang="zh-CN" altLang="en-US" sz="1800" dirty="0">
                <a:latin typeface="微软雅黑" panose="020B0503020204020204" pitchFamily="34" charset="-122"/>
                <a:ea typeface="微软雅黑" panose="020B0503020204020204" pitchFamily="34" charset="-122"/>
                <a:cs typeface="Arial" pitchFamily="34" charset="0"/>
              </a:rPr>
              <a:t>总线连接的某一主机或服务器组成，存储设备只能通过服务器来访问控制</a:t>
            </a:r>
            <a:r>
              <a:rPr lang="zh-CN" altLang="en-US" sz="1800" dirty="0" smtClean="0">
                <a:latin typeface="微软雅黑" panose="020B0503020204020204" pitchFamily="34" charset="-122"/>
                <a:ea typeface="微软雅黑" panose="020B0503020204020204" pitchFamily="34" charset="-122"/>
                <a:cs typeface="Arial" pitchFamily="34" charset="0"/>
              </a:rPr>
              <a:t>。</a:t>
            </a:r>
            <a:endParaRPr lang="en-US" altLang="zh-CN" sz="1100" dirty="0" smtClean="0">
              <a:latin typeface="微软雅黑" panose="020B0503020204020204" pitchFamily="34" charset="-122"/>
              <a:ea typeface="微软雅黑" panose="020B0503020204020204" pitchFamily="34" charset="-122"/>
              <a:cs typeface="Arial" pitchFamily="34" charset="0"/>
            </a:endParaRPr>
          </a:p>
          <a:p>
            <a:pPr algn="just"/>
            <a:r>
              <a:rPr lang="zh-CN" altLang="en-US" sz="1800" dirty="0" smtClean="0">
                <a:latin typeface="微软雅黑" panose="020B0503020204020204" pitchFamily="34" charset="-122"/>
                <a:ea typeface="微软雅黑" panose="020B0503020204020204" pitchFamily="34" charset="-122"/>
                <a:cs typeface="Arial" pitchFamily="34" charset="0"/>
              </a:rPr>
              <a:t>网络接入存储（</a:t>
            </a:r>
            <a:r>
              <a:rPr lang="en-US" altLang="zh-CN" sz="1800" dirty="0" smtClean="0">
                <a:latin typeface="微软雅黑" panose="020B0503020204020204" pitchFamily="34" charset="-122"/>
                <a:ea typeface="微软雅黑" panose="020B0503020204020204" pitchFamily="34" charset="-122"/>
                <a:cs typeface="Arial" pitchFamily="34" charset="0"/>
              </a:rPr>
              <a:t>NAS</a:t>
            </a:r>
            <a:r>
              <a:rPr lang="zh-CN" altLang="en-US" sz="1800" dirty="0" smtClean="0">
                <a:latin typeface="微软雅黑" panose="020B0503020204020204" pitchFamily="34" charset="-122"/>
                <a:ea typeface="微软雅黑" panose="020B0503020204020204" pitchFamily="34" charset="-122"/>
                <a:cs typeface="Arial" pitchFamily="34" charset="0"/>
              </a:rPr>
              <a:t>）</a:t>
            </a:r>
            <a:r>
              <a:rPr lang="zh-CN" altLang="zh-CN" sz="1800" dirty="0">
                <a:latin typeface="微软雅黑" panose="020B0503020204020204" pitchFamily="34" charset="-122"/>
                <a:ea typeface="微软雅黑" panose="020B0503020204020204" pitchFamily="34" charset="-122"/>
                <a:cs typeface="Arial" pitchFamily="34" charset="0"/>
              </a:rPr>
              <a:t>：</a:t>
            </a:r>
            <a:r>
              <a:rPr lang="en-US" altLang="zh-CN" sz="1800" dirty="0" smtClean="0">
                <a:latin typeface="微软雅黑" panose="020B0503020204020204" pitchFamily="34" charset="-122"/>
                <a:ea typeface="微软雅黑" panose="020B0503020204020204" pitchFamily="34" charset="-122"/>
                <a:cs typeface="Arial" pitchFamily="34" charset="0"/>
              </a:rPr>
              <a:t>NAS</a:t>
            </a:r>
            <a:r>
              <a:rPr lang="zh-CN" altLang="zh-CN" sz="1800" dirty="0">
                <a:latin typeface="微软雅黑" panose="020B0503020204020204" pitchFamily="34" charset="-122"/>
                <a:ea typeface="微软雅黑" panose="020B0503020204020204" pitchFamily="34" charset="-122"/>
                <a:cs typeface="Arial" pitchFamily="34" charset="0"/>
              </a:rPr>
              <a:t>是可以直接连接到网络向用户提供文件级服务的存储设备，这些设备也是网络的一部分，有相应的网络地址，通过</a:t>
            </a:r>
            <a:r>
              <a:rPr lang="en-US" altLang="zh-CN" sz="1800" dirty="0">
                <a:latin typeface="微软雅黑" panose="020B0503020204020204" pitchFamily="34" charset="-122"/>
                <a:ea typeface="微软雅黑" panose="020B0503020204020204" pitchFamily="34" charset="-122"/>
                <a:cs typeface="Arial" pitchFamily="34" charset="0"/>
              </a:rPr>
              <a:t>TCP/IP</a:t>
            </a:r>
            <a:r>
              <a:rPr lang="zh-CN" altLang="zh-CN" sz="1800" dirty="0">
                <a:latin typeface="微软雅黑" panose="020B0503020204020204" pitchFamily="34" charset="-122"/>
                <a:ea typeface="微软雅黑" panose="020B0503020204020204" pitchFamily="34" charset="-122"/>
                <a:cs typeface="Arial" pitchFamily="34" charset="0"/>
              </a:rPr>
              <a:t>协议互联。 </a:t>
            </a:r>
            <a:endParaRPr lang="en-US" altLang="zh-CN" sz="1800" dirty="0" smtClean="0">
              <a:latin typeface="微软雅黑" panose="020B0503020204020204" pitchFamily="34" charset="-122"/>
              <a:ea typeface="微软雅黑" panose="020B0503020204020204" pitchFamily="34" charset="-122"/>
              <a:cs typeface="Arial" pitchFamily="34" charset="0"/>
            </a:endParaRPr>
          </a:p>
          <a:p>
            <a:pPr marL="0" indent="0" algn="just">
              <a:buNone/>
            </a:pPr>
            <a:endParaRPr lang="en-US" altLang="zh-CN" sz="1100" dirty="0">
              <a:latin typeface="微软雅黑" panose="020B0503020204020204" pitchFamily="34" charset="-122"/>
              <a:ea typeface="微软雅黑" panose="020B0503020204020204" pitchFamily="34" charset="-122"/>
              <a:cs typeface="Arial" pitchFamily="34" charset="0"/>
            </a:endParaRPr>
          </a:p>
          <a:p>
            <a:pPr algn="just"/>
            <a:r>
              <a:rPr lang="zh-CN" altLang="en-US" sz="1800" dirty="0" smtClean="0">
                <a:latin typeface="微软雅黑" panose="020B0503020204020204" pitchFamily="34" charset="-122"/>
                <a:ea typeface="微软雅黑" panose="020B0503020204020204" pitchFamily="34" charset="-122"/>
                <a:cs typeface="Arial" pitchFamily="34" charset="0"/>
              </a:rPr>
              <a:t>存储区域网络（</a:t>
            </a:r>
            <a:r>
              <a:rPr lang="en-US" altLang="zh-CN" sz="1800" dirty="0" smtClean="0">
                <a:latin typeface="微软雅黑" panose="020B0503020204020204" pitchFamily="34" charset="-122"/>
                <a:ea typeface="微软雅黑" panose="020B0503020204020204" pitchFamily="34" charset="-122"/>
                <a:cs typeface="Arial" pitchFamily="34" charset="0"/>
              </a:rPr>
              <a:t>SAN</a:t>
            </a:r>
            <a:r>
              <a:rPr lang="zh-CN" altLang="en-US" sz="1800" dirty="0" smtClean="0">
                <a:latin typeface="微软雅黑" panose="020B0503020204020204" pitchFamily="34" charset="-122"/>
                <a:ea typeface="微软雅黑" panose="020B0503020204020204" pitchFamily="34" charset="-122"/>
                <a:cs typeface="Arial" pitchFamily="34" charset="0"/>
              </a:rPr>
              <a:t>）：</a:t>
            </a:r>
            <a:r>
              <a:rPr lang="en-US" altLang="zh-CN" sz="1800" dirty="0" smtClean="0">
                <a:latin typeface="微软雅黑"/>
                <a:ea typeface="微软雅黑"/>
                <a:cs typeface="微软雅黑"/>
              </a:rPr>
              <a:t>SAN</a:t>
            </a:r>
            <a:r>
              <a:rPr lang="zh-CN" altLang="zh-CN" sz="1800" dirty="0">
                <a:latin typeface="微软雅黑"/>
                <a:ea typeface="微软雅黑"/>
                <a:cs typeface="微软雅黑"/>
              </a:rPr>
              <a:t>是一种利用光纤通道</a:t>
            </a:r>
            <a:r>
              <a:rPr lang="en-US" altLang="zh-CN" sz="1800" dirty="0">
                <a:latin typeface="微软雅黑"/>
                <a:ea typeface="微软雅黑"/>
                <a:cs typeface="微软雅黑"/>
              </a:rPr>
              <a:t>(FC)</a:t>
            </a:r>
            <a:r>
              <a:rPr lang="zh-CN" altLang="zh-CN" sz="1800" dirty="0">
                <a:latin typeface="微软雅黑"/>
                <a:ea typeface="微软雅黑"/>
                <a:cs typeface="微软雅黑"/>
              </a:rPr>
              <a:t>等互连协议连接起来的可以在服务器和存储系统之间传输数据的存储网络系统。 </a:t>
            </a:r>
            <a:endParaRPr lang="en-US" altLang="zh-CN" sz="1800" dirty="0">
              <a:latin typeface="微软雅黑"/>
              <a:ea typeface="微软雅黑"/>
              <a:cs typeface="微软雅黑"/>
            </a:endParaRPr>
          </a:p>
        </p:txBody>
      </p:sp>
    </p:spTree>
    <p:extLst>
      <p:ext uri="{BB962C8B-B14F-4D97-AF65-F5344CB8AC3E}">
        <p14:creationId xmlns:p14="http://schemas.microsoft.com/office/powerpoint/2010/main" val="3950733667"/>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1400" dirty="0" smtClean="0"/>
              <a:t>DAS</a:t>
            </a:r>
            <a:endParaRPr lang="zh-CN" altLang="en-US" sz="1400" dirty="0"/>
          </a:p>
        </p:txBody>
      </p:sp>
      <p:sp>
        <p:nvSpPr>
          <p:cNvPr id="3" name="内容占位符 2"/>
          <p:cNvSpPr>
            <a:spLocks noGrp="1"/>
          </p:cNvSpPr>
          <p:nvPr>
            <p:ph idx="4294967295"/>
          </p:nvPr>
        </p:nvSpPr>
        <p:spPr>
          <a:xfrm>
            <a:off x="0" y="844550"/>
            <a:ext cx="8207375" cy="3749675"/>
          </a:xfrm>
        </p:spPr>
        <p:txBody>
          <a:bodyPr/>
          <a:lstStyle/>
          <a:p>
            <a:pPr algn="just">
              <a:spcAft>
                <a:spcPts val="1200"/>
              </a:spcAft>
            </a:pPr>
            <a:r>
              <a:rPr lang="en-US" altLang="zh-CN" sz="1800" dirty="0" smtClean="0">
                <a:latin typeface="微软雅黑" panose="020B0503020204020204" pitchFamily="34" charset="-122"/>
                <a:ea typeface="微软雅黑" panose="020B0503020204020204" pitchFamily="34" charset="-122"/>
                <a:cs typeface="Arial" pitchFamily="34" charset="0"/>
              </a:rPr>
              <a:t>DAS</a:t>
            </a:r>
            <a:r>
              <a:rPr lang="zh-CN" altLang="en-US" sz="1800" dirty="0" smtClean="0">
                <a:latin typeface="微软雅黑" panose="020B0503020204020204" pitchFamily="34" charset="-122"/>
                <a:ea typeface="微软雅黑" panose="020B0503020204020204" pitchFamily="34" charset="-122"/>
                <a:cs typeface="Arial" pitchFamily="34" charset="0"/>
              </a:rPr>
              <a:t>（</a:t>
            </a:r>
            <a:r>
              <a:rPr lang="en-US" altLang="zh-CN" sz="1800" dirty="0" smtClean="0">
                <a:latin typeface="微软雅黑" panose="020B0503020204020204" pitchFamily="34" charset="-122"/>
                <a:ea typeface="微软雅黑" panose="020B0503020204020204" pitchFamily="34" charset="-122"/>
                <a:cs typeface="Arial" pitchFamily="34" charset="0"/>
              </a:rPr>
              <a:t>Direct</a:t>
            </a:r>
            <a:r>
              <a:rPr lang="zh-CN" altLang="en-US" sz="1800" dirty="0" smtClean="0">
                <a:latin typeface="微软雅黑" panose="020B0503020204020204" pitchFamily="34" charset="-122"/>
                <a:ea typeface="微软雅黑" panose="020B0503020204020204" pitchFamily="34" charset="-122"/>
                <a:cs typeface="Arial" pitchFamily="34" charset="0"/>
              </a:rPr>
              <a:t> </a:t>
            </a:r>
            <a:r>
              <a:rPr lang="en-US" altLang="zh-CN" sz="1800" dirty="0" smtClean="0">
                <a:latin typeface="微软雅黑" panose="020B0503020204020204" pitchFamily="34" charset="-122"/>
                <a:ea typeface="微软雅黑" panose="020B0503020204020204" pitchFamily="34" charset="-122"/>
                <a:cs typeface="Arial" pitchFamily="34" charset="0"/>
              </a:rPr>
              <a:t>Attached</a:t>
            </a:r>
            <a:r>
              <a:rPr lang="zh-CN" altLang="en-US" sz="1800" dirty="0" smtClean="0">
                <a:latin typeface="微软雅黑" panose="020B0503020204020204" pitchFamily="34" charset="-122"/>
                <a:ea typeface="微软雅黑" panose="020B0503020204020204" pitchFamily="34" charset="-122"/>
                <a:cs typeface="Arial" pitchFamily="34" charset="0"/>
              </a:rPr>
              <a:t> </a:t>
            </a:r>
            <a:r>
              <a:rPr lang="zh-CN" altLang="zh-CN" sz="1800" dirty="0">
                <a:latin typeface="微软雅黑" panose="020B0503020204020204" pitchFamily="34" charset="-122"/>
                <a:ea typeface="微软雅黑" panose="020B0503020204020204" pitchFamily="34" charset="-122"/>
                <a:cs typeface="Arial" pitchFamily="34" charset="0"/>
              </a:rPr>
              <a:t>S</a:t>
            </a:r>
            <a:r>
              <a:rPr lang="en-US" altLang="zh-CN" sz="1800" dirty="0" err="1" smtClean="0">
                <a:latin typeface="微软雅黑" panose="020B0503020204020204" pitchFamily="34" charset="-122"/>
                <a:ea typeface="微软雅黑" panose="020B0503020204020204" pitchFamily="34" charset="-122"/>
                <a:cs typeface="Arial" pitchFamily="34" charset="0"/>
              </a:rPr>
              <a:t>torages</a:t>
            </a:r>
            <a:r>
              <a:rPr lang="zh-CN" altLang="en-US" sz="1800" dirty="0" smtClean="0">
                <a:latin typeface="微软雅黑" panose="020B0503020204020204" pitchFamily="34" charset="-122"/>
                <a:ea typeface="微软雅黑" panose="020B0503020204020204" pitchFamily="34" charset="-122"/>
                <a:cs typeface="Arial" pitchFamily="34" charset="0"/>
              </a:rPr>
              <a:t>）</a:t>
            </a:r>
            <a:endParaRPr lang="en-US" altLang="zh-CN" sz="1800" dirty="0" smtClean="0">
              <a:latin typeface="微软雅黑" panose="020B0503020204020204" pitchFamily="34" charset="-122"/>
              <a:ea typeface="微软雅黑" panose="020B0503020204020204" pitchFamily="34" charset="-122"/>
              <a:cs typeface="Arial" pitchFamily="34" charset="0"/>
            </a:endParaRPr>
          </a:p>
          <a:p>
            <a:pPr algn="just">
              <a:spcAft>
                <a:spcPts val="1200"/>
              </a:spcAft>
              <a:buFont typeface="+mj-lt"/>
              <a:buAutoNum type="arabicPeriod"/>
            </a:pPr>
            <a:r>
              <a:rPr lang="en-US" altLang="zh-CN" sz="1800" dirty="0" smtClean="0">
                <a:latin typeface="微软雅黑" panose="020B0503020204020204" pitchFamily="34" charset="-122"/>
                <a:ea typeface="微软雅黑" panose="020B0503020204020204" pitchFamily="34" charset="-122"/>
                <a:cs typeface="Arial" pitchFamily="34" charset="0"/>
              </a:rPr>
              <a:t>DAS</a:t>
            </a:r>
            <a:r>
              <a:rPr lang="zh-CN" altLang="en-US" sz="1800" dirty="0" smtClean="0">
                <a:latin typeface="微软雅黑" panose="020B0503020204020204" pitchFamily="34" charset="-122"/>
                <a:ea typeface="微软雅黑" panose="020B0503020204020204" pitchFamily="34" charset="-122"/>
                <a:cs typeface="Arial" pitchFamily="34" charset="0"/>
              </a:rPr>
              <a:t>以服务器为中心</a:t>
            </a:r>
            <a:endParaRPr lang="en-US" altLang="zh-CN" sz="1800" dirty="0">
              <a:latin typeface="微软雅黑" panose="020B0503020204020204" pitchFamily="34" charset="-122"/>
              <a:ea typeface="微软雅黑" panose="020B0503020204020204" pitchFamily="34" charset="-122"/>
              <a:cs typeface="Arial" pitchFamily="34" charset="0"/>
            </a:endParaRPr>
          </a:p>
          <a:p>
            <a:pPr algn="just">
              <a:spcAft>
                <a:spcPts val="1200"/>
              </a:spcAft>
              <a:buFont typeface="+mj-lt"/>
              <a:buAutoNum type="arabicPeriod"/>
            </a:pPr>
            <a:r>
              <a:rPr lang="zh-CN" altLang="en-US" sz="1800" dirty="0" smtClean="0">
                <a:latin typeface="微软雅黑" panose="020B0503020204020204" pitchFamily="34" charset="-122"/>
                <a:ea typeface="微软雅黑" panose="020B0503020204020204" pitchFamily="34" charset="-122"/>
                <a:cs typeface="Arial" pitchFamily="34" charset="0"/>
              </a:rPr>
              <a:t>由存储设备通过</a:t>
            </a:r>
            <a:r>
              <a:rPr lang="en-US" altLang="zh-CN" sz="1800" dirty="0" smtClean="0">
                <a:latin typeface="微软雅黑" panose="020B0503020204020204" pitchFamily="34" charset="-122"/>
                <a:ea typeface="微软雅黑" panose="020B0503020204020204" pitchFamily="34" charset="-122"/>
                <a:cs typeface="Arial" pitchFamily="34" charset="0"/>
              </a:rPr>
              <a:t>IO</a:t>
            </a:r>
            <a:r>
              <a:rPr lang="zh-CN" altLang="en-US" sz="1800" dirty="0" smtClean="0">
                <a:latin typeface="微软雅黑" panose="020B0503020204020204" pitchFamily="34" charset="-122"/>
                <a:ea typeface="微软雅黑" panose="020B0503020204020204" pitchFamily="34" charset="-122"/>
                <a:cs typeface="Arial" pitchFamily="34" charset="0"/>
              </a:rPr>
              <a:t>总线相连</a:t>
            </a:r>
            <a:endParaRPr lang="en-US" altLang="zh-CN" sz="1800" dirty="0" smtClean="0">
              <a:latin typeface="微软雅黑" panose="020B0503020204020204" pitchFamily="34" charset="-122"/>
              <a:ea typeface="微软雅黑" panose="020B0503020204020204" pitchFamily="34" charset="-122"/>
              <a:cs typeface="Arial" pitchFamily="34" charset="0"/>
            </a:endParaRPr>
          </a:p>
          <a:p>
            <a:pPr algn="just">
              <a:spcAft>
                <a:spcPts val="1200"/>
              </a:spcAft>
              <a:buFont typeface="+mj-lt"/>
              <a:buAutoNum type="arabicPeriod"/>
            </a:pPr>
            <a:r>
              <a:rPr lang="zh-CN" altLang="en-US" sz="1800" dirty="0" smtClean="0">
                <a:latin typeface="微软雅黑" panose="020B0503020204020204" pitchFamily="34" charset="-122"/>
                <a:ea typeface="微软雅黑" panose="020B0503020204020204" pitchFamily="34" charset="-122"/>
                <a:cs typeface="Arial" pitchFamily="34" charset="0"/>
              </a:rPr>
              <a:t>存储设备只能由服务器控制和访问</a:t>
            </a:r>
            <a:r>
              <a:rPr lang="en-US" altLang="zh-CN" sz="1800" dirty="0" smtClean="0">
                <a:latin typeface="微软雅黑" panose="020B0503020204020204" pitchFamily="34" charset="-122"/>
                <a:ea typeface="微软雅黑" panose="020B0503020204020204" pitchFamily="34" charset="-122"/>
                <a:cs typeface="Arial" pitchFamily="34" charset="0"/>
              </a:rPr>
              <a:t>		</a:t>
            </a:r>
            <a:endParaRPr lang="en-US" altLang="zh-CN" sz="1800" dirty="0">
              <a:latin typeface="微软雅黑" panose="020B0503020204020204" pitchFamily="34" charset="-122"/>
              <a:ea typeface="微软雅黑" panose="020B0503020204020204" pitchFamily="34" charset="-122"/>
              <a:cs typeface="Arial" pitchFamily="34" charset="0"/>
            </a:endParaRPr>
          </a:p>
          <a:p>
            <a:pPr algn="just">
              <a:spcAft>
                <a:spcPts val="1200"/>
              </a:spcAft>
              <a:buFont typeface="+mj-lt"/>
              <a:buAutoNum type="arabicPeriod"/>
            </a:pPr>
            <a:endParaRPr lang="en-US" altLang="zh-CN" sz="1800" dirty="0" smtClean="0">
              <a:latin typeface="微软雅黑" panose="020B0503020204020204" pitchFamily="34" charset="-122"/>
              <a:ea typeface="微软雅黑" panose="020B0503020204020204" pitchFamily="34" charset="-122"/>
              <a:cs typeface="Arial" pitchFamily="34" charset="0"/>
            </a:endParaRPr>
          </a:p>
        </p:txBody>
      </p:sp>
      <p:pic>
        <p:nvPicPr>
          <p:cNvPr id="4" name="图片 3" descr="DAS.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1640" y="2859782"/>
            <a:ext cx="6552728" cy="1969213"/>
          </a:xfrm>
          <a:prstGeom prst="rect">
            <a:avLst/>
          </a:prstGeom>
        </p:spPr>
      </p:pic>
    </p:spTree>
    <p:extLst>
      <p:ext uri="{BB962C8B-B14F-4D97-AF65-F5344CB8AC3E}">
        <p14:creationId xmlns:p14="http://schemas.microsoft.com/office/powerpoint/2010/main" val="2129891460"/>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1400" dirty="0" smtClean="0"/>
              <a:t>DAS</a:t>
            </a:r>
            <a:r>
              <a:rPr lang="zh-CN" altLang="en-US" sz="1400" dirty="0" smtClean="0"/>
              <a:t>特点</a:t>
            </a:r>
            <a:endParaRPr lang="zh-CN" altLang="en-US" sz="1400" dirty="0"/>
          </a:p>
        </p:txBody>
      </p:sp>
      <p:sp>
        <p:nvSpPr>
          <p:cNvPr id="3" name="内容占位符 2"/>
          <p:cNvSpPr>
            <a:spLocks noGrp="1"/>
          </p:cNvSpPr>
          <p:nvPr>
            <p:ph idx="4294967295"/>
          </p:nvPr>
        </p:nvSpPr>
        <p:spPr>
          <a:xfrm>
            <a:off x="0" y="844550"/>
            <a:ext cx="8207375" cy="3749675"/>
          </a:xfrm>
        </p:spPr>
        <p:txBody>
          <a:bodyPr/>
          <a:lstStyle/>
          <a:p>
            <a:pPr algn="just">
              <a:spcAft>
                <a:spcPts val="1200"/>
              </a:spcAft>
            </a:pPr>
            <a:r>
              <a:rPr lang="en-US" altLang="zh-CN" sz="1800" dirty="0" smtClean="0">
                <a:latin typeface="微软雅黑" panose="020B0503020204020204" pitchFamily="34" charset="-122"/>
                <a:ea typeface="微软雅黑" panose="020B0503020204020204" pitchFamily="34" charset="-122"/>
                <a:cs typeface="Arial" pitchFamily="34" charset="0"/>
              </a:rPr>
              <a:t>DAS</a:t>
            </a:r>
            <a:r>
              <a:rPr lang="zh-CN" altLang="en-US" sz="1800" dirty="0" smtClean="0">
                <a:latin typeface="微软雅黑" panose="020B0503020204020204" pitchFamily="34" charset="-122"/>
                <a:ea typeface="微软雅黑" panose="020B0503020204020204" pitchFamily="34" charset="-122"/>
                <a:cs typeface="Arial" pitchFamily="34" charset="0"/>
              </a:rPr>
              <a:t>特点</a:t>
            </a:r>
            <a:endParaRPr lang="en-US" altLang="zh-CN" sz="1800" dirty="0" smtClean="0">
              <a:latin typeface="微软雅黑" panose="020B0503020204020204" pitchFamily="34" charset="-122"/>
              <a:ea typeface="微软雅黑" panose="020B0503020204020204" pitchFamily="34" charset="-122"/>
              <a:cs typeface="Arial" pitchFamily="34" charset="0"/>
            </a:endParaRPr>
          </a:p>
          <a:p>
            <a:pPr algn="just">
              <a:spcAft>
                <a:spcPts val="1200"/>
              </a:spcAft>
              <a:buFont typeface="+mj-lt"/>
              <a:buAutoNum type="arabicPeriod"/>
            </a:pPr>
            <a:r>
              <a:rPr lang="zh-CN" altLang="en-US" sz="1800" dirty="0" smtClean="0">
                <a:latin typeface="微软雅黑" panose="020B0503020204020204" pitchFamily="34" charset="-122"/>
                <a:ea typeface="微软雅黑" panose="020B0503020204020204" pitchFamily="34" charset="-122"/>
                <a:cs typeface="Arial" pitchFamily="34" charset="0"/>
              </a:rPr>
              <a:t>安全性：</a:t>
            </a:r>
            <a:r>
              <a:rPr lang="zh-CN" altLang="zh-CN" sz="1800" dirty="0">
                <a:latin typeface="微软雅黑" panose="020B0503020204020204" pitchFamily="34" charset="-122"/>
                <a:ea typeface="微软雅黑" panose="020B0503020204020204" pitchFamily="34" charset="-122"/>
                <a:cs typeface="Arial" pitchFamily="34" charset="0"/>
              </a:rPr>
              <a:t>存储安全由服务器承担</a:t>
            </a:r>
            <a:r>
              <a:rPr lang="zh-CN" altLang="zh-CN" sz="1800" dirty="0" smtClean="0">
                <a:latin typeface="微软雅黑" panose="020B0503020204020204" pitchFamily="34" charset="-122"/>
                <a:ea typeface="微软雅黑" panose="020B0503020204020204" pitchFamily="34" charset="-122"/>
                <a:cs typeface="Arial" pitchFamily="34" charset="0"/>
              </a:rPr>
              <a:t>，是</a:t>
            </a:r>
            <a:r>
              <a:rPr lang="zh-CN" altLang="zh-CN" sz="1800" dirty="0">
                <a:latin typeface="微软雅黑" panose="020B0503020204020204" pitchFamily="34" charset="-122"/>
                <a:ea typeface="微软雅黑" panose="020B0503020204020204" pitchFamily="34" charset="-122"/>
                <a:cs typeface="Arial" pitchFamily="34" charset="0"/>
              </a:rPr>
              <a:t>安全性较高的存储方案</a:t>
            </a:r>
            <a:endParaRPr lang="en-US" altLang="zh-CN" sz="1800" dirty="0">
              <a:latin typeface="微软雅黑" panose="020B0503020204020204" pitchFamily="34" charset="-122"/>
              <a:ea typeface="微软雅黑" panose="020B0503020204020204" pitchFamily="34" charset="-122"/>
              <a:cs typeface="Arial" pitchFamily="34" charset="0"/>
            </a:endParaRPr>
          </a:p>
          <a:p>
            <a:pPr algn="just">
              <a:spcAft>
                <a:spcPts val="1200"/>
              </a:spcAft>
              <a:buFont typeface="+mj-lt"/>
              <a:buAutoNum type="arabicPeriod"/>
            </a:pPr>
            <a:r>
              <a:rPr lang="zh-CN" altLang="en-US" sz="1800" dirty="0" smtClean="0">
                <a:latin typeface="微软雅黑" panose="020B0503020204020204" pitchFamily="34" charset="-122"/>
                <a:ea typeface="微软雅黑" panose="020B0503020204020204" pitchFamily="34" charset="-122"/>
                <a:cs typeface="Arial" pitchFamily="34" charset="0"/>
              </a:rPr>
              <a:t>性能：</a:t>
            </a:r>
            <a:r>
              <a:rPr lang="zh-CN" altLang="zh-CN" sz="1800" dirty="0">
                <a:latin typeface="微软雅黑" panose="020B0503020204020204" pitchFamily="34" charset="-122"/>
                <a:ea typeface="微软雅黑" panose="020B0503020204020204" pitchFamily="34" charset="-122"/>
                <a:cs typeface="Arial" pitchFamily="34" charset="0"/>
              </a:rPr>
              <a:t>当客户连接数持续增多时，总线连接方式容易成为潜在的瓶颈。最大的制约来自于服务器本身，当服务器发生故障时，数据将不能访问</a:t>
            </a:r>
            <a:r>
              <a:rPr lang="zh-CN" altLang="zh-CN" sz="1800" dirty="0" smtClean="0">
                <a:latin typeface="微软雅黑" panose="020B0503020204020204" pitchFamily="34" charset="-122"/>
                <a:ea typeface="微软雅黑" panose="020B0503020204020204" pitchFamily="34" charset="-122"/>
                <a:cs typeface="Arial" pitchFamily="34" charset="0"/>
              </a:rPr>
              <a:t>。</a:t>
            </a:r>
            <a:endParaRPr lang="en-US" altLang="zh-CN" sz="1800" dirty="0">
              <a:latin typeface="微软雅黑" panose="020B0503020204020204" pitchFamily="34" charset="-122"/>
              <a:ea typeface="微软雅黑" panose="020B0503020204020204" pitchFamily="34" charset="-122"/>
              <a:cs typeface="Arial" pitchFamily="34" charset="0"/>
            </a:endParaRPr>
          </a:p>
          <a:p>
            <a:pPr algn="just">
              <a:spcAft>
                <a:spcPts val="1200"/>
              </a:spcAft>
              <a:buFont typeface="+mj-lt"/>
              <a:buAutoNum type="arabicPeriod"/>
            </a:pPr>
            <a:r>
              <a:rPr lang="zh-CN" altLang="en-US" sz="1800" dirty="0" smtClean="0">
                <a:latin typeface="微软雅黑" panose="020B0503020204020204" pitchFamily="34" charset="-122"/>
                <a:ea typeface="微软雅黑" panose="020B0503020204020204" pitchFamily="34" charset="-122"/>
                <a:cs typeface="Arial" pitchFamily="34" charset="0"/>
              </a:rPr>
              <a:t>数据可用性</a:t>
            </a:r>
            <a:r>
              <a:rPr lang="zh-CN" altLang="en-US" sz="1800" dirty="0">
                <a:latin typeface="微软雅黑" panose="020B0503020204020204" pitchFamily="34" charset="-122"/>
                <a:ea typeface="微软雅黑" panose="020B0503020204020204" pitchFamily="34" charset="-122"/>
                <a:cs typeface="Arial" pitchFamily="34" charset="0"/>
              </a:rPr>
              <a:t>：</a:t>
            </a:r>
            <a:r>
              <a:rPr lang="zh-CN" altLang="zh-CN" sz="1800" dirty="0">
                <a:latin typeface="微软雅黑" panose="020B0503020204020204" pitchFamily="34" charset="-122"/>
                <a:ea typeface="微软雅黑" panose="020B0503020204020204" pitchFamily="34" charset="-122"/>
                <a:cs typeface="Arial" pitchFamily="34" charset="0"/>
              </a:rPr>
              <a:t>直连存储无法共享，存储空间不能在服务器之间动态分配</a:t>
            </a:r>
            <a:r>
              <a:rPr lang="zh-CN" altLang="en-US" sz="1800" dirty="0">
                <a:latin typeface="微软雅黑" panose="020B0503020204020204" pitchFamily="34" charset="-122"/>
                <a:ea typeface="微软雅黑" panose="020B0503020204020204" pitchFamily="34" charset="-122"/>
                <a:cs typeface="Arial" pitchFamily="34" charset="0"/>
              </a:rPr>
              <a:t>，数            据保护流程复杂</a:t>
            </a:r>
            <a:r>
              <a:rPr lang="zh-CN" altLang="en-US" sz="1800" dirty="0" smtClean="0">
                <a:latin typeface="微软雅黑" panose="020B0503020204020204" pitchFamily="34" charset="-122"/>
                <a:ea typeface="微软雅黑" panose="020B0503020204020204" pitchFamily="34" charset="-122"/>
                <a:cs typeface="Arial" pitchFamily="34" charset="0"/>
              </a:rPr>
              <a:t>。</a:t>
            </a:r>
            <a:endParaRPr lang="en-US" altLang="zh-CN" sz="1800" dirty="0" smtClean="0">
              <a:latin typeface="微软雅黑" panose="020B0503020204020204" pitchFamily="34" charset="-122"/>
              <a:ea typeface="微软雅黑" panose="020B0503020204020204" pitchFamily="34" charset="-122"/>
              <a:cs typeface="Arial" pitchFamily="34" charset="0"/>
            </a:endParaRPr>
          </a:p>
          <a:p>
            <a:pPr algn="just">
              <a:spcAft>
                <a:spcPts val="1200"/>
              </a:spcAft>
              <a:buFont typeface="+mj-lt"/>
              <a:buAutoNum type="arabicPeriod"/>
            </a:pPr>
            <a:r>
              <a:rPr lang="zh-CN" altLang="en-US" sz="1800" dirty="0" smtClean="0">
                <a:latin typeface="微软雅黑" panose="020B0503020204020204" pitchFamily="34" charset="-122"/>
                <a:ea typeface="微软雅黑" panose="020B0503020204020204" pitchFamily="34" charset="-122"/>
                <a:cs typeface="Arial" pitchFamily="34" charset="0"/>
              </a:rPr>
              <a:t>其</a:t>
            </a:r>
            <a:r>
              <a:rPr lang="zh-CN" altLang="en-US" sz="1800" dirty="0">
                <a:latin typeface="微软雅黑" panose="020B0503020204020204" pitchFamily="34" charset="-122"/>
                <a:ea typeface="微软雅黑" panose="020B0503020204020204" pitchFamily="34" charset="-122"/>
                <a:cs typeface="Arial" pitchFamily="34" charset="0"/>
              </a:rPr>
              <a:t>他：</a:t>
            </a:r>
            <a:r>
              <a:rPr lang="zh-CN" altLang="zh-CN" sz="1800" dirty="0">
                <a:latin typeface="微软雅黑" panose="020B0503020204020204" pitchFamily="34" charset="-122"/>
                <a:ea typeface="微软雅黑" panose="020B0503020204020204" pitchFamily="34" charset="-122"/>
                <a:cs typeface="Arial" pitchFamily="34" charset="0"/>
              </a:rPr>
              <a:t>没有独立的操作系统，不能提供跨平台的共享难以满足现代存储应用大容量、高性能、动态可扩展的需求</a:t>
            </a:r>
            <a:r>
              <a:rPr lang="zh-CN" altLang="zh-CN" sz="1800" dirty="0" smtClean="0">
                <a:latin typeface="微软雅黑" panose="020B0503020204020204" pitchFamily="34" charset="-122"/>
                <a:ea typeface="微软雅黑" panose="020B0503020204020204" pitchFamily="34" charset="-122"/>
                <a:cs typeface="Arial" pitchFamily="34" charset="0"/>
              </a:rPr>
              <a:t>。</a:t>
            </a:r>
            <a:endParaRPr lang="zh-CN" altLang="zh-CN" sz="1800" dirty="0">
              <a:latin typeface="微软雅黑" panose="020B0503020204020204" pitchFamily="34" charset="-122"/>
              <a:ea typeface="微软雅黑" panose="020B0503020204020204" pitchFamily="34" charset="-122"/>
              <a:cs typeface="Arial" pitchFamily="34" charset="0"/>
            </a:endParaRPr>
          </a:p>
        </p:txBody>
      </p:sp>
    </p:spTree>
    <p:extLst>
      <p:ext uri="{BB962C8B-B14F-4D97-AF65-F5344CB8AC3E}">
        <p14:creationId xmlns:p14="http://schemas.microsoft.com/office/powerpoint/2010/main" val="2313107936"/>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1400" dirty="0" smtClean="0"/>
              <a:t>NAS</a:t>
            </a:r>
            <a:endParaRPr lang="zh-CN" altLang="en-US" sz="1400" dirty="0"/>
          </a:p>
        </p:txBody>
      </p:sp>
      <p:sp>
        <p:nvSpPr>
          <p:cNvPr id="3" name="内容占位符 2"/>
          <p:cNvSpPr>
            <a:spLocks noGrp="1"/>
          </p:cNvSpPr>
          <p:nvPr>
            <p:ph idx="4294967295"/>
          </p:nvPr>
        </p:nvSpPr>
        <p:spPr>
          <a:xfrm>
            <a:off x="0" y="844550"/>
            <a:ext cx="8207375" cy="3749675"/>
          </a:xfrm>
        </p:spPr>
        <p:txBody>
          <a:bodyPr/>
          <a:lstStyle/>
          <a:p>
            <a:pPr algn="just">
              <a:spcAft>
                <a:spcPts val="1200"/>
              </a:spcAft>
            </a:pPr>
            <a:r>
              <a:rPr lang="zh-CN" altLang="zh-CN" sz="1800" dirty="0">
                <a:latin typeface="微软雅黑" panose="020B0503020204020204" pitchFamily="34" charset="-122"/>
                <a:ea typeface="微软雅黑" panose="020B0503020204020204" pitchFamily="34" charset="-122"/>
                <a:cs typeface="Arial" pitchFamily="34" charset="0"/>
              </a:rPr>
              <a:t>N</a:t>
            </a:r>
            <a:r>
              <a:rPr lang="en-US" altLang="zh-CN" sz="1800" dirty="0" smtClean="0">
                <a:latin typeface="微软雅黑" panose="020B0503020204020204" pitchFamily="34" charset="-122"/>
                <a:ea typeface="微软雅黑" panose="020B0503020204020204" pitchFamily="34" charset="-122"/>
                <a:cs typeface="Arial" pitchFamily="34" charset="0"/>
              </a:rPr>
              <a:t>AS</a:t>
            </a:r>
            <a:r>
              <a:rPr lang="zh-CN" altLang="en-US" sz="1800" dirty="0" smtClean="0">
                <a:latin typeface="微软雅黑" panose="020B0503020204020204" pitchFamily="34" charset="-122"/>
                <a:ea typeface="微软雅黑" panose="020B0503020204020204" pitchFamily="34" charset="-122"/>
                <a:cs typeface="Arial" pitchFamily="34" charset="0"/>
              </a:rPr>
              <a:t>（</a:t>
            </a:r>
            <a:r>
              <a:rPr lang="en-US" altLang="zh-CN" sz="1800" dirty="0" smtClean="0">
                <a:latin typeface="微软雅黑" panose="020B0503020204020204" pitchFamily="34" charset="-122"/>
                <a:ea typeface="微软雅黑" panose="020B0503020204020204" pitchFamily="34" charset="-122"/>
                <a:cs typeface="Arial" pitchFamily="34" charset="0"/>
              </a:rPr>
              <a:t>Network</a:t>
            </a:r>
            <a:r>
              <a:rPr lang="zh-CN" altLang="en-US" sz="1800" dirty="0" smtClean="0">
                <a:latin typeface="微软雅黑" panose="020B0503020204020204" pitchFamily="34" charset="-122"/>
                <a:ea typeface="微软雅黑" panose="020B0503020204020204" pitchFamily="34" charset="-122"/>
                <a:cs typeface="Arial" pitchFamily="34" charset="0"/>
              </a:rPr>
              <a:t>  </a:t>
            </a:r>
            <a:r>
              <a:rPr lang="en-US" altLang="zh-CN" sz="1800" dirty="0" smtClean="0">
                <a:latin typeface="微软雅黑" panose="020B0503020204020204" pitchFamily="34" charset="-122"/>
                <a:ea typeface="微软雅黑" panose="020B0503020204020204" pitchFamily="34" charset="-122"/>
                <a:cs typeface="Arial" pitchFamily="34" charset="0"/>
              </a:rPr>
              <a:t>Attached</a:t>
            </a:r>
            <a:r>
              <a:rPr lang="zh-CN" altLang="en-US" sz="1800" dirty="0" smtClean="0">
                <a:latin typeface="微软雅黑" panose="020B0503020204020204" pitchFamily="34" charset="-122"/>
                <a:ea typeface="微软雅黑" panose="020B0503020204020204" pitchFamily="34" charset="-122"/>
                <a:cs typeface="Arial" pitchFamily="34" charset="0"/>
              </a:rPr>
              <a:t> </a:t>
            </a:r>
            <a:r>
              <a:rPr lang="zh-CN" altLang="zh-CN" sz="1800" dirty="0">
                <a:latin typeface="微软雅黑" panose="020B0503020204020204" pitchFamily="34" charset="-122"/>
                <a:ea typeface="微软雅黑" panose="020B0503020204020204" pitchFamily="34" charset="-122"/>
                <a:cs typeface="Arial" pitchFamily="34" charset="0"/>
              </a:rPr>
              <a:t>S</a:t>
            </a:r>
            <a:r>
              <a:rPr lang="en-US" altLang="zh-CN" sz="1800" dirty="0" err="1" smtClean="0">
                <a:latin typeface="微软雅黑" panose="020B0503020204020204" pitchFamily="34" charset="-122"/>
                <a:ea typeface="微软雅黑" panose="020B0503020204020204" pitchFamily="34" charset="-122"/>
                <a:cs typeface="Arial" pitchFamily="34" charset="0"/>
              </a:rPr>
              <a:t>torages</a:t>
            </a:r>
            <a:r>
              <a:rPr lang="zh-CN" altLang="en-US" sz="1800" dirty="0" smtClean="0">
                <a:latin typeface="微软雅黑" panose="020B0503020204020204" pitchFamily="34" charset="-122"/>
                <a:ea typeface="微软雅黑" panose="020B0503020204020204" pitchFamily="34" charset="-122"/>
                <a:cs typeface="Arial" pitchFamily="34" charset="0"/>
              </a:rPr>
              <a:t>）</a:t>
            </a:r>
            <a:endParaRPr lang="en-US" altLang="zh-CN" sz="1800" dirty="0" smtClean="0">
              <a:latin typeface="微软雅黑" panose="020B0503020204020204" pitchFamily="34" charset="-122"/>
              <a:ea typeface="微软雅黑" panose="020B0503020204020204" pitchFamily="34" charset="-122"/>
              <a:cs typeface="Arial" pitchFamily="34" charset="0"/>
            </a:endParaRPr>
          </a:p>
          <a:p>
            <a:pPr algn="just">
              <a:spcAft>
                <a:spcPts val="1200"/>
              </a:spcAft>
              <a:buFont typeface="+mj-lt"/>
              <a:buAutoNum type="arabicPeriod"/>
            </a:pPr>
            <a:r>
              <a:rPr lang="zh-CN" altLang="en-US" sz="1800" dirty="0" smtClean="0">
                <a:latin typeface="微软雅黑" panose="020B0503020204020204" pitchFamily="34" charset="-122"/>
                <a:ea typeface="微软雅黑" panose="020B0503020204020204" pitchFamily="34" charset="-122"/>
                <a:cs typeface="Arial" pitchFamily="34" charset="0"/>
              </a:rPr>
              <a:t>直接连接到网络向用户提供文件服务</a:t>
            </a:r>
            <a:endParaRPr lang="en-US" altLang="zh-CN" sz="1800" dirty="0">
              <a:latin typeface="微软雅黑" panose="020B0503020204020204" pitchFamily="34" charset="-122"/>
              <a:ea typeface="微软雅黑" panose="020B0503020204020204" pitchFamily="34" charset="-122"/>
              <a:cs typeface="Arial" pitchFamily="34" charset="0"/>
            </a:endParaRPr>
          </a:p>
          <a:p>
            <a:pPr algn="just">
              <a:spcAft>
                <a:spcPts val="1200"/>
              </a:spcAft>
              <a:buFont typeface="+mj-lt"/>
              <a:buAutoNum type="arabicPeriod"/>
            </a:pPr>
            <a:r>
              <a:rPr lang="zh-CN" altLang="en-US" sz="1800" dirty="0" smtClean="0">
                <a:latin typeface="微软雅黑" panose="020B0503020204020204" pitchFamily="34" charset="-122"/>
                <a:ea typeface="微软雅黑" panose="020B0503020204020204" pitchFamily="34" charset="-122"/>
                <a:cs typeface="Arial" pitchFamily="34" charset="0"/>
              </a:rPr>
              <a:t>这些设备是网络的一部分，通过</a:t>
            </a:r>
            <a:r>
              <a:rPr lang="en-US" altLang="zh-CN" sz="1800" dirty="0" smtClean="0">
                <a:latin typeface="微软雅黑" panose="020B0503020204020204" pitchFamily="34" charset="-122"/>
                <a:ea typeface="微软雅黑" panose="020B0503020204020204" pitchFamily="34" charset="-122"/>
                <a:cs typeface="Arial" pitchFamily="34" charset="0"/>
              </a:rPr>
              <a:t>TCP/IP</a:t>
            </a:r>
            <a:r>
              <a:rPr lang="zh-CN" altLang="en-US" sz="1800" dirty="0" smtClean="0">
                <a:latin typeface="微软雅黑" panose="020B0503020204020204" pitchFamily="34" charset="-122"/>
                <a:ea typeface="微软雅黑" panose="020B0503020204020204" pitchFamily="34" charset="-122"/>
                <a:cs typeface="Arial" pitchFamily="34" charset="0"/>
              </a:rPr>
              <a:t>互联</a:t>
            </a:r>
            <a:endParaRPr lang="en-US" altLang="zh-CN" sz="1800" dirty="0" smtClean="0">
              <a:latin typeface="微软雅黑" panose="020B0503020204020204" pitchFamily="34" charset="-122"/>
              <a:ea typeface="微软雅黑" panose="020B0503020204020204" pitchFamily="34" charset="-122"/>
              <a:cs typeface="Arial" pitchFamily="34" charset="0"/>
            </a:endParaRPr>
          </a:p>
          <a:p>
            <a:pPr algn="just">
              <a:spcAft>
                <a:spcPts val="1200"/>
              </a:spcAft>
              <a:buFont typeface="+mj-lt"/>
              <a:buAutoNum type="arabicPeriod"/>
            </a:pPr>
            <a:r>
              <a:rPr lang="zh-CN" altLang="en-US" sz="1800" dirty="0" smtClean="0">
                <a:latin typeface="微软雅黑" panose="020B0503020204020204" pitchFamily="34" charset="-122"/>
                <a:ea typeface="微软雅黑" panose="020B0503020204020204" pitchFamily="34" charset="-122"/>
                <a:cs typeface="Arial" pitchFamily="34" charset="0"/>
              </a:rPr>
              <a:t>服务器主要用来响应应用层的程序，</a:t>
            </a:r>
            <a:r>
              <a:rPr lang="en-US" altLang="zh-CN" sz="1800" dirty="0" smtClean="0">
                <a:latin typeface="微软雅黑" panose="020B0503020204020204" pitchFamily="34" charset="-122"/>
                <a:ea typeface="微软雅黑" panose="020B0503020204020204" pitchFamily="34" charset="-122"/>
                <a:cs typeface="Arial" pitchFamily="34" charset="0"/>
              </a:rPr>
              <a:t>NAS</a:t>
            </a:r>
            <a:r>
              <a:rPr lang="zh-CN" altLang="en-US" sz="1800" dirty="0" smtClean="0">
                <a:latin typeface="微软雅黑" panose="020B0503020204020204" pitchFamily="34" charset="-122"/>
                <a:ea typeface="微软雅黑" panose="020B0503020204020204" pitchFamily="34" charset="-122"/>
                <a:cs typeface="Arial" pitchFamily="34" charset="0"/>
              </a:rPr>
              <a:t>响应所需数据</a:t>
            </a:r>
            <a:endParaRPr lang="en-US" altLang="zh-CN" sz="1800" dirty="0" smtClean="0">
              <a:latin typeface="微软雅黑" panose="020B0503020204020204" pitchFamily="34" charset="-122"/>
              <a:ea typeface="微软雅黑" panose="020B0503020204020204" pitchFamily="34" charset="-122"/>
              <a:cs typeface="Arial" pitchFamily="34" charset="0"/>
            </a:endParaRPr>
          </a:p>
          <a:p>
            <a:pPr marL="0" indent="0" algn="just">
              <a:spcAft>
                <a:spcPts val="1200"/>
              </a:spcAft>
              <a:buNone/>
            </a:pPr>
            <a:r>
              <a:rPr lang="en-US" altLang="zh-CN" sz="1800" dirty="0" smtClean="0">
                <a:latin typeface="微软雅黑" panose="020B0503020204020204" pitchFamily="34" charset="-122"/>
                <a:ea typeface="微软雅黑" panose="020B0503020204020204" pitchFamily="34" charset="-122"/>
                <a:cs typeface="Arial" pitchFamily="34" charset="0"/>
              </a:rPr>
              <a:t>		</a:t>
            </a:r>
            <a:endParaRPr lang="en-US" altLang="zh-CN" sz="1800" dirty="0">
              <a:latin typeface="微软雅黑" panose="020B0503020204020204" pitchFamily="34" charset="-122"/>
              <a:ea typeface="微软雅黑" panose="020B0503020204020204" pitchFamily="34" charset="-122"/>
              <a:cs typeface="Arial" pitchFamily="34" charset="0"/>
            </a:endParaRPr>
          </a:p>
          <a:p>
            <a:pPr algn="just">
              <a:spcAft>
                <a:spcPts val="1200"/>
              </a:spcAft>
              <a:buFont typeface="+mj-lt"/>
              <a:buAutoNum type="arabicPeriod"/>
            </a:pPr>
            <a:endParaRPr lang="en-US" altLang="zh-CN" sz="1800" dirty="0" smtClean="0">
              <a:latin typeface="微软雅黑" panose="020B0503020204020204" pitchFamily="34" charset="-122"/>
              <a:ea typeface="微软雅黑" panose="020B0503020204020204" pitchFamily="34" charset="-122"/>
              <a:cs typeface="Arial" pitchFamily="34" charset="0"/>
            </a:endParaRPr>
          </a:p>
        </p:txBody>
      </p:sp>
      <p:pic>
        <p:nvPicPr>
          <p:cNvPr id="5" name="图片 4" descr="NAS.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1640" y="2931790"/>
            <a:ext cx="6495122" cy="1800200"/>
          </a:xfrm>
          <a:prstGeom prst="rect">
            <a:avLst/>
          </a:prstGeom>
        </p:spPr>
      </p:pic>
    </p:spTree>
    <p:extLst>
      <p:ext uri="{BB962C8B-B14F-4D97-AF65-F5344CB8AC3E}">
        <p14:creationId xmlns:p14="http://schemas.microsoft.com/office/powerpoint/2010/main" val="3635791283"/>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1400" dirty="0" smtClean="0"/>
              <a:t>NAS</a:t>
            </a:r>
            <a:r>
              <a:rPr lang="zh-CN" altLang="en-US" sz="1400" dirty="0" smtClean="0"/>
              <a:t>特点</a:t>
            </a:r>
            <a:endParaRPr lang="zh-CN" altLang="en-US" sz="1400" dirty="0"/>
          </a:p>
        </p:txBody>
      </p:sp>
      <p:sp>
        <p:nvSpPr>
          <p:cNvPr id="3" name="内容占位符 2"/>
          <p:cNvSpPr>
            <a:spLocks noGrp="1"/>
          </p:cNvSpPr>
          <p:nvPr>
            <p:ph idx="4294967295"/>
          </p:nvPr>
        </p:nvSpPr>
        <p:spPr>
          <a:xfrm>
            <a:off x="0" y="844550"/>
            <a:ext cx="8207375" cy="3749675"/>
          </a:xfrm>
        </p:spPr>
        <p:txBody>
          <a:bodyPr/>
          <a:lstStyle/>
          <a:p>
            <a:pPr algn="just">
              <a:spcAft>
                <a:spcPts val="1200"/>
              </a:spcAft>
            </a:pPr>
            <a:r>
              <a:rPr lang="zh-CN" altLang="zh-CN" sz="1800" dirty="0" smtClean="0">
                <a:latin typeface="微软雅黑" panose="020B0503020204020204" pitchFamily="34" charset="-122"/>
                <a:ea typeface="微软雅黑" panose="020B0503020204020204" pitchFamily="34" charset="-122"/>
                <a:cs typeface="Arial" pitchFamily="34" charset="0"/>
              </a:rPr>
              <a:t>N</a:t>
            </a:r>
            <a:r>
              <a:rPr lang="en-US" altLang="zh-CN" sz="1800" dirty="0" smtClean="0">
                <a:latin typeface="微软雅黑" panose="020B0503020204020204" pitchFamily="34" charset="-122"/>
                <a:ea typeface="微软雅黑" panose="020B0503020204020204" pitchFamily="34" charset="-122"/>
                <a:cs typeface="Arial" pitchFamily="34" charset="0"/>
              </a:rPr>
              <a:t>AS</a:t>
            </a:r>
            <a:r>
              <a:rPr lang="en-US" altLang="en-US" sz="1800" dirty="0" smtClean="0">
                <a:latin typeface="微软雅黑" panose="020B0503020204020204" pitchFamily="34" charset="-122"/>
                <a:ea typeface="微软雅黑" panose="020B0503020204020204" pitchFamily="34" charset="-122"/>
                <a:cs typeface="Arial" pitchFamily="34" charset="0"/>
              </a:rPr>
              <a:t>特点</a:t>
            </a:r>
            <a:endParaRPr lang="en-US" altLang="zh-CN" sz="1800" dirty="0" smtClean="0">
              <a:latin typeface="微软雅黑" panose="020B0503020204020204" pitchFamily="34" charset="-122"/>
              <a:ea typeface="微软雅黑" panose="020B0503020204020204" pitchFamily="34" charset="-122"/>
              <a:cs typeface="Arial" pitchFamily="34" charset="0"/>
            </a:endParaRPr>
          </a:p>
          <a:p>
            <a:pPr algn="just">
              <a:spcAft>
                <a:spcPts val="1200"/>
              </a:spcAft>
              <a:buFont typeface="+mj-lt"/>
              <a:buAutoNum type="arabicPeriod"/>
            </a:pPr>
            <a:r>
              <a:rPr lang="zh-CN" altLang="en-US" sz="1800" dirty="0" smtClean="0">
                <a:latin typeface="微软雅黑" panose="020B0503020204020204" pitchFamily="34" charset="-122"/>
                <a:ea typeface="微软雅黑" panose="020B0503020204020204" pitchFamily="34" charset="-122"/>
                <a:cs typeface="Arial" pitchFamily="34" charset="0"/>
              </a:rPr>
              <a:t>安全性：</a:t>
            </a:r>
            <a:r>
              <a:rPr lang="zh-CN" altLang="zh-CN" sz="1800" dirty="0">
                <a:latin typeface="微软雅黑" panose="020B0503020204020204" pitchFamily="34" charset="-122"/>
                <a:ea typeface="微软雅黑" panose="020B0503020204020204" pitchFamily="34" charset="-122"/>
                <a:cs typeface="Arial" pitchFamily="34" charset="0"/>
              </a:rPr>
              <a:t>容易产生数据泄露等</a:t>
            </a:r>
            <a:r>
              <a:rPr lang="zh-CN" altLang="zh-CN" sz="1800" dirty="0" smtClean="0">
                <a:latin typeface="微软雅黑" panose="020B0503020204020204" pitchFamily="34" charset="-122"/>
                <a:ea typeface="微软雅黑" panose="020B0503020204020204" pitchFamily="34" charset="-122"/>
                <a:cs typeface="Arial" pitchFamily="34" charset="0"/>
              </a:rPr>
              <a:t>安全问题</a:t>
            </a:r>
            <a:endParaRPr lang="en-US" altLang="zh-CN" sz="1800" dirty="0">
              <a:latin typeface="微软雅黑" panose="020B0503020204020204" pitchFamily="34" charset="-122"/>
              <a:ea typeface="微软雅黑" panose="020B0503020204020204" pitchFamily="34" charset="-122"/>
              <a:cs typeface="Arial" pitchFamily="34" charset="0"/>
            </a:endParaRPr>
          </a:p>
          <a:p>
            <a:pPr algn="just">
              <a:spcAft>
                <a:spcPts val="1200"/>
              </a:spcAft>
              <a:buFont typeface="+mj-lt"/>
              <a:buAutoNum type="arabicPeriod"/>
            </a:pPr>
            <a:r>
              <a:rPr lang="zh-CN" altLang="en-US" sz="1800" dirty="0" smtClean="0">
                <a:latin typeface="微软雅黑" panose="020B0503020204020204" pitchFamily="34" charset="-122"/>
                <a:ea typeface="微软雅黑" panose="020B0503020204020204" pitchFamily="34" charset="-122"/>
                <a:cs typeface="Arial" pitchFamily="34" charset="0"/>
              </a:rPr>
              <a:t>性能：</a:t>
            </a:r>
            <a:r>
              <a:rPr lang="zh-CN" altLang="zh-CN" sz="1800" dirty="0">
                <a:latin typeface="微软雅黑" panose="020B0503020204020204" pitchFamily="34" charset="-122"/>
                <a:ea typeface="微软雅黑" panose="020B0503020204020204" pitchFamily="34" charset="-122"/>
                <a:cs typeface="Arial" pitchFamily="34" charset="0"/>
              </a:rPr>
              <a:t>存储性能较低，只适用于较小网络规模或者较低数据流域</a:t>
            </a:r>
            <a:r>
              <a:rPr lang="zh-CN" altLang="zh-CN" sz="1800" dirty="0" smtClean="0">
                <a:latin typeface="微软雅黑" panose="020B0503020204020204" pitchFamily="34" charset="-122"/>
                <a:ea typeface="微软雅黑" panose="020B0503020204020204" pitchFamily="34" charset="-122"/>
                <a:cs typeface="Arial" pitchFamily="34" charset="0"/>
              </a:rPr>
              <a:t>量的网络数据存储</a:t>
            </a:r>
            <a:endParaRPr lang="en-US" altLang="zh-CN" sz="1800" dirty="0">
              <a:latin typeface="微软雅黑" panose="020B0503020204020204" pitchFamily="34" charset="-122"/>
              <a:ea typeface="微软雅黑" panose="020B0503020204020204" pitchFamily="34" charset="-122"/>
              <a:cs typeface="Arial" pitchFamily="34" charset="0"/>
            </a:endParaRPr>
          </a:p>
          <a:p>
            <a:pPr algn="just">
              <a:spcAft>
                <a:spcPts val="1200"/>
              </a:spcAft>
              <a:buFont typeface="+mj-lt"/>
              <a:buAutoNum type="arabicPeriod"/>
            </a:pPr>
            <a:r>
              <a:rPr lang="zh-CN" altLang="en-US" sz="1800" dirty="0" smtClean="0">
                <a:latin typeface="微软雅黑" panose="020B0503020204020204" pitchFamily="34" charset="-122"/>
                <a:ea typeface="微软雅黑" panose="020B0503020204020204" pitchFamily="34" charset="-122"/>
                <a:cs typeface="Arial" pitchFamily="34" charset="0"/>
              </a:rPr>
              <a:t>数据可用性：</a:t>
            </a:r>
            <a:r>
              <a:rPr lang="en-US" altLang="zh-CN" sz="1800" dirty="0">
                <a:latin typeface="微软雅黑" panose="020B0503020204020204" pitchFamily="34" charset="-122"/>
                <a:ea typeface="微软雅黑" panose="020B0503020204020204" pitchFamily="34" charset="-122"/>
                <a:cs typeface="Arial" pitchFamily="34" charset="0"/>
              </a:rPr>
              <a:t>NAS</a:t>
            </a:r>
            <a:r>
              <a:rPr lang="zh-CN" altLang="zh-CN" sz="1800" dirty="0">
                <a:latin typeface="微软雅黑" panose="020B0503020204020204" pitchFamily="34" charset="-122"/>
                <a:ea typeface="微软雅黑" panose="020B0503020204020204" pitchFamily="34" charset="-122"/>
                <a:cs typeface="Arial" pitchFamily="34" charset="0"/>
              </a:rPr>
              <a:t>只能对单个存储设备的磁盘进行资源的整合，无法跨越不同的</a:t>
            </a:r>
            <a:r>
              <a:rPr lang="en-US" altLang="zh-CN" sz="1800" dirty="0">
                <a:latin typeface="微软雅黑" panose="020B0503020204020204" pitchFamily="34" charset="-122"/>
                <a:ea typeface="微软雅黑" panose="020B0503020204020204" pitchFamily="34" charset="-122"/>
                <a:cs typeface="Arial" pitchFamily="34" charset="0"/>
              </a:rPr>
              <a:t>NAS</a:t>
            </a:r>
            <a:r>
              <a:rPr lang="zh-CN" altLang="zh-CN" sz="1800" dirty="0">
                <a:latin typeface="微软雅黑" panose="020B0503020204020204" pitchFamily="34" charset="-122"/>
                <a:ea typeface="微软雅黑" panose="020B0503020204020204" pitchFamily="34" charset="-122"/>
                <a:cs typeface="Arial" pitchFamily="34" charset="0"/>
              </a:rPr>
              <a:t>设备 </a:t>
            </a:r>
            <a:r>
              <a:rPr lang="zh-CN" altLang="en-US" sz="1800" dirty="0" smtClean="0">
                <a:latin typeface="微软雅黑" panose="020B0503020204020204" pitchFamily="34" charset="-122"/>
                <a:ea typeface="微软雅黑" panose="020B0503020204020204" pitchFamily="34" charset="-122"/>
                <a:cs typeface="Arial" pitchFamily="34" charset="0"/>
              </a:rPr>
              <a:t>，扩展性差。备份需要通过网络，效率低。</a:t>
            </a:r>
            <a:endParaRPr lang="en-US" altLang="zh-CN" sz="1800" dirty="0" smtClean="0">
              <a:latin typeface="微软雅黑" panose="020B0503020204020204" pitchFamily="34" charset="-122"/>
              <a:ea typeface="微软雅黑" panose="020B0503020204020204" pitchFamily="34" charset="-122"/>
              <a:cs typeface="Arial" pitchFamily="34" charset="0"/>
            </a:endParaRPr>
          </a:p>
          <a:p>
            <a:pPr algn="just">
              <a:spcAft>
                <a:spcPts val="1200"/>
              </a:spcAft>
              <a:buFont typeface="+mj-lt"/>
              <a:buAutoNum type="arabicPeriod"/>
            </a:pPr>
            <a:r>
              <a:rPr lang="zh-CN" altLang="en-US" sz="1800" dirty="0" smtClean="0">
                <a:latin typeface="微软雅黑" panose="020B0503020204020204" pitchFamily="34" charset="-122"/>
                <a:ea typeface="微软雅黑" panose="020B0503020204020204" pitchFamily="34" charset="-122"/>
                <a:cs typeface="Arial" pitchFamily="34" charset="0"/>
              </a:rPr>
              <a:t>其他：</a:t>
            </a:r>
            <a:r>
              <a:rPr lang="en-US" altLang="zh-CN" sz="1800" dirty="0">
                <a:latin typeface="微软雅黑" panose="020B0503020204020204" pitchFamily="34" charset="-122"/>
                <a:ea typeface="微软雅黑" panose="020B0503020204020204" pitchFamily="34" charset="-122"/>
                <a:cs typeface="Arial" pitchFamily="34" charset="0"/>
              </a:rPr>
              <a:t>NAS</a:t>
            </a:r>
            <a:r>
              <a:rPr lang="zh-CN" altLang="zh-CN" sz="1800" dirty="0">
                <a:latin typeface="微软雅黑" panose="020B0503020204020204" pitchFamily="34" charset="-122"/>
                <a:ea typeface="微软雅黑" panose="020B0503020204020204" pitchFamily="34" charset="-122"/>
                <a:cs typeface="Arial" pitchFamily="34" charset="0"/>
              </a:rPr>
              <a:t>由于具有操作系统，支持扩平台的文件共享。而且易于安装，使用管理都很方便，实现即插即用 </a:t>
            </a:r>
            <a:endParaRPr lang="en-US" altLang="zh-CN" sz="1800" dirty="0">
              <a:latin typeface="微软雅黑" panose="020B0503020204020204" pitchFamily="34" charset="-122"/>
              <a:ea typeface="微软雅黑" panose="020B0503020204020204" pitchFamily="34" charset="-122"/>
              <a:cs typeface="Arial" pitchFamily="34" charset="0"/>
            </a:endParaRPr>
          </a:p>
          <a:p>
            <a:pPr marL="0" indent="0" algn="just">
              <a:spcAft>
                <a:spcPts val="1200"/>
              </a:spcAft>
              <a:buNone/>
            </a:pPr>
            <a:r>
              <a:rPr lang="en-US" altLang="zh-CN" sz="1800" dirty="0" smtClean="0">
                <a:latin typeface="微软雅黑" panose="020B0503020204020204" pitchFamily="34" charset="-122"/>
                <a:ea typeface="微软雅黑" panose="020B0503020204020204" pitchFamily="34" charset="-122"/>
                <a:cs typeface="Arial" pitchFamily="34" charset="0"/>
              </a:rPr>
              <a:t>		</a:t>
            </a:r>
            <a:endParaRPr lang="en-US" altLang="zh-CN" sz="1800" dirty="0">
              <a:latin typeface="微软雅黑" panose="020B0503020204020204" pitchFamily="34" charset="-122"/>
              <a:ea typeface="微软雅黑" panose="020B0503020204020204" pitchFamily="34" charset="-122"/>
              <a:cs typeface="Arial" pitchFamily="34" charset="0"/>
            </a:endParaRPr>
          </a:p>
          <a:p>
            <a:pPr algn="just">
              <a:spcAft>
                <a:spcPts val="1200"/>
              </a:spcAft>
              <a:buFont typeface="+mj-lt"/>
              <a:buAutoNum type="arabicPeriod"/>
            </a:pPr>
            <a:endParaRPr lang="en-US" altLang="zh-CN" sz="1800" dirty="0" smtClean="0">
              <a:latin typeface="微软雅黑" panose="020B0503020204020204" pitchFamily="34" charset="-122"/>
              <a:ea typeface="微软雅黑" panose="020B0503020204020204" pitchFamily="34" charset="-122"/>
              <a:cs typeface="Arial" pitchFamily="34" charset="0"/>
            </a:endParaRPr>
          </a:p>
        </p:txBody>
      </p:sp>
    </p:spTree>
    <p:extLst>
      <p:ext uri="{BB962C8B-B14F-4D97-AF65-F5344CB8AC3E}">
        <p14:creationId xmlns:p14="http://schemas.microsoft.com/office/powerpoint/2010/main" val="576342194"/>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0770" name="Rectangle 2"/>
          <p:cNvSpPr>
            <a:spLocks noGrp="1" noChangeArrowheads="1"/>
          </p:cNvSpPr>
          <p:nvPr>
            <p:ph type="title"/>
          </p:nvPr>
        </p:nvSpPr>
        <p:spPr>
          <a:xfrm>
            <a:off x="611560" y="0"/>
            <a:ext cx="3744416" cy="360041"/>
          </a:xfrm>
        </p:spPr>
        <p:txBody>
          <a:bodyPr>
            <a:noAutofit/>
          </a:bodyPr>
          <a:lstStyle/>
          <a:p>
            <a:r>
              <a:rPr lang="zh-CN" altLang="en-US" sz="1400" b="0" dirty="0">
                <a:latin typeface="微软雅黑" pitchFamily="34" charset="-122"/>
                <a:ea typeface="微软雅黑" pitchFamily="34" charset="-122"/>
              </a:rPr>
              <a:t>传统“烟囱式” 数据中心的缺陷</a:t>
            </a:r>
            <a:endParaRPr lang="en-US" altLang="zh-CN" sz="1400" b="0" dirty="0">
              <a:latin typeface="微软雅黑" pitchFamily="34" charset="-122"/>
              <a:ea typeface="微软雅黑" pitchFamily="34" charset="-122"/>
            </a:endParaRPr>
          </a:p>
        </p:txBody>
      </p:sp>
      <p:sp>
        <p:nvSpPr>
          <p:cNvPr id="2080772" name="Rectangle 4"/>
          <p:cNvSpPr>
            <a:spLocks noChangeArrowheads="1"/>
          </p:cNvSpPr>
          <p:nvPr/>
        </p:nvSpPr>
        <p:spPr bwMode="auto">
          <a:xfrm>
            <a:off x="228600" y="3657600"/>
            <a:ext cx="1905000" cy="914400"/>
          </a:xfrm>
          <a:prstGeom prst="rect">
            <a:avLst/>
          </a:prstGeom>
          <a:noFill/>
          <a:ln w="25400">
            <a:noFill/>
            <a:miter lim="800000"/>
            <a:headEnd/>
            <a:tailEnd type="none" w="lg" len="sm"/>
          </a:ln>
          <a:effectLst/>
        </p:spPr>
        <p:txBody>
          <a:bodyPr wrap="none" lIns="0" tIns="0" rIns="0" bIns="0" anchor="ctr"/>
          <a:lstStyle/>
          <a:p>
            <a:endParaRPr lang="zh-CN" altLang="en-US"/>
          </a:p>
        </p:txBody>
      </p:sp>
      <p:sp>
        <p:nvSpPr>
          <p:cNvPr id="2080773" name="Rectangle 5"/>
          <p:cNvSpPr>
            <a:spLocks noChangeArrowheads="1"/>
          </p:cNvSpPr>
          <p:nvPr/>
        </p:nvSpPr>
        <p:spPr bwMode="auto">
          <a:xfrm>
            <a:off x="0" y="3429000"/>
            <a:ext cx="1981200" cy="914400"/>
          </a:xfrm>
          <a:prstGeom prst="rect">
            <a:avLst/>
          </a:prstGeom>
          <a:noFill/>
          <a:ln w="25400">
            <a:noFill/>
            <a:miter lim="800000"/>
            <a:headEnd/>
            <a:tailEnd type="none" w="lg" len="sm"/>
          </a:ln>
          <a:effectLst/>
        </p:spPr>
        <p:txBody>
          <a:bodyPr wrap="none" lIns="0" tIns="0" rIns="0" bIns="0" anchor="ctr"/>
          <a:lstStyle/>
          <a:p>
            <a:endParaRPr lang="zh-CN" altLang="en-US"/>
          </a:p>
        </p:txBody>
      </p:sp>
      <p:sp>
        <p:nvSpPr>
          <p:cNvPr id="2080774" name="Rectangle 6"/>
          <p:cNvSpPr>
            <a:spLocks noChangeArrowheads="1"/>
          </p:cNvSpPr>
          <p:nvPr/>
        </p:nvSpPr>
        <p:spPr bwMode="auto">
          <a:xfrm>
            <a:off x="228600" y="4000500"/>
            <a:ext cx="2133600" cy="628650"/>
          </a:xfrm>
          <a:prstGeom prst="rect">
            <a:avLst/>
          </a:prstGeom>
          <a:noFill/>
          <a:ln w="25400">
            <a:noFill/>
            <a:miter lim="800000"/>
            <a:headEnd/>
            <a:tailEnd type="none" w="lg" len="sm"/>
          </a:ln>
          <a:effectLst/>
        </p:spPr>
        <p:txBody>
          <a:bodyPr wrap="none" lIns="0" tIns="0" rIns="0" bIns="0" anchor="ctr"/>
          <a:lstStyle/>
          <a:p>
            <a:endParaRPr lang="zh-CN" altLang="en-US"/>
          </a:p>
        </p:txBody>
      </p:sp>
      <p:sp>
        <p:nvSpPr>
          <p:cNvPr id="2080775" name="Rectangle 7"/>
          <p:cNvSpPr>
            <a:spLocks noChangeArrowheads="1"/>
          </p:cNvSpPr>
          <p:nvPr/>
        </p:nvSpPr>
        <p:spPr bwMode="auto">
          <a:xfrm>
            <a:off x="8763000" y="3771900"/>
            <a:ext cx="381000" cy="685800"/>
          </a:xfrm>
          <a:prstGeom prst="rect">
            <a:avLst/>
          </a:prstGeom>
          <a:noFill/>
          <a:ln w="25400">
            <a:noFill/>
            <a:miter lim="800000"/>
            <a:headEnd/>
            <a:tailEnd type="none" w="lg" len="sm"/>
          </a:ln>
          <a:effectLst/>
        </p:spPr>
        <p:txBody>
          <a:bodyPr wrap="none" lIns="0" tIns="0" rIns="0" bIns="0" anchor="ctr"/>
          <a:lstStyle/>
          <a:p>
            <a:endParaRPr lang="zh-CN" altLang="en-US"/>
          </a:p>
        </p:txBody>
      </p:sp>
      <p:sp>
        <p:nvSpPr>
          <p:cNvPr id="2080776" name="Text Box 8"/>
          <p:cNvSpPr txBox="1">
            <a:spLocks noChangeArrowheads="1"/>
          </p:cNvSpPr>
          <p:nvPr/>
        </p:nvSpPr>
        <p:spPr bwMode="auto">
          <a:xfrm>
            <a:off x="251520" y="3380185"/>
            <a:ext cx="8640960" cy="1468094"/>
          </a:xfrm>
          <a:prstGeom prst="rect">
            <a:avLst/>
          </a:prstGeom>
          <a:noFill/>
          <a:ln w="25400">
            <a:noFill/>
            <a:miter lim="800000"/>
            <a:headEnd/>
            <a:tailEnd type="none" w="lg" len="sm"/>
          </a:ln>
          <a:effectLst/>
        </p:spPr>
        <p:txBody>
          <a:bodyPr wrap="square" lIns="0" tIns="0" rIns="0" bIns="0">
            <a:spAutoFit/>
          </a:bodyPr>
          <a:lstStyle/>
          <a:p>
            <a:pPr marL="228600" indent="-228600" algn="l">
              <a:spcAft>
                <a:spcPct val="15000"/>
              </a:spcAft>
              <a:buClr>
                <a:schemeClr val="bg2"/>
              </a:buClr>
              <a:buSzPct val="90000"/>
              <a:buFontTx/>
              <a:buChar char="•"/>
            </a:pPr>
            <a:r>
              <a:rPr lang="zh-CN" altLang="en-US" b="1" dirty="0">
                <a:solidFill>
                  <a:srgbClr val="C00000"/>
                </a:solidFill>
                <a:latin typeface="+mn-ea"/>
              </a:rPr>
              <a:t>缺陷</a:t>
            </a:r>
            <a:r>
              <a:rPr lang="en-US" altLang="zh-CN" b="1" dirty="0">
                <a:solidFill>
                  <a:srgbClr val="C00000"/>
                </a:solidFill>
                <a:latin typeface="+mn-ea"/>
              </a:rPr>
              <a:t>1</a:t>
            </a:r>
            <a:r>
              <a:rPr lang="zh-CN" altLang="en-US" b="1" dirty="0">
                <a:solidFill>
                  <a:srgbClr val="C00000"/>
                </a:solidFill>
                <a:latin typeface="+mn-ea"/>
              </a:rPr>
              <a:t>：</a:t>
            </a:r>
            <a:r>
              <a:rPr lang="zh-CN" altLang="en-US" dirty="0">
                <a:latin typeface="微软雅黑" pitchFamily="34" charset="-122"/>
                <a:ea typeface="微软雅黑" pitchFamily="34" charset="-122"/>
              </a:rPr>
              <a:t>据统计数据中心服务器的</a:t>
            </a:r>
            <a:r>
              <a:rPr lang="zh-CN" altLang="en-US" dirty="0">
                <a:solidFill>
                  <a:srgbClr val="0000CC"/>
                </a:solidFill>
                <a:latin typeface="微软雅黑" pitchFamily="34" charset="-122"/>
                <a:ea typeface="微软雅黑" pitchFamily="34" charset="-122"/>
              </a:rPr>
              <a:t>平均使用率低于</a:t>
            </a:r>
            <a:r>
              <a:rPr lang="en-US" altLang="zh-CN" dirty="0">
                <a:solidFill>
                  <a:srgbClr val="0000CC"/>
                </a:solidFill>
                <a:latin typeface="微软雅黑" pitchFamily="34" charset="-122"/>
                <a:ea typeface="微软雅黑" pitchFamily="34" charset="-122"/>
              </a:rPr>
              <a:t> 30%</a:t>
            </a:r>
            <a:r>
              <a:rPr lang="zh-CN" altLang="en-US" dirty="0">
                <a:latin typeface="微软雅黑" pitchFamily="34" charset="-122"/>
                <a:ea typeface="微软雅黑" pitchFamily="34" charset="-122"/>
              </a:rPr>
              <a:t>，但仍有相当数量的服务器</a:t>
            </a:r>
            <a:r>
              <a:rPr lang="zh-CN" altLang="en-US" dirty="0">
                <a:solidFill>
                  <a:srgbClr val="0000CC"/>
                </a:solidFill>
                <a:latin typeface="微软雅黑" pitchFamily="34" charset="-122"/>
                <a:ea typeface="微软雅黑" pitchFamily="34" charset="-122"/>
              </a:rPr>
              <a:t>无法满足其服务水平目标</a:t>
            </a:r>
          </a:p>
          <a:p>
            <a:pPr marL="228600" indent="-228600" algn="l">
              <a:spcAft>
                <a:spcPct val="15000"/>
              </a:spcAft>
              <a:buClr>
                <a:schemeClr val="bg2"/>
              </a:buClr>
              <a:buSzPct val="90000"/>
              <a:buFontTx/>
              <a:buChar char="•"/>
            </a:pPr>
            <a:r>
              <a:rPr lang="zh-CN" altLang="en-US" dirty="0">
                <a:solidFill>
                  <a:srgbClr val="C00000"/>
                </a:solidFill>
                <a:latin typeface="微软雅黑" pitchFamily="34" charset="-122"/>
                <a:ea typeface="微软雅黑" pitchFamily="34" charset="-122"/>
              </a:rPr>
              <a:t>缺陷</a:t>
            </a:r>
            <a:r>
              <a:rPr lang="en-US" altLang="zh-CN" dirty="0">
                <a:solidFill>
                  <a:srgbClr val="C00000"/>
                </a:solidFill>
                <a:latin typeface="微软雅黑" pitchFamily="34" charset="-122"/>
                <a:ea typeface="微软雅黑" pitchFamily="34" charset="-122"/>
              </a:rPr>
              <a:t>2</a:t>
            </a:r>
            <a:r>
              <a:rPr lang="zh-CN" altLang="en-US" dirty="0">
                <a:solidFill>
                  <a:srgbClr val="C00000"/>
                </a:solidFill>
                <a:latin typeface="微软雅黑" pitchFamily="34" charset="-122"/>
                <a:ea typeface="微软雅黑" pitchFamily="34" charset="-122"/>
              </a:rPr>
              <a:t>：</a:t>
            </a:r>
            <a:r>
              <a:rPr lang="zh-CN" altLang="en-US" dirty="0">
                <a:latin typeface="微软雅黑" pitchFamily="34" charset="-122"/>
                <a:ea typeface="微软雅黑" pitchFamily="34" charset="-122"/>
              </a:rPr>
              <a:t>一个新应用的部署需要历经预算、采购、安装测试、上线等过程，</a:t>
            </a:r>
            <a:r>
              <a:rPr lang="zh-CN" altLang="en-US" dirty="0">
                <a:solidFill>
                  <a:srgbClr val="0000CC"/>
                </a:solidFill>
                <a:latin typeface="微软雅黑" pitchFamily="34" charset="-122"/>
                <a:ea typeface="微软雅黑" pitchFamily="34" charset="-122"/>
              </a:rPr>
              <a:t>周期长达数周至数月</a:t>
            </a:r>
            <a:r>
              <a:rPr lang="zh-CN" altLang="en-US" dirty="0">
                <a:latin typeface="微软雅黑" pitchFamily="34" charset="-122"/>
                <a:ea typeface="微软雅黑" pitchFamily="34" charset="-122"/>
              </a:rPr>
              <a:t>，难以及时响应业务需求</a:t>
            </a:r>
            <a:endParaRPr lang="en-US" altLang="zh-CN" dirty="0">
              <a:latin typeface="微软雅黑" pitchFamily="34" charset="-122"/>
              <a:ea typeface="微软雅黑" pitchFamily="34" charset="-122"/>
            </a:endParaRPr>
          </a:p>
          <a:p>
            <a:pPr marL="228600" indent="-228600" algn="l">
              <a:spcAft>
                <a:spcPct val="15000"/>
              </a:spcAft>
              <a:buClr>
                <a:schemeClr val="bg2"/>
              </a:buClr>
              <a:buSzPct val="90000"/>
              <a:buFontTx/>
              <a:buChar char="•"/>
            </a:pPr>
            <a:r>
              <a:rPr lang="zh-CN" altLang="en-US" dirty="0">
                <a:solidFill>
                  <a:srgbClr val="C00000"/>
                </a:solidFill>
                <a:latin typeface="微软雅黑" pitchFamily="34" charset="-122"/>
                <a:ea typeface="微软雅黑" pitchFamily="34" charset="-122"/>
              </a:rPr>
              <a:t>缺陷</a:t>
            </a:r>
            <a:r>
              <a:rPr lang="en-US" altLang="zh-CN" dirty="0">
                <a:solidFill>
                  <a:srgbClr val="C00000"/>
                </a:solidFill>
                <a:latin typeface="微软雅黑" pitchFamily="34" charset="-122"/>
                <a:ea typeface="微软雅黑" pitchFamily="34" charset="-122"/>
              </a:rPr>
              <a:t>3</a:t>
            </a:r>
            <a:r>
              <a:rPr lang="zh-CN" altLang="en-US" dirty="0">
                <a:solidFill>
                  <a:srgbClr val="C00000"/>
                </a:solidFill>
                <a:latin typeface="微软雅黑" pitchFamily="34" charset="-122"/>
                <a:ea typeface="微软雅黑" pitchFamily="34" charset="-122"/>
              </a:rPr>
              <a:t>：</a:t>
            </a:r>
            <a:r>
              <a:rPr lang="zh-CN" altLang="en-US" dirty="0">
                <a:latin typeface="微软雅黑" pitchFamily="34" charset="-122"/>
                <a:ea typeface="微软雅黑" pitchFamily="34" charset="-122"/>
              </a:rPr>
              <a:t>服务器数量和管理成本与应用数量呈线性关系，</a:t>
            </a:r>
            <a:r>
              <a:rPr lang="en-US" altLang="zh-CN" dirty="0">
                <a:solidFill>
                  <a:srgbClr val="0000CC"/>
                </a:solidFill>
                <a:latin typeface="微软雅黑" pitchFamily="34" charset="-122"/>
                <a:ea typeface="微软雅黑" pitchFamily="34" charset="-122"/>
              </a:rPr>
              <a:t>IT</a:t>
            </a:r>
            <a:r>
              <a:rPr lang="zh-CN" altLang="en-US" dirty="0">
                <a:solidFill>
                  <a:srgbClr val="0000CC"/>
                </a:solidFill>
                <a:latin typeface="微软雅黑" pitchFamily="34" charset="-122"/>
                <a:ea typeface="微软雅黑" pitchFamily="34" charset="-122"/>
              </a:rPr>
              <a:t>管理和成本压力巨大</a:t>
            </a:r>
            <a:endParaRPr lang="en-US" altLang="zh-CN" dirty="0">
              <a:solidFill>
                <a:srgbClr val="0000CC"/>
              </a:solidFill>
              <a:latin typeface="微软雅黑" pitchFamily="34" charset="-122"/>
              <a:ea typeface="微软雅黑" pitchFamily="34" charset="-122"/>
            </a:endParaRPr>
          </a:p>
        </p:txBody>
      </p:sp>
      <p:sp>
        <p:nvSpPr>
          <p:cNvPr id="2080777" name="Text Box 9"/>
          <p:cNvSpPr txBox="1">
            <a:spLocks noChangeArrowheads="1"/>
          </p:cNvSpPr>
          <p:nvPr/>
        </p:nvSpPr>
        <p:spPr bwMode="auto">
          <a:xfrm>
            <a:off x="395537" y="1531144"/>
            <a:ext cx="1633289" cy="553998"/>
          </a:xfrm>
          <a:prstGeom prst="rect">
            <a:avLst/>
          </a:prstGeom>
          <a:noFill/>
          <a:ln w="25400">
            <a:noFill/>
            <a:miter lim="800000"/>
            <a:headEnd/>
            <a:tailEnd type="none" w="lg" len="sm"/>
          </a:ln>
          <a:effectLst/>
        </p:spPr>
        <p:txBody>
          <a:bodyPr wrap="square" lIns="0" tIns="0" rIns="0" bIns="0">
            <a:spAutoFit/>
          </a:bodyPr>
          <a:lstStyle/>
          <a:p>
            <a:pPr algn="l">
              <a:spcBef>
                <a:spcPct val="50000"/>
              </a:spcBef>
            </a:pPr>
            <a:r>
              <a:rPr lang="zh-CN" altLang="en-US" b="1" dirty="0"/>
              <a:t>大量未能利用的处理能力</a:t>
            </a:r>
            <a:endParaRPr lang="en-US" altLang="zh-CN" b="1" dirty="0"/>
          </a:p>
        </p:txBody>
      </p:sp>
      <p:sp>
        <p:nvSpPr>
          <p:cNvPr id="2080778" name="Text Box 10"/>
          <p:cNvSpPr txBox="1">
            <a:spLocks noChangeArrowheads="1"/>
          </p:cNvSpPr>
          <p:nvPr/>
        </p:nvSpPr>
        <p:spPr bwMode="auto">
          <a:xfrm>
            <a:off x="7542214" y="1014413"/>
            <a:ext cx="1385887" cy="553998"/>
          </a:xfrm>
          <a:prstGeom prst="rect">
            <a:avLst/>
          </a:prstGeom>
          <a:noFill/>
          <a:ln w="25400">
            <a:noFill/>
            <a:miter lim="800000"/>
            <a:headEnd/>
            <a:tailEnd type="none" w="lg" len="sm"/>
          </a:ln>
          <a:effectLst/>
        </p:spPr>
        <p:txBody>
          <a:bodyPr lIns="0" tIns="0" rIns="0" bIns="0">
            <a:spAutoFit/>
          </a:bodyPr>
          <a:lstStyle/>
          <a:p>
            <a:pPr algn="l">
              <a:spcBef>
                <a:spcPct val="50000"/>
              </a:spcBef>
            </a:pPr>
            <a:r>
              <a:rPr lang="zh-CN" altLang="en-US" b="1" dirty="0"/>
              <a:t>处理能力不足的服务器</a:t>
            </a:r>
            <a:endParaRPr lang="en-US" altLang="zh-CN" b="1" dirty="0"/>
          </a:p>
        </p:txBody>
      </p:sp>
      <p:sp>
        <p:nvSpPr>
          <p:cNvPr id="2080779" name="Line 11"/>
          <p:cNvSpPr>
            <a:spLocks noChangeShapeType="1"/>
          </p:cNvSpPr>
          <p:nvPr/>
        </p:nvSpPr>
        <p:spPr bwMode="auto">
          <a:xfrm>
            <a:off x="1905000" y="1896667"/>
            <a:ext cx="1549400" cy="1190"/>
          </a:xfrm>
          <a:prstGeom prst="line">
            <a:avLst/>
          </a:prstGeom>
          <a:noFill/>
          <a:ln w="25400">
            <a:solidFill>
              <a:schemeClr val="tx1"/>
            </a:solidFill>
            <a:round/>
            <a:headEnd/>
            <a:tailEnd type="triangle" w="lg" len="sm"/>
          </a:ln>
          <a:effectLst/>
        </p:spPr>
        <p:txBody>
          <a:bodyPr lIns="0" tIns="0" rIns="0" bIns="0" anchor="ctr"/>
          <a:lstStyle/>
          <a:p>
            <a:endParaRPr lang="zh-CN" altLang="en-US"/>
          </a:p>
        </p:txBody>
      </p:sp>
      <p:grpSp>
        <p:nvGrpSpPr>
          <p:cNvPr id="2" name="Group 16"/>
          <p:cNvGrpSpPr>
            <a:grpSpLocks noChangeAspect="1"/>
          </p:cNvGrpSpPr>
          <p:nvPr/>
        </p:nvGrpSpPr>
        <p:grpSpPr bwMode="auto">
          <a:xfrm>
            <a:off x="1735138" y="897676"/>
            <a:ext cx="5429150" cy="2572997"/>
            <a:chOff x="1057" y="868"/>
            <a:chExt cx="3643" cy="2302"/>
          </a:xfrm>
        </p:grpSpPr>
        <p:sp>
          <p:nvSpPr>
            <p:cNvPr id="2080783" name="AutoShape 15"/>
            <p:cNvSpPr>
              <a:spLocks noChangeAspect="1" noChangeArrowheads="1" noTextEdit="1"/>
            </p:cNvSpPr>
            <p:nvPr/>
          </p:nvSpPr>
          <p:spPr bwMode="auto">
            <a:xfrm>
              <a:off x="1057" y="868"/>
              <a:ext cx="3643" cy="2302"/>
            </a:xfrm>
            <a:prstGeom prst="rect">
              <a:avLst/>
            </a:prstGeom>
            <a:noFill/>
            <a:ln w="9525">
              <a:noFill/>
              <a:miter lim="800000"/>
              <a:headEnd/>
              <a:tailEnd/>
            </a:ln>
          </p:spPr>
          <p:txBody>
            <a:bodyPr/>
            <a:lstStyle/>
            <a:p>
              <a:endParaRPr lang="zh-CN" altLang="en-US"/>
            </a:p>
          </p:txBody>
        </p:sp>
        <p:sp>
          <p:nvSpPr>
            <p:cNvPr id="2080785" name="Freeform 17"/>
            <p:cNvSpPr>
              <a:spLocks/>
            </p:cNvSpPr>
            <p:nvPr/>
          </p:nvSpPr>
          <p:spPr bwMode="auto">
            <a:xfrm>
              <a:off x="1637" y="2785"/>
              <a:ext cx="2815" cy="15"/>
            </a:xfrm>
            <a:custGeom>
              <a:avLst/>
              <a:gdLst/>
              <a:ahLst/>
              <a:cxnLst>
                <a:cxn ang="0">
                  <a:pos x="0" y="15"/>
                </a:cxn>
                <a:cxn ang="0">
                  <a:pos x="16" y="0"/>
                </a:cxn>
                <a:cxn ang="0">
                  <a:pos x="2815" y="0"/>
                </a:cxn>
                <a:cxn ang="0">
                  <a:pos x="2799" y="15"/>
                </a:cxn>
                <a:cxn ang="0">
                  <a:pos x="0" y="15"/>
                </a:cxn>
              </a:cxnLst>
              <a:rect l="0" t="0" r="r" b="b"/>
              <a:pathLst>
                <a:path w="2815" h="15">
                  <a:moveTo>
                    <a:pt x="0" y="15"/>
                  </a:moveTo>
                  <a:lnTo>
                    <a:pt x="16" y="0"/>
                  </a:lnTo>
                  <a:lnTo>
                    <a:pt x="2815" y="0"/>
                  </a:lnTo>
                  <a:lnTo>
                    <a:pt x="2799" y="15"/>
                  </a:lnTo>
                  <a:lnTo>
                    <a:pt x="0" y="15"/>
                  </a:lnTo>
                  <a:close/>
                </a:path>
              </a:pathLst>
            </a:custGeom>
            <a:solidFill>
              <a:srgbClr val="808080"/>
            </a:solidFill>
            <a:ln w="9525">
              <a:noFill/>
              <a:round/>
              <a:headEnd/>
              <a:tailEnd/>
            </a:ln>
          </p:spPr>
          <p:txBody>
            <a:bodyPr/>
            <a:lstStyle/>
            <a:p>
              <a:endParaRPr lang="zh-CN" altLang="en-US"/>
            </a:p>
          </p:txBody>
        </p:sp>
        <p:sp>
          <p:nvSpPr>
            <p:cNvPr id="2080786" name="Freeform 18"/>
            <p:cNvSpPr>
              <a:spLocks/>
            </p:cNvSpPr>
            <p:nvPr/>
          </p:nvSpPr>
          <p:spPr bwMode="auto">
            <a:xfrm>
              <a:off x="1637" y="1063"/>
              <a:ext cx="16" cy="1737"/>
            </a:xfrm>
            <a:custGeom>
              <a:avLst/>
              <a:gdLst/>
              <a:ahLst/>
              <a:cxnLst>
                <a:cxn ang="0">
                  <a:pos x="0" y="1737"/>
                </a:cxn>
                <a:cxn ang="0">
                  <a:pos x="0" y="15"/>
                </a:cxn>
                <a:cxn ang="0">
                  <a:pos x="16" y="0"/>
                </a:cxn>
                <a:cxn ang="0">
                  <a:pos x="16" y="1722"/>
                </a:cxn>
                <a:cxn ang="0">
                  <a:pos x="0" y="1737"/>
                </a:cxn>
              </a:cxnLst>
              <a:rect l="0" t="0" r="r" b="b"/>
              <a:pathLst>
                <a:path w="16" h="1737">
                  <a:moveTo>
                    <a:pt x="0" y="1737"/>
                  </a:moveTo>
                  <a:lnTo>
                    <a:pt x="0" y="15"/>
                  </a:lnTo>
                  <a:lnTo>
                    <a:pt x="16" y="0"/>
                  </a:lnTo>
                  <a:lnTo>
                    <a:pt x="16" y="1722"/>
                  </a:lnTo>
                  <a:lnTo>
                    <a:pt x="0" y="1737"/>
                  </a:lnTo>
                  <a:close/>
                </a:path>
              </a:pathLst>
            </a:custGeom>
            <a:noFill/>
            <a:ln w="9525">
              <a:noFill/>
              <a:round/>
              <a:headEnd/>
              <a:tailEnd/>
            </a:ln>
          </p:spPr>
          <p:txBody>
            <a:bodyPr/>
            <a:lstStyle/>
            <a:p>
              <a:endParaRPr lang="zh-CN" altLang="en-US"/>
            </a:p>
          </p:txBody>
        </p:sp>
        <p:sp>
          <p:nvSpPr>
            <p:cNvPr id="2080787" name="Rectangle 19"/>
            <p:cNvSpPr>
              <a:spLocks noChangeArrowheads="1"/>
            </p:cNvSpPr>
            <p:nvPr/>
          </p:nvSpPr>
          <p:spPr bwMode="auto">
            <a:xfrm>
              <a:off x="1653" y="1063"/>
              <a:ext cx="2799" cy="1722"/>
            </a:xfrm>
            <a:prstGeom prst="rect">
              <a:avLst/>
            </a:prstGeom>
            <a:noFill/>
            <a:ln w="9525">
              <a:noFill/>
              <a:miter lim="800000"/>
              <a:headEnd/>
              <a:tailEnd/>
            </a:ln>
          </p:spPr>
          <p:txBody>
            <a:bodyPr/>
            <a:lstStyle/>
            <a:p>
              <a:endParaRPr lang="zh-CN" altLang="en-US"/>
            </a:p>
          </p:txBody>
        </p:sp>
        <p:sp>
          <p:nvSpPr>
            <p:cNvPr id="2080788" name="Freeform 20"/>
            <p:cNvSpPr>
              <a:spLocks/>
            </p:cNvSpPr>
            <p:nvPr/>
          </p:nvSpPr>
          <p:spPr bwMode="auto">
            <a:xfrm>
              <a:off x="1637" y="2785"/>
              <a:ext cx="2815" cy="15"/>
            </a:xfrm>
            <a:custGeom>
              <a:avLst/>
              <a:gdLst/>
              <a:ahLst/>
              <a:cxnLst>
                <a:cxn ang="0">
                  <a:pos x="0" y="3"/>
                </a:cxn>
                <a:cxn ang="0">
                  <a:pos x="3" y="0"/>
                </a:cxn>
                <a:cxn ang="0">
                  <a:pos x="534" y="0"/>
                </a:cxn>
              </a:cxnLst>
              <a:rect l="0" t="0" r="r" b="b"/>
              <a:pathLst>
                <a:path w="534" h="3">
                  <a:moveTo>
                    <a:pt x="0" y="3"/>
                  </a:moveTo>
                  <a:lnTo>
                    <a:pt x="3" y="0"/>
                  </a:lnTo>
                  <a:lnTo>
                    <a:pt x="534" y="0"/>
                  </a:lnTo>
                </a:path>
              </a:pathLst>
            </a:custGeom>
            <a:noFill/>
            <a:ln w="7938">
              <a:solidFill>
                <a:srgbClr val="000000"/>
              </a:solidFill>
              <a:prstDash val="solid"/>
              <a:round/>
              <a:headEnd/>
              <a:tailEnd/>
            </a:ln>
          </p:spPr>
          <p:txBody>
            <a:bodyPr/>
            <a:lstStyle/>
            <a:p>
              <a:endParaRPr lang="zh-CN" altLang="en-US"/>
            </a:p>
          </p:txBody>
        </p:sp>
        <p:sp>
          <p:nvSpPr>
            <p:cNvPr id="2080789" name="Freeform 21"/>
            <p:cNvSpPr>
              <a:spLocks/>
            </p:cNvSpPr>
            <p:nvPr/>
          </p:nvSpPr>
          <p:spPr bwMode="auto">
            <a:xfrm>
              <a:off x="1637" y="2441"/>
              <a:ext cx="2815" cy="15"/>
            </a:xfrm>
            <a:custGeom>
              <a:avLst/>
              <a:gdLst/>
              <a:ahLst/>
              <a:cxnLst>
                <a:cxn ang="0">
                  <a:pos x="0" y="3"/>
                </a:cxn>
                <a:cxn ang="0">
                  <a:pos x="3" y="0"/>
                </a:cxn>
                <a:cxn ang="0">
                  <a:pos x="534" y="0"/>
                </a:cxn>
              </a:cxnLst>
              <a:rect l="0" t="0" r="r" b="b"/>
              <a:pathLst>
                <a:path w="534" h="3">
                  <a:moveTo>
                    <a:pt x="0" y="3"/>
                  </a:moveTo>
                  <a:lnTo>
                    <a:pt x="3" y="0"/>
                  </a:lnTo>
                  <a:lnTo>
                    <a:pt x="534" y="0"/>
                  </a:lnTo>
                </a:path>
              </a:pathLst>
            </a:custGeom>
            <a:noFill/>
            <a:ln w="7938">
              <a:solidFill>
                <a:srgbClr val="000000"/>
              </a:solidFill>
              <a:prstDash val="solid"/>
              <a:round/>
              <a:headEnd/>
              <a:tailEnd/>
            </a:ln>
          </p:spPr>
          <p:txBody>
            <a:bodyPr/>
            <a:lstStyle/>
            <a:p>
              <a:endParaRPr lang="zh-CN" altLang="en-US"/>
            </a:p>
          </p:txBody>
        </p:sp>
        <p:sp>
          <p:nvSpPr>
            <p:cNvPr id="2080790" name="Freeform 22"/>
            <p:cNvSpPr>
              <a:spLocks/>
            </p:cNvSpPr>
            <p:nvPr/>
          </p:nvSpPr>
          <p:spPr bwMode="auto">
            <a:xfrm>
              <a:off x="1637" y="2096"/>
              <a:ext cx="2815" cy="15"/>
            </a:xfrm>
            <a:custGeom>
              <a:avLst/>
              <a:gdLst/>
              <a:ahLst/>
              <a:cxnLst>
                <a:cxn ang="0">
                  <a:pos x="0" y="3"/>
                </a:cxn>
                <a:cxn ang="0">
                  <a:pos x="3" y="0"/>
                </a:cxn>
                <a:cxn ang="0">
                  <a:pos x="534" y="0"/>
                </a:cxn>
              </a:cxnLst>
              <a:rect l="0" t="0" r="r" b="b"/>
              <a:pathLst>
                <a:path w="534" h="3">
                  <a:moveTo>
                    <a:pt x="0" y="3"/>
                  </a:moveTo>
                  <a:lnTo>
                    <a:pt x="3" y="0"/>
                  </a:lnTo>
                  <a:lnTo>
                    <a:pt x="534" y="0"/>
                  </a:lnTo>
                </a:path>
              </a:pathLst>
            </a:custGeom>
            <a:noFill/>
            <a:ln w="7938">
              <a:solidFill>
                <a:srgbClr val="000000"/>
              </a:solidFill>
              <a:prstDash val="solid"/>
              <a:round/>
              <a:headEnd/>
              <a:tailEnd/>
            </a:ln>
          </p:spPr>
          <p:txBody>
            <a:bodyPr/>
            <a:lstStyle/>
            <a:p>
              <a:endParaRPr lang="zh-CN" altLang="en-US"/>
            </a:p>
          </p:txBody>
        </p:sp>
        <p:sp>
          <p:nvSpPr>
            <p:cNvPr id="2080791" name="Freeform 23"/>
            <p:cNvSpPr>
              <a:spLocks/>
            </p:cNvSpPr>
            <p:nvPr/>
          </p:nvSpPr>
          <p:spPr bwMode="auto">
            <a:xfrm>
              <a:off x="1637" y="1752"/>
              <a:ext cx="2815" cy="15"/>
            </a:xfrm>
            <a:custGeom>
              <a:avLst/>
              <a:gdLst/>
              <a:ahLst/>
              <a:cxnLst>
                <a:cxn ang="0">
                  <a:pos x="0" y="3"/>
                </a:cxn>
                <a:cxn ang="0">
                  <a:pos x="3" y="0"/>
                </a:cxn>
                <a:cxn ang="0">
                  <a:pos x="534" y="0"/>
                </a:cxn>
              </a:cxnLst>
              <a:rect l="0" t="0" r="r" b="b"/>
              <a:pathLst>
                <a:path w="534" h="3">
                  <a:moveTo>
                    <a:pt x="0" y="3"/>
                  </a:moveTo>
                  <a:lnTo>
                    <a:pt x="3" y="0"/>
                  </a:lnTo>
                  <a:lnTo>
                    <a:pt x="534" y="0"/>
                  </a:lnTo>
                </a:path>
              </a:pathLst>
            </a:custGeom>
            <a:noFill/>
            <a:ln w="7938">
              <a:solidFill>
                <a:srgbClr val="000000"/>
              </a:solidFill>
              <a:prstDash val="solid"/>
              <a:round/>
              <a:headEnd/>
              <a:tailEnd/>
            </a:ln>
          </p:spPr>
          <p:txBody>
            <a:bodyPr/>
            <a:lstStyle/>
            <a:p>
              <a:endParaRPr lang="zh-CN" altLang="en-US"/>
            </a:p>
          </p:txBody>
        </p:sp>
        <p:sp>
          <p:nvSpPr>
            <p:cNvPr id="2080792" name="Freeform 24"/>
            <p:cNvSpPr>
              <a:spLocks/>
            </p:cNvSpPr>
            <p:nvPr/>
          </p:nvSpPr>
          <p:spPr bwMode="auto">
            <a:xfrm>
              <a:off x="1637" y="1407"/>
              <a:ext cx="2815" cy="15"/>
            </a:xfrm>
            <a:custGeom>
              <a:avLst/>
              <a:gdLst/>
              <a:ahLst/>
              <a:cxnLst>
                <a:cxn ang="0">
                  <a:pos x="0" y="3"/>
                </a:cxn>
                <a:cxn ang="0">
                  <a:pos x="3" y="0"/>
                </a:cxn>
                <a:cxn ang="0">
                  <a:pos x="534" y="0"/>
                </a:cxn>
              </a:cxnLst>
              <a:rect l="0" t="0" r="r" b="b"/>
              <a:pathLst>
                <a:path w="534" h="3">
                  <a:moveTo>
                    <a:pt x="0" y="3"/>
                  </a:moveTo>
                  <a:lnTo>
                    <a:pt x="3" y="0"/>
                  </a:lnTo>
                  <a:lnTo>
                    <a:pt x="534" y="0"/>
                  </a:lnTo>
                </a:path>
              </a:pathLst>
            </a:custGeom>
            <a:noFill/>
            <a:ln w="7938">
              <a:solidFill>
                <a:srgbClr val="000000"/>
              </a:solidFill>
              <a:prstDash val="solid"/>
              <a:round/>
              <a:headEnd/>
              <a:tailEnd/>
            </a:ln>
          </p:spPr>
          <p:txBody>
            <a:bodyPr/>
            <a:lstStyle/>
            <a:p>
              <a:endParaRPr lang="zh-CN" altLang="en-US"/>
            </a:p>
          </p:txBody>
        </p:sp>
        <p:sp>
          <p:nvSpPr>
            <p:cNvPr id="2080793" name="Freeform 25"/>
            <p:cNvSpPr>
              <a:spLocks/>
            </p:cNvSpPr>
            <p:nvPr/>
          </p:nvSpPr>
          <p:spPr bwMode="auto">
            <a:xfrm>
              <a:off x="1637" y="1063"/>
              <a:ext cx="2815" cy="15"/>
            </a:xfrm>
            <a:custGeom>
              <a:avLst/>
              <a:gdLst/>
              <a:ahLst/>
              <a:cxnLst>
                <a:cxn ang="0">
                  <a:pos x="0" y="3"/>
                </a:cxn>
                <a:cxn ang="0">
                  <a:pos x="3" y="0"/>
                </a:cxn>
                <a:cxn ang="0">
                  <a:pos x="534" y="0"/>
                </a:cxn>
              </a:cxnLst>
              <a:rect l="0" t="0" r="r" b="b"/>
              <a:pathLst>
                <a:path w="534" h="3">
                  <a:moveTo>
                    <a:pt x="0" y="3"/>
                  </a:moveTo>
                  <a:lnTo>
                    <a:pt x="3" y="0"/>
                  </a:lnTo>
                  <a:lnTo>
                    <a:pt x="534" y="0"/>
                  </a:lnTo>
                </a:path>
              </a:pathLst>
            </a:custGeom>
            <a:noFill/>
            <a:ln w="7938">
              <a:solidFill>
                <a:srgbClr val="000000"/>
              </a:solidFill>
              <a:prstDash val="solid"/>
              <a:round/>
              <a:headEnd/>
              <a:tailEnd/>
            </a:ln>
          </p:spPr>
          <p:txBody>
            <a:bodyPr/>
            <a:lstStyle/>
            <a:p>
              <a:endParaRPr lang="zh-CN" altLang="en-US"/>
            </a:p>
          </p:txBody>
        </p:sp>
        <p:sp>
          <p:nvSpPr>
            <p:cNvPr id="2080794" name="Freeform 26"/>
            <p:cNvSpPr>
              <a:spLocks/>
            </p:cNvSpPr>
            <p:nvPr/>
          </p:nvSpPr>
          <p:spPr bwMode="auto">
            <a:xfrm>
              <a:off x="1637" y="2785"/>
              <a:ext cx="2815" cy="15"/>
            </a:xfrm>
            <a:custGeom>
              <a:avLst/>
              <a:gdLst/>
              <a:ahLst/>
              <a:cxnLst>
                <a:cxn ang="0">
                  <a:pos x="2815" y="0"/>
                </a:cxn>
                <a:cxn ang="0">
                  <a:pos x="2799" y="15"/>
                </a:cxn>
                <a:cxn ang="0">
                  <a:pos x="0" y="15"/>
                </a:cxn>
                <a:cxn ang="0">
                  <a:pos x="16" y="0"/>
                </a:cxn>
                <a:cxn ang="0">
                  <a:pos x="2815" y="0"/>
                </a:cxn>
              </a:cxnLst>
              <a:rect l="0" t="0" r="r" b="b"/>
              <a:pathLst>
                <a:path w="2815" h="15">
                  <a:moveTo>
                    <a:pt x="2815" y="0"/>
                  </a:moveTo>
                  <a:lnTo>
                    <a:pt x="2799" y="15"/>
                  </a:lnTo>
                  <a:lnTo>
                    <a:pt x="0" y="15"/>
                  </a:lnTo>
                  <a:lnTo>
                    <a:pt x="16" y="0"/>
                  </a:lnTo>
                  <a:lnTo>
                    <a:pt x="2815" y="0"/>
                  </a:lnTo>
                  <a:close/>
                </a:path>
              </a:pathLst>
            </a:custGeom>
            <a:noFill/>
            <a:ln w="7938">
              <a:solidFill>
                <a:srgbClr val="FFFFFF"/>
              </a:solidFill>
              <a:prstDash val="solid"/>
              <a:round/>
              <a:headEnd/>
              <a:tailEnd/>
            </a:ln>
          </p:spPr>
          <p:txBody>
            <a:bodyPr/>
            <a:lstStyle/>
            <a:p>
              <a:endParaRPr lang="zh-CN" altLang="en-US"/>
            </a:p>
          </p:txBody>
        </p:sp>
        <p:sp>
          <p:nvSpPr>
            <p:cNvPr id="2080795" name="Freeform 27"/>
            <p:cNvSpPr>
              <a:spLocks/>
            </p:cNvSpPr>
            <p:nvPr/>
          </p:nvSpPr>
          <p:spPr bwMode="auto">
            <a:xfrm>
              <a:off x="1637" y="1063"/>
              <a:ext cx="16" cy="1737"/>
            </a:xfrm>
            <a:custGeom>
              <a:avLst/>
              <a:gdLst/>
              <a:ahLst/>
              <a:cxnLst>
                <a:cxn ang="0">
                  <a:pos x="0" y="1737"/>
                </a:cxn>
                <a:cxn ang="0">
                  <a:pos x="0" y="15"/>
                </a:cxn>
                <a:cxn ang="0">
                  <a:pos x="16" y="0"/>
                </a:cxn>
                <a:cxn ang="0">
                  <a:pos x="16" y="1722"/>
                </a:cxn>
                <a:cxn ang="0">
                  <a:pos x="0" y="1737"/>
                </a:cxn>
              </a:cxnLst>
              <a:rect l="0" t="0" r="r" b="b"/>
              <a:pathLst>
                <a:path w="16" h="1737">
                  <a:moveTo>
                    <a:pt x="0" y="1737"/>
                  </a:moveTo>
                  <a:lnTo>
                    <a:pt x="0" y="15"/>
                  </a:lnTo>
                  <a:lnTo>
                    <a:pt x="16" y="0"/>
                  </a:lnTo>
                  <a:lnTo>
                    <a:pt x="16" y="1722"/>
                  </a:lnTo>
                  <a:lnTo>
                    <a:pt x="0" y="1737"/>
                  </a:lnTo>
                  <a:close/>
                </a:path>
              </a:pathLst>
            </a:custGeom>
            <a:noFill/>
            <a:ln w="7938">
              <a:solidFill>
                <a:srgbClr val="000000"/>
              </a:solidFill>
              <a:prstDash val="solid"/>
              <a:round/>
              <a:headEnd/>
              <a:tailEnd/>
            </a:ln>
          </p:spPr>
          <p:txBody>
            <a:bodyPr/>
            <a:lstStyle/>
            <a:p>
              <a:endParaRPr lang="zh-CN" altLang="en-US"/>
            </a:p>
          </p:txBody>
        </p:sp>
        <p:sp>
          <p:nvSpPr>
            <p:cNvPr id="2080796" name="Rectangle 28"/>
            <p:cNvSpPr>
              <a:spLocks noChangeArrowheads="1"/>
            </p:cNvSpPr>
            <p:nvPr/>
          </p:nvSpPr>
          <p:spPr bwMode="auto">
            <a:xfrm>
              <a:off x="1653" y="1063"/>
              <a:ext cx="2799" cy="1722"/>
            </a:xfrm>
            <a:prstGeom prst="rect">
              <a:avLst/>
            </a:prstGeom>
            <a:noFill/>
            <a:ln w="7938">
              <a:solidFill>
                <a:srgbClr val="000000"/>
              </a:solidFill>
              <a:miter lim="800000"/>
              <a:headEnd/>
              <a:tailEnd/>
            </a:ln>
          </p:spPr>
          <p:txBody>
            <a:bodyPr/>
            <a:lstStyle/>
            <a:p>
              <a:endParaRPr lang="zh-CN" altLang="en-US"/>
            </a:p>
          </p:txBody>
        </p:sp>
        <p:sp>
          <p:nvSpPr>
            <p:cNvPr id="2080797" name="Freeform 29"/>
            <p:cNvSpPr>
              <a:spLocks/>
            </p:cNvSpPr>
            <p:nvPr/>
          </p:nvSpPr>
          <p:spPr bwMode="auto">
            <a:xfrm>
              <a:off x="1716" y="2666"/>
              <a:ext cx="16" cy="134"/>
            </a:xfrm>
            <a:custGeom>
              <a:avLst/>
              <a:gdLst/>
              <a:ahLst/>
              <a:cxnLst>
                <a:cxn ang="0">
                  <a:pos x="0" y="134"/>
                </a:cxn>
                <a:cxn ang="0">
                  <a:pos x="0" y="10"/>
                </a:cxn>
                <a:cxn ang="0">
                  <a:pos x="16" y="0"/>
                </a:cxn>
                <a:cxn ang="0">
                  <a:pos x="16" y="119"/>
                </a:cxn>
                <a:cxn ang="0">
                  <a:pos x="0" y="134"/>
                </a:cxn>
              </a:cxnLst>
              <a:rect l="0" t="0" r="r" b="b"/>
              <a:pathLst>
                <a:path w="16" h="134">
                  <a:moveTo>
                    <a:pt x="0" y="134"/>
                  </a:moveTo>
                  <a:lnTo>
                    <a:pt x="0" y="10"/>
                  </a:lnTo>
                  <a:lnTo>
                    <a:pt x="16" y="0"/>
                  </a:lnTo>
                  <a:lnTo>
                    <a:pt x="16" y="119"/>
                  </a:lnTo>
                  <a:lnTo>
                    <a:pt x="0" y="134"/>
                  </a:lnTo>
                  <a:close/>
                </a:path>
              </a:pathLst>
            </a:custGeom>
            <a:solidFill>
              <a:srgbClr val="755100"/>
            </a:solidFill>
            <a:ln w="7938">
              <a:solidFill>
                <a:srgbClr val="FFFFFF"/>
              </a:solidFill>
              <a:prstDash val="solid"/>
              <a:round/>
              <a:headEnd/>
              <a:tailEnd/>
            </a:ln>
          </p:spPr>
          <p:txBody>
            <a:bodyPr/>
            <a:lstStyle/>
            <a:p>
              <a:endParaRPr lang="zh-CN" altLang="en-US"/>
            </a:p>
          </p:txBody>
        </p:sp>
        <p:sp>
          <p:nvSpPr>
            <p:cNvPr id="2080798" name="Rectangle 30"/>
            <p:cNvSpPr>
              <a:spLocks noChangeArrowheads="1"/>
            </p:cNvSpPr>
            <p:nvPr/>
          </p:nvSpPr>
          <p:spPr bwMode="auto">
            <a:xfrm>
              <a:off x="1674" y="2676"/>
              <a:ext cx="42" cy="124"/>
            </a:xfrm>
            <a:prstGeom prst="rect">
              <a:avLst/>
            </a:prstGeom>
            <a:solidFill>
              <a:srgbClr val="EAA200"/>
            </a:solidFill>
            <a:ln w="7938">
              <a:solidFill>
                <a:srgbClr val="FFFFFF"/>
              </a:solidFill>
              <a:miter lim="800000"/>
              <a:headEnd/>
              <a:tailEnd/>
            </a:ln>
          </p:spPr>
          <p:txBody>
            <a:bodyPr/>
            <a:lstStyle/>
            <a:p>
              <a:endParaRPr lang="zh-CN" altLang="en-US"/>
            </a:p>
          </p:txBody>
        </p:sp>
        <p:sp>
          <p:nvSpPr>
            <p:cNvPr id="2080799" name="Freeform 31"/>
            <p:cNvSpPr>
              <a:spLocks/>
            </p:cNvSpPr>
            <p:nvPr/>
          </p:nvSpPr>
          <p:spPr bwMode="auto">
            <a:xfrm>
              <a:off x="1674" y="2666"/>
              <a:ext cx="58" cy="10"/>
            </a:xfrm>
            <a:custGeom>
              <a:avLst/>
              <a:gdLst/>
              <a:ahLst/>
              <a:cxnLst>
                <a:cxn ang="0">
                  <a:pos x="42" y="10"/>
                </a:cxn>
                <a:cxn ang="0">
                  <a:pos x="58" y="0"/>
                </a:cxn>
                <a:cxn ang="0">
                  <a:pos x="16" y="0"/>
                </a:cxn>
                <a:cxn ang="0">
                  <a:pos x="0" y="10"/>
                </a:cxn>
                <a:cxn ang="0">
                  <a:pos x="42" y="10"/>
                </a:cxn>
              </a:cxnLst>
              <a:rect l="0" t="0" r="r" b="b"/>
              <a:pathLst>
                <a:path w="58" h="10">
                  <a:moveTo>
                    <a:pt x="42" y="10"/>
                  </a:moveTo>
                  <a:lnTo>
                    <a:pt x="58" y="0"/>
                  </a:lnTo>
                  <a:lnTo>
                    <a:pt x="16" y="0"/>
                  </a:lnTo>
                  <a:lnTo>
                    <a:pt x="0" y="10"/>
                  </a:lnTo>
                  <a:lnTo>
                    <a:pt x="42" y="10"/>
                  </a:lnTo>
                  <a:close/>
                </a:path>
              </a:pathLst>
            </a:custGeom>
            <a:solidFill>
              <a:srgbClr val="B07A00"/>
            </a:solidFill>
            <a:ln w="7938">
              <a:solidFill>
                <a:srgbClr val="FFFFFF"/>
              </a:solidFill>
              <a:prstDash val="solid"/>
              <a:round/>
              <a:headEnd/>
              <a:tailEnd/>
            </a:ln>
          </p:spPr>
          <p:txBody>
            <a:bodyPr/>
            <a:lstStyle/>
            <a:p>
              <a:endParaRPr lang="zh-CN" altLang="en-US"/>
            </a:p>
          </p:txBody>
        </p:sp>
        <p:sp>
          <p:nvSpPr>
            <p:cNvPr id="2080800" name="Freeform 32"/>
            <p:cNvSpPr>
              <a:spLocks/>
            </p:cNvSpPr>
            <p:nvPr/>
          </p:nvSpPr>
          <p:spPr bwMode="auto">
            <a:xfrm>
              <a:off x="1763" y="2666"/>
              <a:ext cx="16" cy="134"/>
            </a:xfrm>
            <a:custGeom>
              <a:avLst/>
              <a:gdLst/>
              <a:ahLst/>
              <a:cxnLst>
                <a:cxn ang="0">
                  <a:pos x="0" y="134"/>
                </a:cxn>
                <a:cxn ang="0">
                  <a:pos x="0" y="10"/>
                </a:cxn>
                <a:cxn ang="0">
                  <a:pos x="16" y="0"/>
                </a:cxn>
                <a:cxn ang="0">
                  <a:pos x="16" y="119"/>
                </a:cxn>
                <a:cxn ang="0">
                  <a:pos x="0" y="134"/>
                </a:cxn>
              </a:cxnLst>
              <a:rect l="0" t="0" r="r" b="b"/>
              <a:pathLst>
                <a:path w="16" h="134">
                  <a:moveTo>
                    <a:pt x="0" y="134"/>
                  </a:moveTo>
                  <a:lnTo>
                    <a:pt x="0" y="10"/>
                  </a:lnTo>
                  <a:lnTo>
                    <a:pt x="16" y="0"/>
                  </a:lnTo>
                  <a:lnTo>
                    <a:pt x="16" y="119"/>
                  </a:lnTo>
                  <a:lnTo>
                    <a:pt x="0" y="134"/>
                  </a:lnTo>
                  <a:close/>
                </a:path>
              </a:pathLst>
            </a:custGeom>
            <a:solidFill>
              <a:srgbClr val="004133"/>
            </a:solidFill>
            <a:ln w="7938">
              <a:solidFill>
                <a:srgbClr val="FFFFFF"/>
              </a:solidFill>
              <a:prstDash val="solid"/>
              <a:round/>
              <a:headEnd/>
              <a:tailEnd/>
            </a:ln>
          </p:spPr>
          <p:txBody>
            <a:bodyPr/>
            <a:lstStyle/>
            <a:p>
              <a:endParaRPr lang="zh-CN" altLang="en-US"/>
            </a:p>
          </p:txBody>
        </p:sp>
        <p:sp>
          <p:nvSpPr>
            <p:cNvPr id="2080801" name="Rectangle 33"/>
            <p:cNvSpPr>
              <a:spLocks noChangeArrowheads="1"/>
            </p:cNvSpPr>
            <p:nvPr/>
          </p:nvSpPr>
          <p:spPr bwMode="auto">
            <a:xfrm>
              <a:off x="1716" y="2676"/>
              <a:ext cx="47" cy="124"/>
            </a:xfrm>
            <a:prstGeom prst="rect">
              <a:avLst/>
            </a:prstGeom>
            <a:solidFill>
              <a:srgbClr val="008266"/>
            </a:solidFill>
            <a:ln w="7938">
              <a:solidFill>
                <a:srgbClr val="FFFFFF"/>
              </a:solidFill>
              <a:miter lim="800000"/>
              <a:headEnd/>
              <a:tailEnd/>
            </a:ln>
          </p:spPr>
          <p:txBody>
            <a:bodyPr/>
            <a:lstStyle/>
            <a:p>
              <a:endParaRPr lang="zh-CN" altLang="en-US"/>
            </a:p>
          </p:txBody>
        </p:sp>
        <p:sp>
          <p:nvSpPr>
            <p:cNvPr id="2080802" name="Freeform 34"/>
            <p:cNvSpPr>
              <a:spLocks/>
            </p:cNvSpPr>
            <p:nvPr/>
          </p:nvSpPr>
          <p:spPr bwMode="auto">
            <a:xfrm>
              <a:off x="1716" y="2666"/>
              <a:ext cx="63" cy="10"/>
            </a:xfrm>
            <a:custGeom>
              <a:avLst/>
              <a:gdLst/>
              <a:ahLst/>
              <a:cxnLst>
                <a:cxn ang="0">
                  <a:pos x="47" y="10"/>
                </a:cxn>
                <a:cxn ang="0">
                  <a:pos x="63" y="0"/>
                </a:cxn>
                <a:cxn ang="0">
                  <a:pos x="16" y="0"/>
                </a:cxn>
                <a:cxn ang="0">
                  <a:pos x="0" y="10"/>
                </a:cxn>
                <a:cxn ang="0">
                  <a:pos x="47" y="10"/>
                </a:cxn>
              </a:cxnLst>
              <a:rect l="0" t="0" r="r" b="b"/>
              <a:pathLst>
                <a:path w="63" h="10">
                  <a:moveTo>
                    <a:pt x="47" y="10"/>
                  </a:moveTo>
                  <a:lnTo>
                    <a:pt x="63" y="0"/>
                  </a:lnTo>
                  <a:lnTo>
                    <a:pt x="16" y="0"/>
                  </a:lnTo>
                  <a:lnTo>
                    <a:pt x="0" y="10"/>
                  </a:lnTo>
                  <a:lnTo>
                    <a:pt x="47" y="10"/>
                  </a:lnTo>
                  <a:close/>
                </a:path>
              </a:pathLst>
            </a:custGeom>
            <a:solidFill>
              <a:srgbClr val="00624D"/>
            </a:solidFill>
            <a:ln w="7938">
              <a:solidFill>
                <a:srgbClr val="FFFFFF"/>
              </a:solidFill>
              <a:prstDash val="solid"/>
              <a:round/>
              <a:headEnd/>
              <a:tailEnd/>
            </a:ln>
          </p:spPr>
          <p:txBody>
            <a:bodyPr/>
            <a:lstStyle/>
            <a:p>
              <a:endParaRPr lang="zh-CN" altLang="en-US"/>
            </a:p>
          </p:txBody>
        </p:sp>
        <p:sp>
          <p:nvSpPr>
            <p:cNvPr id="2080803" name="Freeform 35"/>
            <p:cNvSpPr>
              <a:spLocks/>
            </p:cNvSpPr>
            <p:nvPr/>
          </p:nvSpPr>
          <p:spPr bwMode="auto">
            <a:xfrm>
              <a:off x="1811" y="2651"/>
              <a:ext cx="16" cy="149"/>
            </a:xfrm>
            <a:custGeom>
              <a:avLst/>
              <a:gdLst/>
              <a:ahLst/>
              <a:cxnLst>
                <a:cxn ang="0">
                  <a:pos x="0" y="149"/>
                </a:cxn>
                <a:cxn ang="0">
                  <a:pos x="0" y="10"/>
                </a:cxn>
                <a:cxn ang="0">
                  <a:pos x="16" y="0"/>
                </a:cxn>
                <a:cxn ang="0">
                  <a:pos x="16" y="134"/>
                </a:cxn>
                <a:cxn ang="0">
                  <a:pos x="0" y="149"/>
                </a:cxn>
              </a:cxnLst>
              <a:rect l="0" t="0" r="r" b="b"/>
              <a:pathLst>
                <a:path w="16" h="149">
                  <a:moveTo>
                    <a:pt x="0" y="149"/>
                  </a:moveTo>
                  <a:lnTo>
                    <a:pt x="0" y="10"/>
                  </a:lnTo>
                  <a:lnTo>
                    <a:pt x="16" y="0"/>
                  </a:lnTo>
                  <a:lnTo>
                    <a:pt x="16" y="134"/>
                  </a:lnTo>
                  <a:lnTo>
                    <a:pt x="0" y="149"/>
                  </a:lnTo>
                  <a:close/>
                </a:path>
              </a:pathLst>
            </a:custGeom>
            <a:solidFill>
              <a:srgbClr val="743802"/>
            </a:solidFill>
            <a:ln w="7938">
              <a:solidFill>
                <a:srgbClr val="FFFFFF"/>
              </a:solidFill>
              <a:prstDash val="solid"/>
              <a:round/>
              <a:headEnd/>
              <a:tailEnd/>
            </a:ln>
          </p:spPr>
          <p:txBody>
            <a:bodyPr/>
            <a:lstStyle/>
            <a:p>
              <a:endParaRPr lang="zh-CN" altLang="en-US"/>
            </a:p>
          </p:txBody>
        </p:sp>
        <p:sp>
          <p:nvSpPr>
            <p:cNvPr id="2080804" name="Rectangle 36"/>
            <p:cNvSpPr>
              <a:spLocks noChangeArrowheads="1"/>
            </p:cNvSpPr>
            <p:nvPr/>
          </p:nvSpPr>
          <p:spPr bwMode="auto">
            <a:xfrm>
              <a:off x="1763" y="2661"/>
              <a:ext cx="48" cy="139"/>
            </a:xfrm>
            <a:prstGeom prst="rect">
              <a:avLst/>
            </a:prstGeom>
            <a:solidFill>
              <a:srgbClr val="E77003"/>
            </a:solidFill>
            <a:ln w="7938">
              <a:solidFill>
                <a:srgbClr val="FFFFFF"/>
              </a:solidFill>
              <a:miter lim="800000"/>
              <a:headEnd/>
              <a:tailEnd/>
            </a:ln>
          </p:spPr>
          <p:txBody>
            <a:bodyPr/>
            <a:lstStyle/>
            <a:p>
              <a:endParaRPr lang="zh-CN" altLang="en-US"/>
            </a:p>
          </p:txBody>
        </p:sp>
        <p:sp>
          <p:nvSpPr>
            <p:cNvPr id="2080805" name="Freeform 37"/>
            <p:cNvSpPr>
              <a:spLocks/>
            </p:cNvSpPr>
            <p:nvPr/>
          </p:nvSpPr>
          <p:spPr bwMode="auto">
            <a:xfrm>
              <a:off x="1763" y="2651"/>
              <a:ext cx="64" cy="10"/>
            </a:xfrm>
            <a:custGeom>
              <a:avLst/>
              <a:gdLst/>
              <a:ahLst/>
              <a:cxnLst>
                <a:cxn ang="0">
                  <a:pos x="48" y="10"/>
                </a:cxn>
                <a:cxn ang="0">
                  <a:pos x="64" y="0"/>
                </a:cxn>
                <a:cxn ang="0">
                  <a:pos x="16" y="0"/>
                </a:cxn>
                <a:cxn ang="0">
                  <a:pos x="0" y="10"/>
                </a:cxn>
                <a:cxn ang="0">
                  <a:pos x="48" y="10"/>
                </a:cxn>
              </a:cxnLst>
              <a:rect l="0" t="0" r="r" b="b"/>
              <a:pathLst>
                <a:path w="64" h="10">
                  <a:moveTo>
                    <a:pt x="48" y="10"/>
                  </a:moveTo>
                  <a:lnTo>
                    <a:pt x="64" y="0"/>
                  </a:lnTo>
                  <a:lnTo>
                    <a:pt x="16" y="0"/>
                  </a:lnTo>
                  <a:lnTo>
                    <a:pt x="0" y="10"/>
                  </a:lnTo>
                  <a:lnTo>
                    <a:pt x="48" y="10"/>
                  </a:lnTo>
                  <a:close/>
                </a:path>
              </a:pathLst>
            </a:custGeom>
            <a:solidFill>
              <a:srgbClr val="AD5402"/>
            </a:solidFill>
            <a:ln w="7938">
              <a:solidFill>
                <a:srgbClr val="FFFFFF"/>
              </a:solidFill>
              <a:prstDash val="solid"/>
              <a:round/>
              <a:headEnd/>
              <a:tailEnd/>
            </a:ln>
          </p:spPr>
          <p:txBody>
            <a:bodyPr/>
            <a:lstStyle/>
            <a:p>
              <a:endParaRPr lang="zh-CN" altLang="en-US"/>
            </a:p>
          </p:txBody>
        </p:sp>
        <p:sp>
          <p:nvSpPr>
            <p:cNvPr id="2080806" name="Freeform 38"/>
            <p:cNvSpPr>
              <a:spLocks/>
            </p:cNvSpPr>
            <p:nvPr/>
          </p:nvSpPr>
          <p:spPr bwMode="auto">
            <a:xfrm>
              <a:off x="1853" y="2651"/>
              <a:ext cx="16" cy="149"/>
            </a:xfrm>
            <a:custGeom>
              <a:avLst/>
              <a:gdLst/>
              <a:ahLst/>
              <a:cxnLst>
                <a:cxn ang="0">
                  <a:pos x="0" y="149"/>
                </a:cxn>
                <a:cxn ang="0">
                  <a:pos x="0" y="10"/>
                </a:cxn>
                <a:cxn ang="0">
                  <a:pos x="16" y="0"/>
                </a:cxn>
                <a:cxn ang="0">
                  <a:pos x="16" y="134"/>
                </a:cxn>
                <a:cxn ang="0">
                  <a:pos x="0" y="149"/>
                </a:cxn>
              </a:cxnLst>
              <a:rect l="0" t="0" r="r" b="b"/>
              <a:pathLst>
                <a:path w="16" h="149">
                  <a:moveTo>
                    <a:pt x="0" y="149"/>
                  </a:moveTo>
                  <a:lnTo>
                    <a:pt x="0" y="10"/>
                  </a:lnTo>
                  <a:lnTo>
                    <a:pt x="16" y="0"/>
                  </a:lnTo>
                  <a:lnTo>
                    <a:pt x="16" y="134"/>
                  </a:lnTo>
                  <a:lnTo>
                    <a:pt x="0" y="149"/>
                  </a:lnTo>
                  <a:close/>
                </a:path>
              </a:pathLst>
            </a:custGeom>
            <a:solidFill>
              <a:srgbClr val="112F4E"/>
            </a:solidFill>
            <a:ln w="7938">
              <a:solidFill>
                <a:srgbClr val="FFFFFF"/>
              </a:solidFill>
              <a:prstDash val="solid"/>
              <a:round/>
              <a:headEnd/>
              <a:tailEnd/>
            </a:ln>
          </p:spPr>
          <p:txBody>
            <a:bodyPr/>
            <a:lstStyle/>
            <a:p>
              <a:endParaRPr lang="zh-CN" altLang="en-US"/>
            </a:p>
          </p:txBody>
        </p:sp>
        <p:sp>
          <p:nvSpPr>
            <p:cNvPr id="2080807" name="Rectangle 39"/>
            <p:cNvSpPr>
              <a:spLocks noChangeArrowheads="1"/>
            </p:cNvSpPr>
            <p:nvPr/>
          </p:nvSpPr>
          <p:spPr bwMode="auto">
            <a:xfrm>
              <a:off x="1811" y="2661"/>
              <a:ext cx="42" cy="139"/>
            </a:xfrm>
            <a:prstGeom prst="rect">
              <a:avLst/>
            </a:prstGeom>
            <a:solidFill>
              <a:srgbClr val="215E9B"/>
            </a:solidFill>
            <a:ln w="7938">
              <a:solidFill>
                <a:srgbClr val="FFFFFF"/>
              </a:solidFill>
              <a:miter lim="800000"/>
              <a:headEnd/>
              <a:tailEnd/>
            </a:ln>
          </p:spPr>
          <p:txBody>
            <a:bodyPr/>
            <a:lstStyle/>
            <a:p>
              <a:endParaRPr lang="zh-CN" altLang="en-US"/>
            </a:p>
          </p:txBody>
        </p:sp>
        <p:sp>
          <p:nvSpPr>
            <p:cNvPr id="2080808" name="Freeform 40"/>
            <p:cNvSpPr>
              <a:spLocks/>
            </p:cNvSpPr>
            <p:nvPr/>
          </p:nvSpPr>
          <p:spPr bwMode="auto">
            <a:xfrm>
              <a:off x="1811" y="2651"/>
              <a:ext cx="58" cy="10"/>
            </a:xfrm>
            <a:custGeom>
              <a:avLst/>
              <a:gdLst/>
              <a:ahLst/>
              <a:cxnLst>
                <a:cxn ang="0">
                  <a:pos x="42" y="10"/>
                </a:cxn>
                <a:cxn ang="0">
                  <a:pos x="58" y="0"/>
                </a:cxn>
                <a:cxn ang="0">
                  <a:pos x="16" y="0"/>
                </a:cxn>
                <a:cxn ang="0">
                  <a:pos x="0" y="10"/>
                </a:cxn>
                <a:cxn ang="0">
                  <a:pos x="42" y="10"/>
                </a:cxn>
              </a:cxnLst>
              <a:rect l="0" t="0" r="r" b="b"/>
              <a:pathLst>
                <a:path w="58" h="10">
                  <a:moveTo>
                    <a:pt x="42" y="10"/>
                  </a:moveTo>
                  <a:lnTo>
                    <a:pt x="58" y="0"/>
                  </a:lnTo>
                  <a:lnTo>
                    <a:pt x="16" y="0"/>
                  </a:lnTo>
                  <a:lnTo>
                    <a:pt x="0" y="10"/>
                  </a:lnTo>
                  <a:lnTo>
                    <a:pt x="42" y="10"/>
                  </a:lnTo>
                  <a:close/>
                </a:path>
              </a:pathLst>
            </a:custGeom>
            <a:solidFill>
              <a:srgbClr val="194774"/>
            </a:solidFill>
            <a:ln w="7938">
              <a:solidFill>
                <a:srgbClr val="FFFFFF"/>
              </a:solidFill>
              <a:prstDash val="solid"/>
              <a:round/>
              <a:headEnd/>
              <a:tailEnd/>
            </a:ln>
          </p:spPr>
          <p:txBody>
            <a:bodyPr/>
            <a:lstStyle/>
            <a:p>
              <a:endParaRPr lang="zh-CN" altLang="en-US"/>
            </a:p>
          </p:txBody>
        </p:sp>
        <p:sp>
          <p:nvSpPr>
            <p:cNvPr id="2080809" name="Freeform 41"/>
            <p:cNvSpPr>
              <a:spLocks/>
            </p:cNvSpPr>
            <p:nvPr/>
          </p:nvSpPr>
          <p:spPr bwMode="auto">
            <a:xfrm>
              <a:off x="1901" y="2631"/>
              <a:ext cx="15" cy="169"/>
            </a:xfrm>
            <a:custGeom>
              <a:avLst/>
              <a:gdLst/>
              <a:ahLst/>
              <a:cxnLst>
                <a:cxn ang="0">
                  <a:pos x="0" y="169"/>
                </a:cxn>
                <a:cxn ang="0">
                  <a:pos x="0" y="10"/>
                </a:cxn>
                <a:cxn ang="0">
                  <a:pos x="15" y="0"/>
                </a:cxn>
                <a:cxn ang="0">
                  <a:pos x="15" y="154"/>
                </a:cxn>
                <a:cxn ang="0">
                  <a:pos x="0" y="169"/>
                </a:cxn>
              </a:cxnLst>
              <a:rect l="0" t="0" r="r" b="b"/>
              <a:pathLst>
                <a:path w="15" h="169">
                  <a:moveTo>
                    <a:pt x="0" y="169"/>
                  </a:moveTo>
                  <a:lnTo>
                    <a:pt x="0" y="10"/>
                  </a:lnTo>
                  <a:lnTo>
                    <a:pt x="15" y="0"/>
                  </a:lnTo>
                  <a:lnTo>
                    <a:pt x="15" y="154"/>
                  </a:lnTo>
                  <a:lnTo>
                    <a:pt x="0" y="169"/>
                  </a:lnTo>
                  <a:close/>
                </a:path>
              </a:pathLst>
            </a:custGeom>
            <a:solidFill>
              <a:srgbClr val="000000"/>
            </a:solidFill>
            <a:ln w="7938">
              <a:solidFill>
                <a:srgbClr val="FFFFFF"/>
              </a:solidFill>
              <a:prstDash val="solid"/>
              <a:round/>
              <a:headEnd/>
              <a:tailEnd/>
            </a:ln>
          </p:spPr>
          <p:txBody>
            <a:bodyPr/>
            <a:lstStyle/>
            <a:p>
              <a:endParaRPr lang="zh-CN" altLang="en-US"/>
            </a:p>
          </p:txBody>
        </p:sp>
        <p:sp>
          <p:nvSpPr>
            <p:cNvPr id="2080810" name="Rectangle 42"/>
            <p:cNvSpPr>
              <a:spLocks noChangeArrowheads="1"/>
            </p:cNvSpPr>
            <p:nvPr/>
          </p:nvSpPr>
          <p:spPr bwMode="auto">
            <a:xfrm>
              <a:off x="1853" y="2641"/>
              <a:ext cx="48" cy="159"/>
            </a:xfrm>
            <a:prstGeom prst="rect">
              <a:avLst/>
            </a:prstGeom>
            <a:solidFill>
              <a:srgbClr val="000000"/>
            </a:solidFill>
            <a:ln w="7938">
              <a:solidFill>
                <a:srgbClr val="FFFFFF"/>
              </a:solidFill>
              <a:miter lim="800000"/>
              <a:headEnd/>
              <a:tailEnd/>
            </a:ln>
          </p:spPr>
          <p:txBody>
            <a:bodyPr/>
            <a:lstStyle/>
            <a:p>
              <a:endParaRPr lang="zh-CN" altLang="en-US"/>
            </a:p>
          </p:txBody>
        </p:sp>
        <p:sp>
          <p:nvSpPr>
            <p:cNvPr id="2080811" name="Freeform 43"/>
            <p:cNvSpPr>
              <a:spLocks/>
            </p:cNvSpPr>
            <p:nvPr/>
          </p:nvSpPr>
          <p:spPr bwMode="auto">
            <a:xfrm>
              <a:off x="1853" y="2631"/>
              <a:ext cx="63" cy="10"/>
            </a:xfrm>
            <a:custGeom>
              <a:avLst/>
              <a:gdLst/>
              <a:ahLst/>
              <a:cxnLst>
                <a:cxn ang="0">
                  <a:pos x="48" y="10"/>
                </a:cxn>
                <a:cxn ang="0">
                  <a:pos x="63" y="0"/>
                </a:cxn>
                <a:cxn ang="0">
                  <a:pos x="16" y="0"/>
                </a:cxn>
                <a:cxn ang="0">
                  <a:pos x="0" y="10"/>
                </a:cxn>
                <a:cxn ang="0">
                  <a:pos x="48" y="10"/>
                </a:cxn>
              </a:cxnLst>
              <a:rect l="0" t="0" r="r" b="b"/>
              <a:pathLst>
                <a:path w="63" h="10">
                  <a:moveTo>
                    <a:pt x="48" y="10"/>
                  </a:moveTo>
                  <a:lnTo>
                    <a:pt x="63" y="0"/>
                  </a:lnTo>
                  <a:lnTo>
                    <a:pt x="16" y="0"/>
                  </a:lnTo>
                  <a:lnTo>
                    <a:pt x="0" y="10"/>
                  </a:lnTo>
                  <a:lnTo>
                    <a:pt x="48" y="10"/>
                  </a:lnTo>
                  <a:close/>
                </a:path>
              </a:pathLst>
            </a:custGeom>
            <a:solidFill>
              <a:srgbClr val="000000"/>
            </a:solidFill>
            <a:ln w="7938">
              <a:solidFill>
                <a:srgbClr val="FFFFFF"/>
              </a:solidFill>
              <a:prstDash val="solid"/>
              <a:round/>
              <a:headEnd/>
              <a:tailEnd/>
            </a:ln>
          </p:spPr>
          <p:txBody>
            <a:bodyPr/>
            <a:lstStyle/>
            <a:p>
              <a:endParaRPr lang="zh-CN" altLang="en-US"/>
            </a:p>
          </p:txBody>
        </p:sp>
        <p:sp>
          <p:nvSpPr>
            <p:cNvPr id="2080812" name="Freeform 44"/>
            <p:cNvSpPr>
              <a:spLocks/>
            </p:cNvSpPr>
            <p:nvPr/>
          </p:nvSpPr>
          <p:spPr bwMode="auto">
            <a:xfrm>
              <a:off x="1943" y="2616"/>
              <a:ext cx="16" cy="184"/>
            </a:xfrm>
            <a:custGeom>
              <a:avLst/>
              <a:gdLst/>
              <a:ahLst/>
              <a:cxnLst>
                <a:cxn ang="0">
                  <a:pos x="0" y="184"/>
                </a:cxn>
                <a:cxn ang="0">
                  <a:pos x="0" y="10"/>
                </a:cxn>
                <a:cxn ang="0">
                  <a:pos x="16" y="0"/>
                </a:cxn>
                <a:cxn ang="0">
                  <a:pos x="16" y="169"/>
                </a:cxn>
                <a:cxn ang="0">
                  <a:pos x="0" y="184"/>
                </a:cxn>
              </a:cxnLst>
              <a:rect l="0" t="0" r="r" b="b"/>
              <a:pathLst>
                <a:path w="16" h="184">
                  <a:moveTo>
                    <a:pt x="0" y="184"/>
                  </a:moveTo>
                  <a:lnTo>
                    <a:pt x="0" y="10"/>
                  </a:lnTo>
                  <a:lnTo>
                    <a:pt x="16" y="0"/>
                  </a:lnTo>
                  <a:lnTo>
                    <a:pt x="16" y="169"/>
                  </a:lnTo>
                  <a:lnTo>
                    <a:pt x="0" y="184"/>
                  </a:lnTo>
                  <a:close/>
                </a:path>
              </a:pathLst>
            </a:custGeom>
            <a:solidFill>
              <a:srgbClr val="808080"/>
            </a:solidFill>
            <a:ln w="7938">
              <a:solidFill>
                <a:srgbClr val="FFFFFF"/>
              </a:solidFill>
              <a:prstDash val="solid"/>
              <a:round/>
              <a:headEnd/>
              <a:tailEnd/>
            </a:ln>
          </p:spPr>
          <p:txBody>
            <a:bodyPr/>
            <a:lstStyle/>
            <a:p>
              <a:endParaRPr lang="zh-CN" altLang="en-US"/>
            </a:p>
          </p:txBody>
        </p:sp>
        <p:sp>
          <p:nvSpPr>
            <p:cNvPr id="2080813" name="Rectangle 45"/>
            <p:cNvSpPr>
              <a:spLocks noChangeArrowheads="1"/>
            </p:cNvSpPr>
            <p:nvPr/>
          </p:nvSpPr>
          <p:spPr bwMode="auto">
            <a:xfrm>
              <a:off x="1901" y="2626"/>
              <a:ext cx="42" cy="174"/>
            </a:xfrm>
            <a:prstGeom prst="rect">
              <a:avLst/>
            </a:prstGeom>
            <a:solidFill>
              <a:srgbClr val="FFFFFF"/>
            </a:solidFill>
            <a:ln w="7938">
              <a:solidFill>
                <a:srgbClr val="FFFFFF"/>
              </a:solidFill>
              <a:miter lim="800000"/>
              <a:headEnd/>
              <a:tailEnd/>
            </a:ln>
          </p:spPr>
          <p:txBody>
            <a:bodyPr/>
            <a:lstStyle/>
            <a:p>
              <a:endParaRPr lang="zh-CN" altLang="en-US"/>
            </a:p>
          </p:txBody>
        </p:sp>
        <p:sp>
          <p:nvSpPr>
            <p:cNvPr id="2080814" name="Freeform 46"/>
            <p:cNvSpPr>
              <a:spLocks/>
            </p:cNvSpPr>
            <p:nvPr/>
          </p:nvSpPr>
          <p:spPr bwMode="auto">
            <a:xfrm>
              <a:off x="1901" y="2616"/>
              <a:ext cx="58" cy="10"/>
            </a:xfrm>
            <a:custGeom>
              <a:avLst/>
              <a:gdLst/>
              <a:ahLst/>
              <a:cxnLst>
                <a:cxn ang="0">
                  <a:pos x="42" y="10"/>
                </a:cxn>
                <a:cxn ang="0">
                  <a:pos x="58" y="0"/>
                </a:cxn>
                <a:cxn ang="0">
                  <a:pos x="15" y="0"/>
                </a:cxn>
                <a:cxn ang="0">
                  <a:pos x="0" y="10"/>
                </a:cxn>
                <a:cxn ang="0">
                  <a:pos x="42" y="10"/>
                </a:cxn>
              </a:cxnLst>
              <a:rect l="0" t="0" r="r" b="b"/>
              <a:pathLst>
                <a:path w="58" h="10">
                  <a:moveTo>
                    <a:pt x="42" y="10"/>
                  </a:moveTo>
                  <a:lnTo>
                    <a:pt x="58" y="0"/>
                  </a:lnTo>
                  <a:lnTo>
                    <a:pt x="15" y="0"/>
                  </a:lnTo>
                  <a:lnTo>
                    <a:pt x="0" y="10"/>
                  </a:lnTo>
                  <a:lnTo>
                    <a:pt x="42" y="10"/>
                  </a:lnTo>
                  <a:close/>
                </a:path>
              </a:pathLst>
            </a:custGeom>
            <a:solidFill>
              <a:srgbClr val="BFBFBF"/>
            </a:solidFill>
            <a:ln w="7938">
              <a:solidFill>
                <a:srgbClr val="FFFFFF"/>
              </a:solidFill>
              <a:prstDash val="solid"/>
              <a:round/>
              <a:headEnd/>
              <a:tailEnd/>
            </a:ln>
          </p:spPr>
          <p:txBody>
            <a:bodyPr/>
            <a:lstStyle/>
            <a:p>
              <a:endParaRPr lang="zh-CN" altLang="en-US"/>
            </a:p>
          </p:txBody>
        </p:sp>
        <p:sp>
          <p:nvSpPr>
            <p:cNvPr id="2080815" name="Freeform 47"/>
            <p:cNvSpPr>
              <a:spLocks/>
            </p:cNvSpPr>
            <p:nvPr/>
          </p:nvSpPr>
          <p:spPr bwMode="auto">
            <a:xfrm>
              <a:off x="1990" y="2581"/>
              <a:ext cx="16" cy="219"/>
            </a:xfrm>
            <a:custGeom>
              <a:avLst/>
              <a:gdLst/>
              <a:ahLst/>
              <a:cxnLst>
                <a:cxn ang="0">
                  <a:pos x="0" y="219"/>
                </a:cxn>
                <a:cxn ang="0">
                  <a:pos x="0" y="10"/>
                </a:cxn>
                <a:cxn ang="0">
                  <a:pos x="16" y="0"/>
                </a:cxn>
                <a:cxn ang="0">
                  <a:pos x="16" y="204"/>
                </a:cxn>
                <a:cxn ang="0">
                  <a:pos x="0" y="219"/>
                </a:cxn>
              </a:cxnLst>
              <a:rect l="0" t="0" r="r" b="b"/>
              <a:pathLst>
                <a:path w="16" h="219">
                  <a:moveTo>
                    <a:pt x="0" y="219"/>
                  </a:moveTo>
                  <a:lnTo>
                    <a:pt x="0" y="10"/>
                  </a:lnTo>
                  <a:lnTo>
                    <a:pt x="16" y="0"/>
                  </a:lnTo>
                  <a:lnTo>
                    <a:pt x="16" y="204"/>
                  </a:lnTo>
                  <a:lnTo>
                    <a:pt x="0" y="219"/>
                  </a:lnTo>
                  <a:close/>
                </a:path>
              </a:pathLst>
            </a:custGeom>
            <a:solidFill>
              <a:srgbClr val="003366"/>
            </a:solidFill>
            <a:ln w="7938">
              <a:solidFill>
                <a:srgbClr val="FFFFFF"/>
              </a:solidFill>
              <a:prstDash val="solid"/>
              <a:round/>
              <a:headEnd/>
              <a:tailEnd/>
            </a:ln>
          </p:spPr>
          <p:txBody>
            <a:bodyPr/>
            <a:lstStyle/>
            <a:p>
              <a:endParaRPr lang="zh-CN" altLang="en-US"/>
            </a:p>
          </p:txBody>
        </p:sp>
        <p:sp>
          <p:nvSpPr>
            <p:cNvPr id="2080816" name="Rectangle 48"/>
            <p:cNvSpPr>
              <a:spLocks noChangeArrowheads="1"/>
            </p:cNvSpPr>
            <p:nvPr/>
          </p:nvSpPr>
          <p:spPr bwMode="auto">
            <a:xfrm>
              <a:off x="1943" y="2591"/>
              <a:ext cx="47" cy="209"/>
            </a:xfrm>
            <a:prstGeom prst="rect">
              <a:avLst/>
            </a:prstGeom>
            <a:solidFill>
              <a:srgbClr val="0066CC"/>
            </a:solidFill>
            <a:ln w="7938">
              <a:solidFill>
                <a:srgbClr val="FFFFFF"/>
              </a:solidFill>
              <a:miter lim="800000"/>
              <a:headEnd/>
              <a:tailEnd/>
            </a:ln>
          </p:spPr>
          <p:txBody>
            <a:bodyPr/>
            <a:lstStyle/>
            <a:p>
              <a:endParaRPr lang="zh-CN" altLang="en-US"/>
            </a:p>
          </p:txBody>
        </p:sp>
        <p:sp>
          <p:nvSpPr>
            <p:cNvPr id="2080817" name="Freeform 49"/>
            <p:cNvSpPr>
              <a:spLocks/>
            </p:cNvSpPr>
            <p:nvPr/>
          </p:nvSpPr>
          <p:spPr bwMode="auto">
            <a:xfrm>
              <a:off x="1943" y="2581"/>
              <a:ext cx="63" cy="10"/>
            </a:xfrm>
            <a:custGeom>
              <a:avLst/>
              <a:gdLst/>
              <a:ahLst/>
              <a:cxnLst>
                <a:cxn ang="0">
                  <a:pos x="47" y="10"/>
                </a:cxn>
                <a:cxn ang="0">
                  <a:pos x="63" y="0"/>
                </a:cxn>
                <a:cxn ang="0">
                  <a:pos x="16" y="0"/>
                </a:cxn>
                <a:cxn ang="0">
                  <a:pos x="0" y="10"/>
                </a:cxn>
                <a:cxn ang="0">
                  <a:pos x="47" y="10"/>
                </a:cxn>
              </a:cxnLst>
              <a:rect l="0" t="0" r="r" b="b"/>
              <a:pathLst>
                <a:path w="63" h="10">
                  <a:moveTo>
                    <a:pt x="47" y="10"/>
                  </a:moveTo>
                  <a:lnTo>
                    <a:pt x="63" y="0"/>
                  </a:lnTo>
                  <a:lnTo>
                    <a:pt x="16" y="0"/>
                  </a:lnTo>
                  <a:lnTo>
                    <a:pt x="0" y="10"/>
                  </a:lnTo>
                  <a:lnTo>
                    <a:pt x="47" y="10"/>
                  </a:lnTo>
                  <a:close/>
                </a:path>
              </a:pathLst>
            </a:custGeom>
            <a:solidFill>
              <a:srgbClr val="004D99"/>
            </a:solidFill>
            <a:ln w="7938">
              <a:solidFill>
                <a:srgbClr val="FFFFFF"/>
              </a:solidFill>
              <a:prstDash val="solid"/>
              <a:round/>
              <a:headEnd/>
              <a:tailEnd/>
            </a:ln>
          </p:spPr>
          <p:txBody>
            <a:bodyPr/>
            <a:lstStyle/>
            <a:p>
              <a:endParaRPr lang="zh-CN" altLang="en-US"/>
            </a:p>
          </p:txBody>
        </p:sp>
        <p:sp>
          <p:nvSpPr>
            <p:cNvPr id="2080818" name="Freeform 50"/>
            <p:cNvSpPr>
              <a:spLocks/>
            </p:cNvSpPr>
            <p:nvPr/>
          </p:nvSpPr>
          <p:spPr bwMode="auto">
            <a:xfrm>
              <a:off x="2038" y="2581"/>
              <a:ext cx="15" cy="219"/>
            </a:xfrm>
            <a:custGeom>
              <a:avLst/>
              <a:gdLst/>
              <a:ahLst/>
              <a:cxnLst>
                <a:cxn ang="0">
                  <a:pos x="0" y="219"/>
                </a:cxn>
                <a:cxn ang="0">
                  <a:pos x="0" y="10"/>
                </a:cxn>
                <a:cxn ang="0">
                  <a:pos x="15" y="0"/>
                </a:cxn>
                <a:cxn ang="0">
                  <a:pos x="15" y="204"/>
                </a:cxn>
                <a:cxn ang="0">
                  <a:pos x="0" y="219"/>
                </a:cxn>
              </a:cxnLst>
              <a:rect l="0" t="0" r="r" b="b"/>
              <a:pathLst>
                <a:path w="15" h="219">
                  <a:moveTo>
                    <a:pt x="0" y="219"/>
                  </a:moveTo>
                  <a:lnTo>
                    <a:pt x="0" y="10"/>
                  </a:lnTo>
                  <a:lnTo>
                    <a:pt x="15" y="0"/>
                  </a:lnTo>
                  <a:lnTo>
                    <a:pt x="15" y="204"/>
                  </a:lnTo>
                  <a:lnTo>
                    <a:pt x="0" y="219"/>
                  </a:lnTo>
                  <a:close/>
                </a:path>
              </a:pathLst>
            </a:custGeom>
            <a:solidFill>
              <a:srgbClr val="666680"/>
            </a:solidFill>
            <a:ln w="7938">
              <a:solidFill>
                <a:srgbClr val="FFFFFF"/>
              </a:solidFill>
              <a:prstDash val="solid"/>
              <a:round/>
              <a:headEnd/>
              <a:tailEnd/>
            </a:ln>
          </p:spPr>
          <p:txBody>
            <a:bodyPr/>
            <a:lstStyle/>
            <a:p>
              <a:endParaRPr lang="zh-CN" altLang="en-US"/>
            </a:p>
          </p:txBody>
        </p:sp>
        <p:sp>
          <p:nvSpPr>
            <p:cNvPr id="2080819" name="Rectangle 51"/>
            <p:cNvSpPr>
              <a:spLocks noChangeArrowheads="1"/>
            </p:cNvSpPr>
            <p:nvPr/>
          </p:nvSpPr>
          <p:spPr bwMode="auto">
            <a:xfrm>
              <a:off x="1990" y="2591"/>
              <a:ext cx="48" cy="209"/>
            </a:xfrm>
            <a:prstGeom prst="rect">
              <a:avLst/>
            </a:prstGeom>
            <a:solidFill>
              <a:srgbClr val="CCCCFF"/>
            </a:solidFill>
            <a:ln w="7938">
              <a:solidFill>
                <a:srgbClr val="FFFFFF"/>
              </a:solidFill>
              <a:miter lim="800000"/>
              <a:headEnd/>
              <a:tailEnd/>
            </a:ln>
          </p:spPr>
          <p:txBody>
            <a:bodyPr/>
            <a:lstStyle/>
            <a:p>
              <a:endParaRPr lang="zh-CN" altLang="en-US"/>
            </a:p>
          </p:txBody>
        </p:sp>
        <p:sp>
          <p:nvSpPr>
            <p:cNvPr id="2080820" name="Freeform 52"/>
            <p:cNvSpPr>
              <a:spLocks/>
            </p:cNvSpPr>
            <p:nvPr/>
          </p:nvSpPr>
          <p:spPr bwMode="auto">
            <a:xfrm>
              <a:off x="1990" y="2581"/>
              <a:ext cx="63" cy="10"/>
            </a:xfrm>
            <a:custGeom>
              <a:avLst/>
              <a:gdLst/>
              <a:ahLst/>
              <a:cxnLst>
                <a:cxn ang="0">
                  <a:pos x="48" y="10"/>
                </a:cxn>
                <a:cxn ang="0">
                  <a:pos x="63" y="0"/>
                </a:cxn>
                <a:cxn ang="0">
                  <a:pos x="16" y="0"/>
                </a:cxn>
                <a:cxn ang="0">
                  <a:pos x="0" y="10"/>
                </a:cxn>
                <a:cxn ang="0">
                  <a:pos x="48" y="10"/>
                </a:cxn>
              </a:cxnLst>
              <a:rect l="0" t="0" r="r" b="b"/>
              <a:pathLst>
                <a:path w="63" h="10">
                  <a:moveTo>
                    <a:pt x="48" y="10"/>
                  </a:moveTo>
                  <a:lnTo>
                    <a:pt x="63" y="0"/>
                  </a:lnTo>
                  <a:lnTo>
                    <a:pt x="16" y="0"/>
                  </a:lnTo>
                  <a:lnTo>
                    <a:pt x="0" y="10"/>
                  </a:lnTo>
                  <a:lnTo>
                    <a:pt x="48" y="10"/>
                  </a:lnTo>
                  <a:close/>
                </a:path>
              </a:pathLst>
            </a:custGeom>
            <a:solidFill>
              <a:srgbClr val="9999BF"/>
            </a:solidFill>
            <a:ln w="7938">
              <a:solidFill>
                <a:srgbClr val="FFFFFF"/>
              </a:solidFill>
              <a:prstDash val="solid"/>
              <a:round/>
              <a:headEnd/>
              <a:tailEnd/>
            </a:ln>
          </p:spPr>
          <p:txBody>
            <a:bodyPr/>
            <a:lstStyle/>
            <a:p>
              <a:endParaRPr lang="zh-CN" altLang="en-US"/>
            </a:p>
          </p:txBody>
        </p:sp>
        <p:sp>
          <p:nvSpPr>
            <p:cNvPr id="2080821" name="Freeform 53"/>
            <p:cNvSpPr>
              <a:spLocks/>
            </p:cNvSpPr>
            <p:nvPr/>
          </p:nvSpPr>
          <p:spPr bwMode="auto">
            <a:xfrm>
              <a:off x="2080" y="2561"/>
              <a:ext cx="16" cy="239"/>
            </a:xfrm>
            <a:custGeom>
              <a:avLst/>
              <a:gdLst/>
              <a:ahLst/>
              <a:cxnLst>
                <a:cxn ang="0">
                  <a:pos x="0" y="239"/>
                </a:cxn>
                <a:cxn ang="0">
                  <a:pos x="0" y="15"/>
                </a:cxn>
                <a:cxn ang="0">
                  <a:pos x="16" y="0"/>
                </a:cxn>
                <a:cxn ang="0">
                  <a:pos x="16" y="224"/>
                </a:cxn>
                <a:cxn ang="0">
                  <a:pos x="0" y="239"/>
                </a:cxn>
              </a:cxnLst>
              <a:rect l="0" t="0" r="r" b="b"/>
              <a:pathLst>
                <a:path w="16" h="239">
                  <a:moveTo>
                    <a:pt x="0" y="239"/>
                  </a:moveTo>
                  <a:lnTo>
                    <a:pt x="0" y="15"/>
                  </a:lnTo>
                  <a:lnTo>
                    <a:pt x="16" y="0"/>
                  </a:lnTo>
                  <a:lnTo>
                    <a:pt x="16" y="224"/>
                  </a:lnTo>
                  <a:lnTo>
                    <a:pt x="0" y="239"/>
                  </a:lnTo>
                  <a:close/>
                </a:path>
              </a:pathLst>
            </a:custGeom>
            <a:solidFill>
              <a:srgbClr val="800000"/>
            </a:solidFill>
            <a:ln w="7938">
              <a:solidFill>
                <a:srgbClr val="FFFFFF"/>
              </a:solidFill>
              <a:prstDash val="solid"/>
              <a:round/>
              <a:headEnd/>
              <a:tailEnd/>
            </a:ln>
          </p:spPr>
          <p:txBody>
            <a:bodyPr/>
            <a:lstStyle/>
            <a:p>
              <a:endParaRPr lang="zh-CN" altLang="en-US"/>
            </a:p>
          </p:txBody>
        </p:sp>
        <p:sp>
          <p:nvSpPr>
            <p:cNvPr id="2080822" name="Rectangle 54"/>
            <p:cNvSpPr>
              <a:spLocks noChangeArrowheads="1"/>
            </p:cNvSpPr>
            <p:nvPr/>
          </p:nvSpPr>
          <p:spPr bwMode="auto">
            <a:xfrm>
              <a:off x="2038" y="2576"/>
              <a:ext cx="42" cy="224"/>
            </a:xfrm>
            <a:prstGeom prst="rect">
              <a:avLst/>
            </a:prstGeom>
            <a:solidFill>
              <a:srgbClr val="FF0000"/>
            </a:solidFill>
            <a:ln w="7938">
              <a:solidFill>
                <a:srgbClr val="FFFFFF"/>
              </a:solidFill>
              <a:miter lim="800000"/>
              <a:headEnd/>
              <a:tailEnd/>
            </a:ln>
          </p:spPr>
          <p:txBody>
            <a:bodyPr/>
            <a:lstStyle/>
            <a:p>
              <a:endParaRPr lang="zh-CN" altLang="en-US"/>
            </a:p>
          </p:txBody>
        </p:sp>
        <p:sp>
          <p:nvSpPr>
            <p:cNvPr id="2080823" name="Freeform 55"/>
            <p:cNvSpPr>
              <a:spLocks/>
            </p:cNvSpPr>
            <p:nvPr/>
          </p:nvSpPr>
          <p:spPr bwMode="auto">
            <a:xfrm>
              <a:off x="2038" y="2561"/>
              <a:ext cx="58" cy="15"/>
            </a:xfrm>
            <a:custGeom>
              <a:avLst/>
              <a:gdLst/>
              <a:ahLst/>
              <a:cxnLst>
                <a:cxn ang="0">
                  <a:pos x="42" y="15"/>
                </a:cxn>
                <a:cxn ang="0">
                  <a:pos x="58" y="0"/>
                </a:cxn>
                <a:cxn ang="0">
                  <a:pos x="15" y="0"/>
                </a:cxn>
                <a:cxn ang="0">
                  <a:pos x="0" y="15"/>
                </a:cxn>
                <a:cxn ang="0">
                  <a:pos x="42" y="15"/>
                </a:cxn>
              </a:cxnLst>
              <a:rect l="0" t="0" r="r" b="b"/>
              <a:pathLst>
                <a:path w="58" h="15">
                  <a:moveTo>
                    <a:pt x="42" y="15"/>
                  </a:moveTo>
                  <a:lnTo>
                    <a:pt x="58" y="0"/>
                  </a:lnTo>
                  <a:lnTo>
                    <a:pt x="15" y="0"/>
                  </a:lnTo>
                  <a:lnTo>
                    <a:pt x="0" y="15"/>
                  </a:lnTo>
                  <a:lnTo>
                    <a:pt x="42" y="15"/>
                  </a:lnTo>
                  <a:close/>
                </a:path>
              </a:pathLst>
            </a:custGeom>
            <a:solidFill>
              <a:srgbClr val="BF0000"/>
            </a:solidFill>
            <a:ln w="7938">
              <a:solidFill>
                <a:srgbClr val="FFFFFF"/>
              </a:solidFill>
              <a:prstDash val="solid"/>
              <a:round/>
              <a:headEnd/>
              <a:tailEnd/>
            </a:ln>
          </p:spPr>
          <p:txBody>
            <a:bodyPr/>
            <a:lstStyle/>
            <a:p>
              <a:endParaRPr lang="zh-CN" altLang="en-US"/>
            </a:p>
          </p:txBody>
        </p:sp>
        <p:sp>
          <p:nvSpPr>
            <p:cNvPr id="2080824" name="Freeform 56"/>
            <p:cNvSpPr>
              <a:spLocks/>
            </p:cNvSpPr>
            <p:nvPr/>
          </p:nvSpPr>
          <p:spPr bwMode="auto">
            <a:xfrm>
              <a:off x="2127" y="2546"/>
              <a:ext cx="16" cy="254"/>
            </a:xfrm>
            <a:custGeom>
              <a:avLst/>
              <a:gdLst/>
              <a:ahLst/>
              <a:cxnLst>
                <a:cxn ang="0">
                  <a:pos x="0" y="254"/>
                </a:cxn>
                <a:cxn ang="0">
                  <a:pos x="0" y="10"/>
                </a:cxn>
                <a:cxn ang="0">
                  <a:pos x="16" y="0"/>
                </a:cxn>
                <a:cxn ang="0">
                  <a:pos x="16" y="239"/>
                </a:cxn>
                <a:cxn ang="0">
                  <a:pos x="0" y="254"/>
                </a:cxn>
              </a:cxnLst>
              <a:rect l="0" t="0" r="r" b="b"/>
              <a:pathLst>
                <a:path w="16" h="254">
                  <a:moveTo>
                    <a:pt x="0" y="254"/>
                  </a:moveTo>
                  <a:lnTo>
                    <a:pt x="0" y="10"/>
                  </a:lnTo>
                  <a:lnTo>
                    <a:pt x="16" y="0"/>
                  </a:lnTo>
                  <a:lnTo>
                    <a:pt x="16" y="239"/>
                  </a:lnTo>
                  <a:lnTo>
                    <a:pt x="0" y="254"/>
                  </a:lnTo>
                  <a:close/>
                </a:path>
              </a:pathLst>
            </a:custGeom>
            <a:solidFill>
              <a:srgbClr val="808000"/>
            </a:solidFill>
            <a:ln w="7938">
              <a:solidFill>
                <a:srgbClr val="FFFFFF"/>
              </a:solidFill>
              <a:prstDash val="solid"/>
              <a:round/>
              <a:headEnd/>
              <a:tailEnd/>
            </a:ln>
          </p:spPr>
          <p:txBody>
            <a:bodyPr/>
            <a:lstStyle/>
            <a:p>
              <a:endParaRPr lang="zh-CN" altLang="en-US"/>
            </a:p>
          </p:txBody>
        </p:sp>
        <p:sp>
          <p:nvSpPr>
            <p:cNvPr id="2080825" name="Rectangle 57"/>
            <p:cNvSpPr>
              <a:spLocks noChangeArrowheads="1"/>
            </p:cNvSpPr>
            <p:nvPr/>
          </p:nvSpPr>
          <p:spPr bwMode="auto">
            <a:xfrm>
              <a:off x="2080" y="2556"/>
              <a:ext cx="47" cy="244"/>
            </a:xfrm>
            <a:prstGeom prst="rect">
              <a:avLst/>
            </a:prstGeom>
            <a:solidFill>
              <a:srgbClr val="FFFF00"/>
            </a:solidFill>
            <a:ln w="7938">
              <a:solidFill>
                <a:srgbClr val="FFFFFF"/>
              </a:solidFill>
              <a:miter lim="800000"/>
              <a:headEnd/>
              <a:tailEnd/>
            </a:ln>
          </p:spPr>
          <p:txBody>
            <a:bodyPr/>
            <a:lstStyle/>
            <a:p>
              <a:endParaRPr lang="zh-CN" altLang="en-US"/>
            </a:p>
          </p:txBody>
        </p:sp>
        <p:sp>
          <p:nvSpPr>
            <p:cNvPr id="2080826" name="Freeform 58"/>
            <p:cNvSpPr>
              <a:spLocks/>
            </p:cNvSpPr>
            <p:nvPr/>
          </p:nvSpPr>
          <p:spPr bwMode="auto">
            <a:xfrm>
              <a:off x="2080" y="2546"/>
              <a:ext cx="63" cy="10"/>
            </a:xfrm>
            <a:custGeom>
              <a:avLst/>
              <a:gdLst/>
              <a:ahLst/>
              <a:cxnLst>
                <a:cxn ang="0">
                  <a:pos x="47" y="10"/>
                </a:cxn>
                <a:cxn ang="0">
                  <a:pos x="63" y="0"/>
                </a:cxn>
                <a:cxn ang="0">
                  <a:pos x="16" y="0"/>
                </a:cxn>
                <a:cxn ang="0">
                  <a:pos x="0" y="10"/>
                </a:cxn>
                <a:cxn ang="0">
                  <a:pos x="47" y="10"/>
                </a:cxn>
              </a:cxnLst>
              <a:rect l="0" t="0" r="r" b="b"/>
              <a:pathLst>
                <a:path w="63" h="10">
                  <a:moveTo>
                    <a:pt x="47" y="10"/>
                  </a:moveTo>
                  <a:lnTo>
                    <a:pt x="63" y="0"/>
                  </a:lnTo>
                  <a:lnTo>
                    <a:pt x="16" y="0"/>
                  </a:lnTo>
                  <a:lnTo>
                    <a:pt x="0" y="10"/>
                  </a:lnTo>
                  <a:lnTo>
                    <a:pt x="47" y="10"/>
                  </a:lnTo>
                  <a:close/>
                </a:path>
              </a:pathLst>
            </a:custGeom>
            <a:solidFill>
              <a:srgbClr val="BFBF00"/>
            </a:solidFill>
            <a:ln w="7938">
              <a:solidFill>
                <a:srgbClr val="FFFFFF"/>
              </a:solidFill>
              <a:prstDash val="solid"/>
              <a:round/>
              <a:headEnd/>
              <a:tailEnd/>
            </a:ln>
          </p:spPr>
          <p:txBody>
            <a:bodyPr/>
            <a:lstStyle/>
            <a:p>
              <a:endParaRPr lang="zh-CN" altLang="en-US"/>
            </a:p>
          </p:txBody>
        </p:sp>
        <p:sp>
          <p:nvSpPr>
            <p:cNvPr id="2080827" name="Freeform 59"/>
            <p:cNvSpPr>
              <a:spLocks/>
            </p:cNvSpPr>
            <p:nvPr/>
          </p:nvSpPr>
          <p:spPr bwMode="auto">
            <a:xfrm>
              <a:off x="2175" y="2531"/>
              <a:ext cx="15" cy="269"/>
            </a:xfrm>
            <a:custGeom>
              <a:avLst/>
              <a:gdLst/>
              <a:ahLst/>
              <a:cxnLst>
                <a:cxn ang="0">
                  <a:pos x="0" y="269"/>
                </a:cxn>
                <a:cxn ang="0">
                  <a:pos x="0" y="10"/>
                </a:cxn>
                <a:cxn ang="0">
                  <a:pos x="15" y="0"/>
                </a:cxn>
                <a:cxn ang="0">
                  <a:pos x="15" y="254"/>
                </a:cxn>
                <a:cxn ang="0">
                  <a:pos x="0" y="269"/>
                </a:cxn>
              </a:cxnLst>
              <a:rect l="0" t="0" r="r" b="b"/>
              <a:pathLst>
                <a:path w="15" h="269">
                  <a:moveTo>
                    <a:pt x="0" y="269"/>
                  </a:moveTo>
                  <a:lnTo>
                    <a:pt x="0" y="10"/>
                  </a:lnTo>
                  <a:lnTo>
                    <a:pt x="15" y="0"/>
                  </a:lnTo>
                  <a:lnTo>
                    <a:pt x="15" y="254"/>
                  </a:lnTo>
                  <a:lnTo>
                    <a:pt x="0" y="269"/>
                  </a:lnTo>
                  <a:close/>
                </a:path>
              </a:pathLst>
            </a:custGeom>
            <a:solidFill>
              <a:srgbClr val="008000"/>
            </a:solidFill>
            <a:ln w="7938">
              <a:solidFill>
                <a:srgbClr val="FFFFFF"/>
              </a:solidFill>
              <a:prstDash val="solid"/>
              <a:round/>
              <a:headEnd/>
              <a:tailEnd/>
            </a:ln>
          </p:spPr>
          <p:txBody>
            <a:bodyPr/>
            <a:lstStyle/>
            <a:p>
              <a:endParaRPr lang="zh-CN" altLang="en-US"/>
            </a:p>
          </p:txBody>
        </p:sp>
        <p:sp>
          <p:nvSpPr>
            <p:cNvPr id="2080828" name="Rectangle 60"/>
            <p:cNvSpPr>
              <a:spLocks noChangeArrowheads="1"/>
            </p:cNvSpPr>
            <p:nvPr/>
          </p:nvSpPr>
          <p:spPr bwMode="auto">
            <a:xfrm>
              <a:off x="2127" y="2541"/>
              <a:ext cx="48" cy="259"/>
            </a:xfrm>
            <a:prstGeom prst="rect">
              <a:avLst/>
            </a:prstGeom>
            <a:solidFill>
              <a:srgbClr val="00FF00"/>
            </a:solidFill>
            <a:ln w="7938">
              <a:solidFill>
                <a:srgbClr val="FFFFFF"/>
              </a:solidFill>
              <a:miter lim="800000"/>
              <a:headEnd/>
              <a:tailEnd/>
            </a:ln>
          </p:spPr>
          <p:txBody>
            <a:bodyPr/>
            <a:lstStyle/>
            <a:p>
              <a:endParaRPr lang="zh-CN" altLang="en-US"/>
            </a:p>
          </p:txBody>
        </p:sp>
        <p:sp>
          <p:nvSpPr>
            <p:cNvPr id="2080829" name="Freeform 61"/>
            <p:cNvSpPr>
              <a:spLocks/>
            </p:cNvSpPr>
            <p:nvPr/>
          </p:nvSpPr>
          <p:spPr bwMode="auto">
            <a:xfrm>
              <a:off x="2127" y="2531"/>
              <a:ext cx="63" cy="10"/>
            </a:xfrm>
            <a:custGeom>
              <a:avLst/>
              <a:gdLst/>
              <a:ahLst/>
              <a:cxnLst>
                <a:cxn ang="0">
                  <a:pos x="48" y="10"/>
                </a:cxn>
                <a:cxn ang="0">
                  <a:pos x="63" y="0"/>
                </a:cxn>
                <a:cxn ang="0">
                  <a:pos x="16" y="0"/>
                </a:cxn>
                <a:cxn ang="0">
                  <a:pos x="0" y="10"/>
                </a:cxn>
                <a:cxn ang="0">
                  <a:pos x="48" y="10"/>
                </a:cxn>
              </a:cxnLst>
              <a:rect l="0" t="0" r="r" b="b"/>
              <a:pathLst>
                <a:path w="63" h="10">
                  <a:moveTo>
                    <a:pt x="48" y="10"/>
                  </a:moveTo>
                  <a:lnTo>
                    <a:pt x="63" y="0"/>
                  </a:lnTo>
                  <a:lnTo>
                    <a:pt x="16" y="0"/>
                  </a:lnTo>
                  <a:lnTo>
                    <a:pt x="0" y="10"/>
                  </a:lnTo>
                  <a:lnTo>
                    <a:pt x="48" y="10"/>
                  </a:lnTo>
                  <a:close/>
                </a:path>
              </a:pathLst>
            </a:custGeom>
            <a:solidFill>
              <a:srgbClr val="00BF00"/>
            </a:solidFill>
            <a:ln w="7938">
              <a:solidFill>
                <a:srgbClr val="FFFFFF"/>
              </a:solidFill>
              <a:prstDash val="solid"/>
              <a:round/>
              <a:headEnd/>
              <a:tailEnd/>
            </a:ln>
          </p:spPr>
          <p:txBody>
            <a:bodyPr/>
            <a:lstStyle/>
            <a:p>
              <a:endParaRPr lang="zh-CN" altLang="en-US"/>
            </a:p>
          </p:txBody>
        </p:sp>
        <p:sp>
          <p:nvSpPr>
            <p:cNvPr id="2080830" name="Freeform 62"/>
            <p:cNvSpPr>
              <a:spLocks/>
            </p:cNvSpPr>
            <p:nvPr/>
          </p:nvSpPr>
          <p:spPr bwMode="auto">
            <a:xfrm>
              <a:off x="2217" y="2496"/>
              <a:ext cx="16" cy="304"/>
            </a:xfrm>
            <a:custGeom>
              <a:avLst/>
              <a:gdLst/>
              <a:ahLst/>
              <a:cxnLst>
                <a:cxn ang="0">
                  <a:pos x="0" y="304"/>
                </a:cxn>
                <a:cxn ang="0">
                  <a:pos x="0" y="10"/>
                </a:cxn>
                <a:cxn ang="0">
                  <a:pos x="16" y="0"/>
                </a:cxn>
                <a:cxn ang="0">
                  <a:pos x="16" y="289"/>
                </a:cxn>
                <a:cxn ang="0">
                  <a:pos x="0" y="304"/>
                </a:cxn>
              </a:cxnLst>
              <a:rect l="0" t="0" r="r" b="b"/>
              <a:pathLst>
                <a:path w="16" h="304">
                  <a:moveTo>
                    <a:pt x="0" y="304"/>
                  </a:moveTo>
                  <a:lnTo>
                    <a:pt x="0" y="10"/>
                  </a:lnTo>
                  <a:lnTo>
                    <a:pt x="16" y="0"/>
                  </a:lnTo>
                  <a:lnTo>
                    <a:pt x="16" y="289"/>
                  </a:lnTo>
                  <a:lnTo>
                    <a:pt x="0" y="304"/>
                  </a:lnTo>
                  <a:close/>
                </a:path>
              </a:pathLst>
            </a:custGeom>
            <a:solidFill>
              <a:srgbClr val="008080"/>
            </a:solidFill>
            <a:ln w="7938">
              <a:solidFill>
                <a:srgbClr val="FFFFFF"/>
              </a:solidFill>
              <a:prstDash val="solid"/>
              <a:round/>
              <a:headEnd/>
              <a:tailEnd/>
            </a:ln>
          </p:spPr>
          <p:txBody>
            <a:bodyPr/>
            <a:lstStyle/>
            <a:p>
              <a:endParaRPr lang="zh-CN" altLang="en-US"/>
            </a:p>
          </p:txBody>
        </p:sp>
        <p:sp>
          <p:nvSpPr>
            <p:cNvPr id="2080831" name="Rectangle 63"/>
            <p:cNvSpPr>
              <a:spLocks noChangeArrowheads="1"/>
            </p:cNvSpPr>
            <p:nvPr/>
          </p:nvSpPr>
          <p:spPr bwMode="auto">
            <a:xfrm>
              <a:off x="2175" y="2506"/>
              <a:ext cx="42" cy="294"/>
            </a:xfrm>
            <a:prstGeom prst="rect">
              <a:avLst/>
            </a:prstGeom>
            <a:solidFill>
              <a:srgbClr val="00FFFF"/>
            </a:solidFill>
            <a:ln w="7938">
              <a:solidFill>
                <a:srgbClr val="FFFFFF"/>
              </a:solidFill>
              <a:miter lim="800000"/>
              <a:headEnd/>
              <a:tailEnd/>
            </a:ln>
          </p:spPr>
          <p:txBody>
            <a:bodyPr/>
            <a:lstStyle/>
            <a:p>
              <a:endParaRPr lang="zh-CN" altLang="en-US"/>
            </a:p>
          </p:txBody>
        </p:sp>
        <p:sp>
          <p:nvSpPr>
            <p:cNvPr id="2080832" name="Freeform 64"/>
            <p:cNvSpPr>
              <a:spLocks/>
            </p:cNvSpPr>
            <p:nvPr/>
          </p:nvSpPr>
          <p:spPr bwMode="auto">
            <a:xfrm>
              <a:off x="2175" y="2496"/>
              <a:ext cx="58" cy="10"/>
            </a:xfrm>
            <a:custGeom>
              <a:avLst/>
              <a:gdLst/>
              <a:ahLst/>
              <a:cxnLst>
                <a:cxn ang="0">
                  <a:pos x="42" y="10"/>
                </a:cxn>
                <a:cxn ang="0">
                  <a:pos x="58" y="0"/>
                </a:cxn>
                <a:cxn ang="0">
                  <a:pos x="15" y="0"/>
                </a:cxn>
                <a:cxn ang="0">
                  <a:pos x="0" y="10"/>
                </a:cxn>
                <a:cxn ang="0">
                  <a:pos x="42" y="10"/>
                </a:cxn>
              </a:cxnLst>
              <a:rect l="0" t="0" r="r" b="b"/>
              <a:pathLst>
                <a:path w="58" h="10">
                  <a:moveTo>
                    <a:pt x="42" y="10"/>
                  </a:moveTo>
                  <a:lnTo>
                    <a:pt x="58" y="0"/>
                  </a:lnTo>
                  <a:lnTo>
                    <a:pt x="15" y="0"/>
                  </a:lnTo>
                  <a:lnTo>
                    <a:pt x="0" y="10"/>
                  </a:lnTo>
                  <a:lnTo>
                    <a:pt x="42" y="10"/>
                  </a:lnTo>
                  <a:close/>
                </a:path>
              </a:pathLst>
            </a:custGeom>
            <a:solidFill>
              <a:srgbClr val="00BFBF"/>
            </a:solidFill>
            <a:ln w="7938">
              <a:solidFill>
                <a:srgbClr val="FFFFFF"/>
              </a:solidFill>
              <a:prstDash val="solid"/>
              <a:round/>
              <a:headEnd/>
              <a:tailEnd/>
            </a:ln>
          </p:spPr>
          <p:txBody>
            <a:bodyPr/>
            <a:lstStyle/>
            <a:p>
              <a:endParaRPr lang="zh-CN" altLang="en-US"/>
            </a:p>
          </p:txBody>
        </p:sp>
        <p:sp>
          <p:nvSpPr>
            <p:cNvPr id="2080833" name="Freeform 65"/>
            <p:cNvSpPr>
              <a:spLocks/>
            </p:cNvSpPr>
            <p:nvPr/>
          </p:nvSpPr>
          <p:spPr bwMode="auto">
            <a:xfrm>
              <a:off x="2264" y="2441"/>
              <a:ext cx="16" cy="359"/>
            </a:xfrm>
            <a:custGeom>
              <a:avLst/>
              <a:gdLst/>
              <a:ahLst/>
              <a:cxnLst>
                <a:cxn ang="0">
                  <a:pos x="0" y="359"/>
                </a:cxn>
                <a:cxn ang="0">
                  <a:pos x="0" y="15"/>
                </a:cxn>
                <a:cxn ang="0">
                  <a:pos x="16" y="0"/>
                </a:cxn>
                <a:cxn ang="0">
                  <a:pos x="16" y="344"/>
                </a:cxn>
                <a:cxn ang="0">
                  <a:pos x="0" y="359"/>
                </a:cxn>
              </a:cxnLst>
              <a:rect l="0" t="0" r="r" b="b"/>
              <a:pathLst>
                <a:path w="16" h="359">
                  <a:moveTo>
                    <a:pt x="0" y="359"/>
                  </a:moveTo>
                  <a:lnTo>
                    <a:pt x="0" y="15"/>
                  </a:lnTo>
                  <a:lnTo>
                    <a:pt x="16" y="0"/>
                  </a:lnTo>
                  <a:lnTo>
                    <a:pt x="16" y="344"/>
                  </a:lnTo>
                  <a:lnTo>
                    <a:pt x="0" y="359"/>
                  </a:lnTo>
                  <a:close/>
                </a:path>
              </a:pathLst>
            </a:custGeom>
            <a:solidFill>
              <a:srgbClr val="000080"/>
            </a:solidFill>
            <a:ln w="7938">
              <a:solidFill>
                <a:srgbClr val="FFFFFF"/>
              </a:solidFill>
              <a:prstDash val="solid"/>
              <a:round/>
              <a:headEnd/>
              <a:tailEnd/>
            </a:ln>
          </p:spPr>
          <p:txBody>
            <a:bodyPr/>
            <a:lstStyle/>
            <a:p>
              <a:endParaRPr lang="zh-CN" altLang="en-US"/>
            </a:p>
          </p:txBody>
        </p:sp>
        <p:sp>
          <p:nvSpPr>
            <p:cNvPr id="2080834" name="Rectangle 66"/>
            <p:cNvSpPr>
              <a:spLocks noChangeArrowheads="1"/>
            </p:cNvSpPr>
            <p:nvPr/>
          </p:nvSpPr>
          <p:spPr bwMode="auto">
            <a:xfrm>
              <a:off x="2217" y="2456"/>
              <a:ext cx="47" cy="344"/>
            </a:xfrm>
            <a:prstGeom prst="rect">
              <a:avLst/>
            </a:prstGeom>
            <a:solidFill>
              <a:srgbClr val="0000FF"/>
            </a:solidFill>
            <a:ln w="7938">
              <a:solidFill>
                <a:srgbClr val="FFFFFF"/>
              </a:solidFill>
              <a:miter lim="800000"/>
              <a:headEnd/>
              <a:tailEnd/>
            </a:ln>
          </p:spPr>
          <p:txBody>
            <a:bodyPr/>
            <a:lstStyle/>
            <a:p>
              <a:endParaRPr lang="zh-CN" altLang="en-US"/>
            </a:p>
          </p:txBody>
        </p:sp>
        <p:sp>
          <p:nvSpPr>
            <p:cNvPr id="2080835" name="Freeform 67"/>
            <p:cNvSpPr>
              <a:spLocks/>
            </p:cNvSpPr>
            <p:nvPr/>
          </p:nvSpPr>
          <p:spPr bwMode="auto">
            <a:xfrm>
              <a:off x="2217" y="2441"/>
              <a:ext cx="63" cy="15"/>
            </a:xfrm>
            <a:custGeom>
              <a:avLst/>
              <a:gdLst/>
              <a:ahLst/>
              <a:cxnLst>
                <a:cxn ang="0">
                  <a:pos x="47" y="15"/>
                </a:cxn>
                <a:cxn ang="0">
                  <a:pos x="63" y="0"/>
                </a:cxn>
                <a:cxn ang="0">
                  <a:pos x="16" y="0"/>
                </a:cxn>
                <a:cxn ang="0">
                  <a:pos x="0" y="15"/>
                </a:cxn>
                <a:cxn ang="0">
                  <a:pos x="47" y="15"/>
                </a:cxn>
              </a:cxnLst>
              <a:rect l="0" t="0" r="r" b="b"/>
              <a:pathLst>
                <a:path w="63" h="15">
                  <a:moveTo>
                    <a:pt x="47" y="15"/>
                  </a:moveTo>
                  <a:lnTo>
                    <a:pt x="63" y="0"/>
                  </a:lnTo>
                  <a:lnTo>
                    <a:pt x="16" y="0"/>
                  </a:lnTo>
                  <a:lnTo>
                    <a:pt x="0" y="15"/>
                  </a:lnTo>
                  <a:lnTo>
                    <a:pt x="47" y="15"/>
                  </a:lnTo>
                  <a:close/>
                </a:path>
              </a:pathLst>
            </a:custGeom>
            <a:solidFill>
              <a:srgbClr val="0000BF"/>
            </a:solidFill>
            <a:ln w="7938">
              <a:solidFill>
                <a:srgbClr val="FFFFFF"/>
              </a:solidFill>
              <a:prstDash val="solid"/>
              <a:round/>
              <a:headEnd/>
              <a:tailEnd/>
            </a:ln>
          </p:spPr>
          <p:txBody>
            <a:bodyPr/>
            <a:lstStyle/>
            <a:p>
              <a:endParaRPr lang="zh-CN" altLang="en-US"/>
            </a:p>
          </p:txBody>
        </p:sp>
        <p:sp>
          <p:nvSpPr>
            <p:cNvPr id="2080836" name="Freeform 68"/>
            <p:cNvSpPr>
              <a:spLocks/>
            </p:cNvSpPr>
            <p:nvPr/>
          </p:nvSpPr>
          <p:spPr bwMode="auto">
            <a:xfrm>
              <a:off x="2306" y="2441"/>
              <a:ext cx="16" cy="359"/>
            </a:xfrm>
            <a:custGeom>
              <a:avLst/>
              <a:gdLst/>
              <a:ahLst/>
              <a:cxnLst>
                <a:cxn ang="0">
                  <a:pos x="0" y="359"/>
                </a:cxn>
                <a:cxn ang="0">
                  <a:pos x="0" y="15"/>
                </a:cxn>
                <a:cxn ang="0">
                  <a:pos x="16" y="0"/>
                </a:cxn>
                <a:cxn ang="0">
                  <a:pos x="16" y="344"/>
                </a:cxn>
                <a:cxn ang="0">
                  <a:pos x="0" y="359"/>
                </a:cxn>
              </a:cxnLst>
              <a:rect l="0" t="0" r="r" b="b"/>
              <a:pathLst>
                <a:path w="16" h="359">
                  <a:moveTo>
                    <a:pt x="0" y="359"/>
                  </a:moveTo>
                  <a:lnTo>
                    <a:pt x="0" y="15"/>
                  </a:lnTo>
                  <a:lnTo>
                    <a:pt x="16" y="0"/>
                  </a:lnTo>
                  <a:lnTo>
                    <a:pt x="16" y="344"/>
                  </a:lnTo>
                  <a:lnTo>
                    <a:pt x="0" y="359"/>
                  </a:lnTo>
                  <a:close/>
                </a:path>
              </a:pathLst>
            </a:custGeom>
            <a:solidFill>
              <a:srgbClr val="800080"/>
            </a:solidFill>
            <a:ln w="7938">
              <a:solidFill>
                <a:srgbClr val="FFFFFF"/>
              </a:solidFill>
              <a:prstDash val="solid"/>
              <a:round/>
              <a:headEnd/>
              <a:tailEnd/>
            </a:ln>
          </p:spPr>
          <p:txBody>
            <a:bodyPr/>
            <a:lstStyle/>
            <a:p>
              <a:endParaRPr lang="zh-CN" altLang="en-US"/>
            </a:p>
          </p:txBody>
        </p:sp>
        <p:sp>
          <p:nvSpPr>
            <p:cNvPr id="2080837" name="Rectangle 69"/>
            <p:cNvSpPr>
              <a:spLocks noChangeArrowheads="1"/>
            </p:cNvSpPr>
            <p:nvPr/>
          </p:nvSpPr>
          <p:spPr bwMode="auto">
            <a:xfrm>
              <a:off x="2264" y="2456"/>
              <a:ext cx="42" cy="344"/>
            </a:xfrm>
            <a:prstGeom prst="rect">
              <a:avLst/>
            </a:prstGeom>
            <a:solidFill>
              <a:srgbClr val="FF00FF"/>
            </a:solidFill>
            <a:ln w="7938">
              <a:solidFill>
                <a:srgbClr val="FFFFFF"/>
              </a:solidFill>
              <a:miter lim="800000"/>
              <a:headEnd/>
              <a:tailEnd/>
            </a:ln>
          </p:spPr>
          <p:txBody>
            <a:bodyPr/>
            <a:lstStyle/>
            <a:p>
              <a:endParaRPr lang="zh-CN" altLang="en-US"/>
            </a:p>
          </p:txBody>
        </p:sp>
        <p:sp>
          <p:nvSpPr>
            <p:cNvPr id="2080838" name="Freeform 70"/>
            <p:cNvSpPr>
              <a:spLocks/>
            </p:cNvSpPr>
            <p:nvPr/>
          </p:nvSpPr>
          <p:spPr bwMode="auto">
            <a:xfrm>
              <a:off x="2264" y="2441"/>
              <a:ext cx="58" cy="15"/>
            </a:xfrm>
            <a:custGeom>
              <a:avLst/>
              <a:gdLst/>
              <a:ahLst/>
              <a:cxnLst>
                <a:cxn ang="0">
                  <a:pos x="42" y="15"/>
                </a:cxn>
                <a:cxn ang="0">
                  <a:pos x="58" y="0"/>
                </a:cxn>
                <a:cxn ang="0">
                  <a:pos x="16" y="0"/>
                </a:cxn>
                <a:cxn ang="0">
                  <a:pos x="0" y="15"/>
                </a:cxn>
                <a:cxn ang="0">
                  <a:pos x="42" y="15"/>
                </a:cxn>
              </a:cxnLst>
              <a:rect l="0" t="0" r="r" b="b"/>
              <a:pathLst>
                <a:path w="58" h="15">
                  <a:moveTo>
                    <a:pt x="42" y="15"/>
                  </a:moveTo>
                  <a:lnTo>
                    <a:pt x="58" y="0"/>
                  </a:lnTo>
                  <a:lnTo>
                    <a:pt x="16" y="0"/>
                  </a:lnTo>
                  <a:lnTo>
                    <a:pt x="0" y="15"/>
                  </a:lnTo>
                  <a:lnTo>
                    <a:pt x="42" y="15"/>
                  </a:lnTo>
                  <a:close/>
                </a:path>
              </a:pathLst>
            </a:custGeom>
            <a:solidFill>
              <a:srgbClr val="BF00BF"/>
            </a:solidFill>
            <a:ln w="7938">
              <a:solidFill>
                <a:srgbClr val="FFFFFF"/>
              </a:solidFill>
              <a:prstDash val="solid"/>
              <a:round/>
              <a:headEnd/>
              <a:tailEnd/>
            </a:ln>
          </p:spPr>
          <p:txBody>
            <a:bodyPr/>
            <a:lstStyle/>
            <a:p>
              <a:endParaRPr lang="zh-CN" altLang="en-US"/>
            </a:p>
          </p:txBody>
        </p:sp>
        <p:sp>
          <p:nvSpPr>
            <p:cNvPr id="2080839" name="Freeform 71"/>
            <p:cNvSpPr>
              <a:spLocks/>
            </p:cNvSpPr>
            <p:nvPr/>
          </p:nvSpPr>
          <p:spPr bwMode="auto">
            <a:xfrm>
              <a:off x="2354" y="2426"/>
              <a:ext cx="16" cy="374"/>
            </a:xfrm>
            <a:custGeom>
              <a:avLst/>
              <a:gdLst/>
              <a:ahLst/>
              <a:cxnLst>
                <a:cxn ang="0">
                  <a:pos x="0" y="374"/>
                </a:cxn>
                <a:cxn ang="0">
                  <a:pos x="0" y="10"/>
                </a:cxn>
                <a:cxn ang="0">
                  <a:pos x="16" y="0"/>
                </a:cxn>
                <a:cxn ang="0">
                  <a:pos x="16" y="359"/>
                </a:cxn>
                <a:cxn ang="0">
                  <a:pos x="0" y="374"/>
                </a:cxn>
              </a:cxnLst>
              <a:rect l="0" t="0" r="r" b="b"/>
              <a:pathLst>
                <a:path w="16" h="374">
                  <a:moveTo>
                    <a:pt x="0" y="374"/>
                  </a:moveTo>
                  <a:lnTo>
                    <a:pt x="0" y="10"/>
                  </a:lnTo>
                  <a:lnTo>
                    <a:pt x="16" y="0"/>
                  </a:lnTo>
                  <a:lnTo>
                    <a:pt x="16" y="359"/>
                  </a:lnTo>
                  <a:lnTo>
                    <a:pt x="0" y="374"/>
                  </a:lnTo>
                  <a:close/>
                </a:path>
              </a:pathLst>
            </a:custGeom>
            <a:solidFill>
              <a:srgbClr val="004040"/>
            </a:solidFill>
            <a:ln w="7938">
              <a:solidFill>
                <a:srgbClr val="FFFFFF"/>
              </a:solidFill>
              <a:prstDash val="solid"/>
              <a:round/>
              <a:headEnd/>
              <a:tailEnd/>
            </a:ln>
          </p:spPr>
          <p:txBody>
            <a:bodyPr/>
            <a:lstStyle/>
            <a:p>
              <a:endParaRPr lang="zh-CN" altLang="en-US"/>
            </a:p>
          </p:txBody>
        </p:sp>
        <p:sp>
          <p:nvSpPr>
            <p:cNvPr id="2080840" name="Rectangle 72"/>
            <p:cNvSpPr>
              <a:spLocks noChangeArrowheads="1"/>
            </p:cNvSpPr>
            <p:nvPr/>
          </p:nvSpPr>
          <p:spPr bwMode="auto">
            <a:xfrm>
              <a:off x="2306" y="2436"/>
              <a:ext cx="48" cy="364"/>
            </a:xfrm>
            <a:prstGeom prst="rect">
              <a:avLst/>
            </a:prstGeom>
            <a:solidFill>
              <a:srgbClr val="008080"/>
            </a:solidFill>
            <a:ln w="7938">
              <a:solidFill>
                <a:srgbClr val="FFFFFF"/>
              </a:solidFill>
              <a:miter lim="800000"/>
              <a:headEnd/>
              <a:tailEnd/>
            </a:ln>
          </p:spPr>
          <p:txBody>
            <a:bodyPr/>
            <a:lstStyle/>
            <a:p>
              <a:endParaRPr lang="zh-CN" altLang="en-US"/>
            </a:p>
          </p:txBody>
        </p:sp>
        <p:sp>
          <p:nvSpPr>
            <p:cNvPr id="2080841" name="Freeform 73"/>
            <p:cNvSpPr>
              <a:spLocks/>
            </p:cNvSpPr>
            <p:nvPr/>
          </p:nvSpPr>
          <p:spPr bwMode="auto">
            <a:xfrm>
              <a:off x="2306" y="2426"/>
              <a:ext cx="64" cy="10"/>
            </a:xfrm>
            <a:custGeom>
              <a:avLst/>
              <a:gdLst/>
              <a:ahLst/>
              <a:cxnLst>
                <a:cxn ang="0">
                  <a:pos x="48" y="10"/>
                </a:cxn>
                <a:cxn ang="0">
                  <a:pos x="64" y="0"/>
                </a:cxn>
                <a:cxn ang="0">
                  <a:pos x="16" y="0"/>
                </a:cxn>
                <a:cxn ang="0">
                  <a:pos x="0" y="10"/>
                </a:cxn>
                <a:cxn ang="0">
                  <a:pos x="48" y="10"/>
                </a:cxn>
              </a:cxnLst>
              <a:rect l="0" t="0" r="r" b="b"/>
              <a:pathLst>
                <a:path w="64" h="10">
                  <a:moveTo>
                    <a:pt x="48" y="10"/>
                  </a:moveTo>
                  <a:lnTo>
                    <a:pt x="64" y="0"/>
                  </a:lnTo>
                  <a:lnTo>
                    <a:pt x="16" y="0"/>
                  </a:lnTo>
                  <a:lnTo>
                    <a:pt x="0" y="10"/>
                  </a:lnTo>
                  <a:lnTo>
                    <a:pt x="48" y="10"/>
                  </a:lnTo>
                  <a:close/>
                </a:path>
              </a:pathLst>
            </a:custGeom>
            <a:solidFill>
              <a:srgbClr val="006060"/>
            </a:solidFill>
            <a:ln w="7938">
              <a:solidFill>
                <a:srgbClr val="FFFFFF"/>
              </a:solidFill>
              <a:prstDash val="solid"/>
              <a:round/>
              <a:headEnd/>
              <a:tailEnd/>
            </a:ln>
          </p:spPr>
          <p:txBody>
            <a:bodyPr/>
            <a:lstStyle/>
            <a:p>
              <a:endParaRPr lang="zh-CN" altLang="en-US"/>
            </a:p>
          </p:txBody>
        </p:sp>
        <p:sp>
          <p:nvSpPr>
            <p:cNvPr id="2080842" name="Freeform 74"/>
            <p:cNvSpPr>
              <a:spLocks/>
            </p:cNvSpPr>
            <p:nvPr/>
          </p:nvSpPr>
          <p:spPr bwMode="auto">
            <a:xfrm>
              <a:off x="2401" y="2426"/>
              <a:ext cx="16" cy="374"/>
            </a:xfrm>
            <a:custGeom>
              <a:avLst/>
              <a:gdLst/>
              <a:ahLst/>
              <a:cxnLst>
                <a:cxn ang="0">
                  <a:pos x="0" y="374"/>
                </a:cxn>
                <a:cxn ang="0">
                  <a:pos x="0" y="10"/>
                </a:cxn>
                <a:cxn ang="0">
                  <a:pos x="16" y="0"/>
                </a:cxn>
                <a:cxn ang="0">
                  <a:pos x="16" y="359"/>
                </a:cxn>
                <a:cxn ang="0">
                  <a:pos x="0" y="374"/>
                </a:cxn>
              </a:cxnLst>
              <a:rect l="0" t="0" r="r" b="b"/>
              <a:pathLst>
                <a:path w="16" h="374">
                  <a:moveTo>
                    <a:pt x="0" y="374"/>
                  </a:moveTo>
                  <a:lnTo>
                    <a:pt x="0" y="10"/>
                  </a:lnTo>
                  <a:lnTo>
                    <a:pt x="16" y="0"/>
                  </a:lnTo>
                  <a:lnTo>
                    <a:pt x="16" y="359"/>
                  </a:lnTo>
                  <a:lnTo>
                    <a:pt x="0" y="374"/>
                  </a:lnTo>
                  <a:close/>
                </a:path>
              </a:pathLst>
            </a:custGeom>
            <a:solidFill>
              <a:srgbClr val="000080"/>
            </a:solidFill>
            <a:ln w="7938">
              <a:solidFill>
                <a:srgbClr val="FFFFFF"/>
              </a:solidFill>
              <a:prstDash val="solid"/>
              <a:round/>
              <a:headEnd/>
              <a:tailEnd/>
            </a:ln>
          </p:spPr>
          <p:txBody>
            <a:bodyPr/>
            <a:lstStyle/>
            <a:p>
              <a:endParaRPr lang="zh-CN" altLang="en-US"/>
            </a:p>
          </p:txBody>
        </p:sp>
        <p:sp>
          <p:nvSpPr>
            <p:cNvPr id="2080843" name="Rectangle 75"/>
            <p:cNvSpPr>
              <a:spLocks noChangeArrowheads="1"/>
            </p:cNvSpPr>
            <p:nvPr/>
          </p:nvSpPr>
          <p:spPr bwMode="auto">
            <a:xfrm>
              <a:off x="2354" y="2436"/>
              <a:ext cx="47" cy="364"/>
            </a:xfrm>
            <a:prstGeom prst="rect">
              <a:avLst/>
            </a:prstGeom>
            <a:solidFill>
              <a:srgbClr val="0000FF"/>
            </a:solidFill>
            <a:ln w="7938">
              <a:solidFill>
                <a:srgbClr val="FFFFFF"/>
              </a:solidFill>
              <a:miter lim="800000"/>
              <a:headEnd/>
              <a:tailEnd/>
            </a:ln>
          </p:spPr>
          <p:txBody>
            <a:bodyPr/>
            <a:lstStyle/>
            <a:p>
              <a:endParaRPr lang="zh-CN" altLang="en-US"/>
            </a:p>
          </p:txBody>
        </p:sp>
        <p:sp>
          <p:nvSpPr>
            <p:cNvPr id="2080844" name="Freeform 76"/>
            <p:cNvSpPr>
              <a:spLocks/>
            </p:cNvSpPr>
            <p:nvPr/>
          </p:nvSpPr>
          <p:spPr bwMode="auto">
            <a:xfrm>
              <a:off x="2354" y="2426"/>
              <a:ext cx="63" cy="10"/>
            </a:xfrm>
            <a:custGeom>
              <a:avLst/>
              <a:gdLst/>
              <a:ahLst/>
              <a:cxnLst>
                <a:cxn ang="0">
                  <a:pos x="47" y="10"/>
                </a:cxn>
                <a:cxn ang="0">
                  <a:pos x="63" y="0"/>
                </a:cxn>
                <a:cxn ang="0">
                  <a:pos x="16" y="0"/>
                </a:cxn>
                <a:cxn ang="0">
                  <a:pos x="0" y="10"/>
                </a:cxn>
                <a:cxn ang="0">
                  <a:pos x="47" y="10"/>
                </a:cxn>
              </a:cxnLst>
              <a:rect l="0" t="0" r="r" b="b"/>
              <a:pathLst>
                <a:path w="63" h="10">
                  <a:moveTo>
                    <a:pt x="47" y="10"/>
                  </a:moveTo>
                  <a:lnTo>
                    <a:pt x="63" y="0"/>
                  </a:lnTo>
                  <a:lnTo>
                    <a:pt x="16" y="0"/>
                  </a:lnTo>
                  <a:lnTo>
                    <a:pt x="0" y="10"/>
                  </a:lnTo>
                  <a:lnTo>
                    <a:pt x="47" y="10"/>
                  </a:lnTo>
                  <a:close/>
                </a:path>
              </a:pathLst>
            </a:custGeom>
            <a:solidFill>
              <a:srgbClr val="0000BF"/>
            </a:solidFill>
            <a:ln w="7938">
              <a:solidFill>
                <a:srgbClr val="FFFFFF"/>
              </a:solidFill>
              <a:prstDash val="solid"/>
              <a:round/>
              <a:headEnd/>
              <a:tailEnd/>
            </a:ln>
          </p:spPr>
          <p:txBody>
            <a:bodyPr/>
            <a:lstStyle/>
            <a:p>
              <a:endParaRPr lang="zh-CN" altLang="en-US"/>
            </a:p>
          </p:txBody>
        </p:sp>
        <p:sp>
          <p:nvSpPr>
            <p:cNvPr id="2080845" name="Freeform 77"/>
            <p:cNvSpPr>
              <a:spLocks/>
            </p:cNvSpPr>
            <p:nvPr/>
          </p:nvSpPr>
          <p:spPr bwMode="auto">
            <a:xfrm>
              <a:off x="2444" y="2391"/>
              <a:ext cx="15" cy="409"/>
            </a:xfrm>
            <a:custGeom>
              <a:avLst/>
              <a:gdLst/>
              <a:ahLst/>
              <a:cxnLst>
                <a:cxn ang="0">
                  <a:pos x="0" y="409"/>
                </a:cxn>
                <a:cxn ang="0">
                  <a:pos x="0" y="10"/>
                </a:cxn>
                <a:cxn ang="0">
                  <a:pos x="15" y="0"/>
                </a:cxn>
                <a:cxn ang="0">
                  <a:pos x="15" y="394"/>
                </a:cxn>
                <a:cxn ang="0">
                  <a:pos x="0" y="409"/>
                </a:cxn>
              </a:cxnLst>
              <a:rect l="0" t="0" r="r" b="b"/>
              <a:pathLst>
                <a:path w="15" h="409">
                  <a:moveTo>
                    <a:pt x="0" y="409"/>
                  </a:moveTo>
                  <a:lnTo>
                    <a:pt x="0" y="10"/>
                  </a:lnTo>
                  <a:lnTo>
                    <a:pt x="15" y="0"/>
                  </a:lnTo>
                  <a:lnTo>
                    <a:pt x="15" y="394"/>
                  </a:lnTo>
                  <a:lnTo>
                    <a:pt x="0" y="409"/>
                  </a:lnTo>
                  <a:close/>
                </a:path>
              </a:pathLst>
            </a:custGeom>
            <a:solidFill>
              <a:srgbClr val="006680"/>
            </a:solidFill>
            <a:ln w="7938">
              <a:solidFill>
                <a:srgbClr val="FFFFFF"/>
              </a:solidFill>
              <a:prstDash val="solid"/>
              <a:round/>
              <a:headEnd/>
              <a:tailEnd/>
            </a:ln>
          </p:spPr>
          <p:txBody>
            <a:bodyPr/>
            <a:lstStyle/>
            <a:p>
              <a:endParaRPr lang="zh-CN" altLang="en-US"/>
            </a:p>
          </p:txBody>
        </p:sp>
        <p:sp>
          <p:nvSpPr>
            <p:cNvPr id="2080846" name="Rectangle 78"/>
            <p:cNvSpPr>
              <a:spLocks noChangeArrowheads="1"/>
            </p:cNvSpPr>
            <p:nvPr/>
          </p:nvSpPr>
          <p:spPr bwMode="auto">
            <a:xfrm>
              <a:off x="2401" y="2401"/>
              <a:ext cx="43" cy="399"/>
            </a:xfrm>
            <a:prstGeom prst="rect">
              <a:avLst/>
            </a:prstGeom>
            <a:solidFill>
              <a:srgbClr val="00CCFF"/>
            </a:solidFill>
            <a:ln w="7938">
              <a:solidFill>
                <a:srgbClr val="FFFFFF"/>
              </a:solidFill>
              <a:miter lim="800000"/>
              <a:headEnd/>
              <a:tailEnd/>
            </a:ln>
          </p:spPr>
          <p:txBody>
            <a:bodyPr/>
            <a:lstStyle/>
            <a:p>
              <a:endParaRPr lang="zh-CN" altLang="en-US"/>
            </a:p>
          </p:txBody>
        </p:sp>
        <p:sp>
          <p:nvSpPr>
            <p:cNvPr id="2080847" name="Freeform 79"/>
            <p:cNvSpPr>
              <a:spLocks/>
            </p:cNvSpPr>
            <p:nvPr/>
          </p:nvSpPr>
          <p:spPr bwMode="auto">
            <a:xfrm>
              <a:off x="2401" y="2391"/>
              <a:ext cx="58" cy="10"/>
            </a:xfrm>
            <a:custGeom>
              <a:avLst/>
              <a:gdLst/>
              <a:ahLst/>
              <a:cxnLst>
                <a:cxn ang="0">
                  <a:pos x="43" y="10"/>
                </a:cxn>
                <a:cxn ang="0">
                  <a:pos x="58" y="0"/>
                </a:cxn>
                <a:cxn ang="0">
                  <a:pos x="16" y="0"/>
                </a:cxn>
                <a:cxn ang="0">
                  <a:pos x="0" y="10"/>
                </a:cxn>
                <a:cxn ang="0">
                  <a:pos x="43" y="10"/>
                </a:cxn>
              </a:cxnLst>
              <a:rect l="0" t="0" r="r" b="b"/>
              <a:pathLst>
                <a:path w="58" h="10">
                  <a:moveTo>
                    <a:pt x="43" y="10"/>
                  </a:moveTo>
                  <a:lnTo>
                    <a:pt x="58" y="0"/>
                  </a:lnTo>
                  <a:lnTo>
                    <a:pt x="16" y="0"/>
                  </a:lnTo>
                  <a:lnTo>
                    <a:pt x="0" y="10"/>
                  </a:lnTo>
                  <a:lnTo>
                    <a:pt x="43" y="10"/>
                  </a:lnTo>
                  <a:close/>
                </a:path>
              </a:pathLst>
            </a:custGeom>
            <a:solidFill>
              <a:srgbClr val="0099BF"/>
            </a:solidFill>
            <a:ln w="7938">
              <a:solidFill>
                <a:srgbClr val="FFFFFF"/>
              </a:solidFill>
              <a:prstDash val="solid"/>
              <a:round/>
              <a:headEnd/>
              <a:tailEnd/>
            </a:ln>
          </p:spPr>
          <p:txBody>
            <a:bodyPr/>
            <a:lstStyle/>
            <a:p>
              <a:endParaRPr lang="zh-CN" altLang="en-US"/>
            </a:p>
          </p:txBody>
        </p:sp>
        <p:sp>
          <p:nvSpPr>
            <p:cNvPr id="2080848" name="Freeform 80"/>
            <p:cNvSpPr>
              <a:spLocks/>
            </p:cNvSpPr>
            <p:nvPr/>
          </p:nvSpPr>
          <p:spPr bwMode="auto">
            <a:xfrm>
              <a:off x="2491" y="2376"/>
              <a:ext cx="16" cy="424"/>
            </a:xfrm>
            <a:custGeom>
              <a:avLst/>
              <a:gdLst/>
              <a:ahLst/>
              <a:cxnLst>
                <a:cxn ang="0">
                  <a:pos x="0" y="424"/>
                </a:cxn>
                <a:cxn ang="0">
                  <a:pos x="0" y="10"/>
                </a:cxn>
                <a:cxn ang="0">
                  <a:pos x="16" y="0"/>
                </a:cxn>
                <a:cxn ang="0">
                  <a:pos x="16" y="409"/>
                </a:cxn>
                <a:cxn ang="0">
                  <a:pos x="0" y="424"/>
                </a:cxn>
              </a:cxnLst>
              <a:rect l="0" t="0" r="r" b="b"/>
              <a:pathLst>
                <a:path w="16" h="424">
                  <a:moveTo>
                    <a:pt x="0" y="424"/>
                  </a:moveTo>
                  <a:lnTo>
                    <a:pt x="0" y="10"/>
                  </a:lnTo>
                  <a:lnTo>
                    <a:pt x="16" y="0"/>
                  </a:lnTo>
                  <a:lnTo>
                    <a:pt x="16" y="409"/>
                  </a:lnTo>
                  <a:lnTo>
                    <a:pt x="0" y="424"/>
                  </a:lnTo>
                  <a:close/>
                </a:path>
              </a:pathLst>
            </a:custGeom>
            <a:solidFill>
              <a:srgbClr val="668080"/>
            </a:solidFill>
            <a:ln w="7938">
              <a:solidFill>
                <a:srgbClr val="FFFFFF"/>
              </a:solidFill>
              <a:prstDash val="solid"/>
              <a:round/>
              <a:headEnd/>
              <a:tailEnd/>
            </a:ln>
          </p:spPr>
          <p:txBody>
            <a:bodyPr/>
            <a:lstStyle/>
            <a:p>
              <a:endParaRPr lang="zh-CN" altLang="en-US"/>
            </a:p>
          </p:txBody>
        </p:sp>
        <p:sp>
          <p:nvSpPr>
            <p:cNvPr id="2080849" name="Rectangle 81"/>
            <p:cNvSpPr>
              <a:spLocks noChangeArrowheads="1"/>
            </p:cNvSpPr>
            <p:nvPr/>
          </p:nvSpPr>
          <p:spPr bwMode="auto">
            <a:xfrm>
              <a:off x="2444" y="2386"/>
              <a:ext cx="47" cy="414"/>
            </a:xfrm>
            <a:prstGeom prst="rect">
              <a:avLst/>
            </a:prstGeom>
            <a:solidFill>
              <a:srgbClr val="CCFFFF"/>
            </a:solidFill>
            <a:ln w="7938">
              <a:solidFill>
                <a:srgbClr val="FFFFFF"/>
              </a:solidFill>
              <a:miter lim="800000"/>
              <a:headEnd/>
              <a:tailEnd/>
            </a:ln>
          </p:spPr>
          <p:txBody>
            <a:bodyPr/>
            <a:lstStyle/>
            <a:p>
              <a:endParaRPr lang="zh-CN" altLang="en-US"/>
            </a:p>
          </p:txBody>
        </p:sp>
        <p:sp>
          <p:nvSpPr>
            <p:cNvPr id="2080850" name="Freeform 82"/>
            <p:cNvSpPr>
              <a:spLocks/>
            </p:cNvSpPr>
            <p:nvPr/>
          </p:nvSpPr>
          <p:spPr bwMode="auto">
            <a:xfrm>
              <a:off x="2444" y="2376"/>
              <a:ext cx="63" cy="10"/>
            </a:xfrm>
            <a:custGeom>
              <a:avLst/>
              <a:gdLst/>
              <a:ahLst/>
              <a:cxnLst>
                <a:cxn ang="0">
                  <a:pos x="47" y="10"/>
                </a:cxn>
                <a:cxn ang="0">
                  <a:pos x="63" y="0"/>
                </a:cxn>
                <a:cxn ang="0">
                  <a:pos x="15" y="0"/>
                </a:cxn>
                <a:cxn ang="0">
                  <a:pos x="0" y="10"/>
                </a:cxn>
                <a:cxn ang="0">
                  <a:pos x="47" y="10"/>
                </a:cxn>
              </a:cxnLst>
              <a:rect l="0" t="0" r="r" b="b"/>
              <a:pathLst>
                <a:path w="63" h="10">
                  <a:moveTo>
                    <a:pt x="47" y="10"/>
                  </a:moveTo>
                  <a:lnTo>
                    <a:pt x="63" y="0"/>
                  </a:lnTo>
                  <a:lnTo>
                    <a:pt x="15" y="0"/>
                  </a:lnTo>
                  <a:lnTo>
                    <a:pt x="0" y="10"/>
                  </a:lnTo>
                  <a:lnTo>
                    <a:pt x="47" y="10"/>
                  </a:lnTo>
                  <a:close/>
                </a:path>
              </a:pathLst>
            </a:custGeom>
            <a:solidFill>
              <a:srgbClr val="99BFBF"/>
            </a:solidFill>
            <a:ln w="7938">
              <a:solidFill>
                <a:srgbClr val="FFFFFF"/>
              </a:solidFill>
              <a:prstDash val="solid"/>
              <a:round/>
              <a:headEnd/>
              <a:tailEnd/>
            </a:ln>
          </p:spPr>
          <p:txBody>
            <a:bodyPr/>
            <a:lstStyle/>
            <a:p>
              <a:endParaRPr lang="zh-CN" altLang="en-US"/>
            </a:p>
          </p:txBody>
        </p:sp>
        <p:sp>
          <p:nvSpPr>
            <p:cNvPr id="2080851" name="Freeform 83"/>
            <p:cNvSpPr>
              <a:spLocks/>
            </p:cNvSpPr>
            <p:nvPr/>
          </p:nvSpPr>
          <p:spPr bwMode="auto">
            <a:xfrm>
              <a:off x="2538" y="2376"/>
              <a:ext cx="16" cy="424"/>
            </a:xfrm>
            <a:custGeom>
              <a:avLst/>
              <a:gdLst/>
              <a:ahLst/>
              <a:cxnLst>
                <a:cxn ang="0">
                  <a:pos x="0" y="424"/>
                </a:cxn>
                <a:cxn ang="0">
                  <a:pos x="0" y="10"/>
                </a:cxn>
                <a:cxn ang="0">
                  <a:pos x="16" y="0"/>
                </a:cxn>
                <a:cxn ang="0">
                  <a:pos x="16" y="409"/>
                </a:cxn>
                <a:cxn ang="0">
                  <a:pos x="0" y="424"/>
                </a:cxn>
              </a:cxnLst>
              <a:rect l="0" t="0" r="r" b="b"/>
              <a:pathLst>
                <a:path w="16" h="424">
                  <a:moveTo>
                    <a:pt x="0" y="424"/>
                  </a:moveTo>
                  <a:lnTo>
                    <a:pt x="0" y="10"/>
                  </a:lnTo>
                  <a:lnTo>
                    <a:pt x="16" y="0"/>
                  </a:lnTo>
                  <a:lnTo>
                    <a:pt x="16" y="409"/>
                  </a:lnTo>
                  <a:lnTo>
                    <a:pt x="0" y="424"/>
                  </a:lnTo>
                  <a:close/>
                </a:path>
              </a:pathLst>
            </a:custGeom>
            <a:solidFill>
              <a:srgbClr val="668066"/>
            </a:solidFill>
            <a:ln w="7938">
              <a:solidFill>
                <a:srgbClr val="FFFFFF"/>
              </a:solidFill>
              <a:prstDash val="solid"/>
              <a:round/>
              <a:headEnd/>
              <a:tailEnd/>
            </a:ln>
          </p:spPr>
          <p:txBody>
            <a:bodyPr/>
            <a:lstStyle/>
            <a:p>
              <a:endParaRPr lang="zh-CN" altLang="en-US"/>
            </a:p>
          </p:txBody>
        </p:sp>
        <p:sp>
          <p:nvSpPr>
            <p:cNvPr id="2080852" name="Rectangle 84"/>
            <p:cNvSpPr>
              <a:spLocks noChangeArrowheads="1"/>
            </p:cNvSpPr>
            <p:nvPr/>
          </p:nvSpPr>
          <p:spPr bwMode="auto">
            <a:xfrm>
              <a:off x="2491" y="2386"/>
              <a:ext cx="47" cy="414"/>
            </a:xfrm>
            <a:prstGeom prst="rect">
              <a:avLst/>
            </a:prstGeom>
            <a:solidFill>
              <a:srgbClr val="CCFFCC"/>
            </a:solidFill>
            <a:ln w="7938">
              <a:solidFill>
                <a:srgbClr val="FFFFFF"/>
              </a:solidFill>
              <a:miter lim="800000"/>
              <a:headEnd/>
              <a:tailEnd/>
            </a:ln>
          </p:spPr>
          <p:txBody>
            <a:bodyPr/>
            <a:lstStyle/>
            <a:p>
              <a:endParaRPr lang="zh-CN" altLang="en-US"/>
            </a:p>
          </p:txBody>
        </p:sp>
        <p:sp>
          <p:nvSpPr>
            <p:cNvPr id="2080853" name="Freeform 85"/>
            <p:cNvSpPr>
              <a:spLocks/>
            </p:cNvSpPr>
            <p:nvPr/>
          </p:nvSpPr>
          <p:spPr bwMode="auto">
            <a:xfrm>
              <a:off x="2491" y="2376"/>
              <a:ext cx="63" cy="10"/>
            </a:xfrm>
            <a:custGeom>
              <a:avLst/>
              <a:gdLst/>
              <a:ahLst/>
              <a:cxnLst>
                <a:cxn ang="0">
                  <a:pos x="47" y="10"/>
                </a:cxn>
                <a:cxn ang="0">
                  <a:pos x="63" y="0"/>
                </a:cxn>
                <a:cxn ang="0">
                  <a:pos x="16" y="0"/>
                </a:cxn>
                <a:cxn ang="0">
                  <a:pos x="0" y="10"/>
                </a:cxn>
                <a:cxn ang="0">
                  <a:pos x="47" y="10"/>
                </a:cxn>
              </a:cxnLst>
              <a:rect l="0" t="0" r="r" b="b"/>
              <a:pathLst>
                <a:path w="63" h="10">
                  <a:moveTo>
                    <a:pt x="47" y="10"/>
                  </a:moveTo>
                  <a:lnTo>
                    <a:pt x="63" y="0"/>
                  </a:lnTo>
                  <a:lnTo>
                    <a:pt x="16" y="0"/>
                  </a:lnTo>
                  <a:lnTo>
                    <a:pt x="0" y="10"/>
                  </a:lnTo>
                  <a:lnTo>
                    <a:pt x="47" y="10"/>
                  </a:lnTo>
                  <a:close/>
                </a:path>
              </a:pathLst>
            </a:custGeom>
            <a:solidFill>
              <a:srgbClr val="99BF99"/>
            </a:solidFill>
            <a:ln w="7938">
              <a:solidFill>
                <a:srgbClr val="FFFFFF"/>
              </a:solidFill>
              <a:prstDash val="solid"/>
              <a:round/>
              <a:headEnd/>
              <a:tailEnd/>
            </a:ln>
          </p:spPr>
          <p:txBody>
            <a:bodyPr/>
            <a:lstStyle/>
            <a:p>
              <a:endParaRPr lang="zh-CN" altLang="en-US"/>
            </a:p>
          </p:txBody>
        </p:sp>
        <p:sp>
          <p:nvSpPr>
            <p:cNvPr id="2080854" name="Freeform 86"/>
            <p:cNvSpPr>
              <a:spLocks/>
            </p:cNvSpPr>
            <p:nvPr/>
          </p:nvSpPr>
          <p:spPr bwMode="auto">
            <a:xfrm>
              <a:off x="2581" y="2356"/>
              <a:ext cx="15" cy="444"/>
            </a:xfrm>
            <a:custGeom>
              <a:avLst/>
              <a:gdLst/>
              <a:ahLst/>
              <a:cxnLst>
                <a:cxn ang="0">
                  <a:pos x="0" y="444"/>
                </a:cxn>
                <a:cxn ang="0">
                  <a:pos x="0" y="10"/>
                </a:cxn>
                <a:cxn ang="0">
                  <a:pos x="15" y="0"/>
                </a:cxn>
                <a:cxn ang="0">
                  <a:pos x="15" y="429"/>
                </a:cxn>
                <a:cxn ang="0">
                  <a:pos x="0" y="444"/>
                </a:cxn>
              </a:cxnLst>
              <a:rect l="0" t="0" r="r" b="b"/>
              <a:pathLst>
                <a:path w="15" h="444">
                  <a:moveTo>
                    <a:pt x="0" y="444"/>
                  </a:moveTo>
                  <a:lnTo>
                    <a:pt x="0" y="10"/>
                  </a:lnTo>
                  <a:lnTo>
                    <a:pt x="15" y="0"/>
                  </a:lnTo>
                  <a:lnTo>
                    <a:pt x="15" y="429"/>
                  </a:lnTo>
                  <a:lnTo>
                    <a:pt x="0" y="444"/>
                  </a:lnTo>
                  <a:close/>
                </a:path>
              </a:pathLst>
            </a:custGeom>
            <a:solidFill>
              <a:srgbClr val="80804D"/>
            </a:solidFill>
            <a:ln w="7938">
              <a:solidFill>
                <a:srgbClr val="FFFFFF"/>
              </a:solidFill>
              <a:prstDash val="solid"/>
              <a:round/>
              <a:headEnd/>
              <a:tailEnd/>
            </a:ln>
          </p:spPr>
          <p:txBody>
            <a:bodyPr/>
            <a:lstStyle/>
            <a:p>
              <a:endParaRPr lang="zh-CN" altLang="en-US"/>
            </a:p>
          </p:txBody>
        </p:sp>
        <p:sp>
          <p:nvSpPr>
            <p:cNvPr id="2080855" name="Rectangle 87"/>
            <p:cNvSpPr>
              <a:spLocks noChangeArrowheads="1"/>
            </p:cNvSpPr>
            <p:nvPr/>
          </p:nvSpPr>
          <p:spPr bwMode="auto">
            <a:xfrm>
              <a:off x="2538" y="2366"/>
              <a:ext cx="43" cy="434"/>
            </a:xfrm>
            <a:prstGeom prst="rect">
              <a:avLst/>
            </a:prstGeom>
            <a:solidFill>
              <a:srgbClr val="FFFF99"/>
            </a:solidFill>
            <a:ln w="7938">
              <a:solidFill>
                <a:srgbClr val="FFFFFF"/>
              </a:solidFill>
              <a:miter lim="800000"/>
              <a:headEnd/>
              <a:tailEnd/>
            </a:ln>
          </p:spPr>
          <p:txBody>
            <a:bodyPr/>
            <a:lstStyle/>
            <a:p>
              <a:endParaRPr lang="zh-CN" altLang="en-US"/>
            </a:p>
          </p:txBody>
        </p:sp>
        <p:sp>
          <p:nvSpPr>
            <p:cNvPr id="2080856" name="Freeform 88"/>
            <p:cNvSpPr>
              <a:spLocks/>
            </p:cNvSpPr>
            <p:nvPr/>
          </p:nvSpPr>
          <p:spPr bwMode="auto">
            <a:xfrm>
              <a:off x="2538" y="2356"/>
              <a:ext cx="58" cy="10"/>
            </a:xfrm>
            <a:custGeom>
              <a:avLst/>
              <a:gdLst/>
              <a:ahLst/>
              <a:cxnLst>
                <a:cxn ang="0">
                  <a:pos x="43" y="10"/>
                </a:cxn>
                <a:cxn ang="0">
                  <a:pos x="58" y="0"/>
                </a:cxn>
                <a:cxn ang="0">
                  <a:pos x="16" y="0"/>
                </a:cxn>
                <a:cxn ang="0">
                  <a:pos x="0" y="10"/>
                </a:cxn>
                <a:cxn ang="0">
                  <a:pos x="43" y="10"/>
                </a:cxn>
              </a:cxnLst>
              <a:rect l="0" t="0" r="r" b="b"/>
              <a:pathLst>
                <a:path w="58" h="10">
                  <a:moveTo>
                    <a:pt x="43" y="10"/>
                  </a:moveTo>
                  <a:lnTo>
                    <a:pt x="58" y="0"/>
                  </a:lnTo>
                  <a:lnTo>
                    <a:pt x="16" y="0"/>
                  </a:lnTo>
                  <a:lnTo>
                    <a:pt x="0" y="10"/>
                  </a:lnTo>
                  <a:lnTo>
                    <a:pt x="43" y="10"/>
                  </a:lnTo>
                  <a:close/>
                </a:path>
              </a:pathLst>
            </a:custGeom>
            <a:solidFill>
              <a:srgbClr val="BFBF73"/>
            </a:solidFill>
            <a:ln w="7938">
              <a:solidFill>
                <a:srgbClr val="FFFFFF"/>
              </a:solidFill>
              <a:prstDash val="solid"/>
              <a:round/>
              <a:headEnd/>
              <a:tailEnd/>
            </a:ln>
          </p:spPr>
          <p:txBody>
            <a:bodyPr/>
            <a:lstStyle/>
            <a:p>
              <a:endParaRPr lang="zh-CN" altLang="en-US"/>
            </a:p>
          </p:txBody>
        </p:sp>
        <p:sp>
          <p:nvSpPr>
            <p:cNvPr id="2080857" name="Freeform 89"/>
            <p:cNvSpPr>
              <a:spLocks/>
            </p:cNvSpPr>
            <p:nvPr/>
          </p:nvSpPr>
          <p:spPr bwMode="auto">
            <a:xfrm>
              <a:off x="2628" y="2356"/>
              <a:ext cx="16" cy="444"/>
            </a:xfrm>
            <a:custGeom>
              <a:avLst/>
              <a:gdLst/>
              <a:ahLst/>
              <a:cxnLst>
                <a:cxn ang="0">
                  <a:pos x="0" y="444"/>
                </a:cxn>
                <a:cxn ang="0">
                  <a:pos x="0" y="10"/>
                </a:cxn>
                <a:cxn ang="0">
                  <a:pos x="16" y="0"/>
                </a:cxn>
                <a:cxn ang="0">
                  <a:pos x="16" y="429"/>
                </a:cxn>
                <a:cxn ang="0">
                  <a:pos x="0" y="444"/>
                </a:cxn>
              </a:cxnLst>
              <a:rect l="0" t="0" r="r" b="b"/>
              <a:pathLst>
                <a:path w="16" h="444">
                  <a:moveTo>
                    <a:pt x="0" y="444"/>
                  </a:moveTo>
                  <a:lnTo>
                    <a:pt x="0" y="10"/>
                  </a:lnTo>
                  <a:lnTo>
                    <a:pt x="16" y="0"/>
                  </a:lnTo>
                  <a:lnTo>
                    <a:pt x="16" y="429"/>
                  </a:lnTo>
                  <a:lnTo>
                    <a:pt x="0" y="444"/>
                  </a:lnTo>
                  <a:close/>
                </a:path>
              </a:pathLst>
            </a:custGeom>
            <a:solidFill>
              <a:srgbClr val="4D6680"/>
            </a:solidFill>
            <a:ln w="7938">
              <a:solidFill>
                <a:srgbClr val="FFFFFF"/>
              </a:solidFill>
              <a:prstDash val="solid"/>
              <a:round/>
              <a:headEnd/>
              <a:tailEnd/>
            </a:ln>
          </p:spPr>
          <p:txBody>
            <a:bodyPr/>
            <a:lstStyle/>
            <a:p>
              <a:endParaRPr lang="zh-CN" altLang="en-US"/>
            </a:p>
          </p:txBody>
        </p:sp>
        <p:sp>
          <p:nvSpPr>
            <p:cNvPr id="2080858" name="Rectangle 90"/>
            <p:cNvSpPr>
              <a:spLocks noChangeArrowheads="1"/>
            </p:cNvSpPr>
            <p:nvPr/>
          </p:nvSpPr>
          <p:spPr bwMode="auto">
            <a:xfrm>
              <a:off x="2581" y="2366"/>
              <a:ext cx="47" cy="434"/>
            </a:xfrm>
            <a:prstGeom prst="rect">
              <a:avLst/>
            </a:prstGeom>
            <a:solidFill>
              <a:srgbClr val="99CCFF"/>
            </a:solidFill>
            <a:ln w="7938">
              <a:solidFill>
                <a:srgbClr val="FFFFFF"/>
              </a:solidFill>
              <a:miter lim="800000"/>
              <a:headEnd/>
              <a:tailEnd/>
            </a:ln>
          </p:spPr>
          <p:txBody>
            <a:bodyPr/>
            <a:lstStyle/>
            <a:p>
              <a:endParaRPr lang="zh-CN" altLang="en-US"/>
            </a:p>
          </p:txBody>
        </p:sp>
        <p:sp>
          <p:nvSpPr>
            <p:cNvPr id="2080859" name="Freeform 91"/>
            <p:cNvSpPr>
              <a:spLocks/>
            </p:cNvSpPr>
            <p:nvPr/>
          </p:nvSpPr>
          <p:spPr bwMode="auto">
            <a:xfrm>
              <a:off x="2581" y="2356"/>
              <a:ext cx="63" cy="10"/>
            </a:xfrm>
            <a:custGeom>
              <a:avLst/>
              <a:gdLst/>
              <a:ahLst/>
              <a:cxnLst>
                <a:cxn ang="0">
                  <a:pos x="47" y="10"/>
                </a:cxn>
                <a:cxn ang="0">
                  <a:pos x="63" y="0"/>
                </a:cxn>
                <a:cxn ang="0">
                  <a:pos x="15" y="0"/>
                </a:cxn>
                <a:cxn ang="0">
                  <a:pos x="0" y="10"/>
                </a:cxn>
                <a:cxn ang="0">
                  <a:pos x="47" y="10"/>
                </a:cxn>
              </a:cxnLst>
              <a:rect l="0" t="0" r="r" b="b"/>
              <a:pathLst>
                <a:path w="63" h="10">
                  <a:moveTo>
                    <a:pt x="47" y="10"/>
                  </a:moveTo>
                  <a:lnTo>
                    <a:pt x="63" y="0"/>
                  </a:lnTo>
                  <a:lnTo>
                    <a:pt x="15" y="0"/>
                  </a:lnTo>
                  <a:lnTo>
                    <a:pt x="0" y="10"/>
                  </a:lnTo>
                  <a:lnTo>
                    <a:pt x="47" y="10"/>
                  </a:lnTo>
                  <a:close/>
                </a:path>
              </a:pathLst>
            </a:custGeom>
            <a:solidFill>
              <a:srgbClr val="7399BF"/>
            </a:solidFill>
            <a:ln w="7938">
              <a:solidFill>
                <a:srgbClr val="FFFFFF"/>
              </a:solidFill>
              <a:prstDash val="solid"/>
              <a:round/>
              <a:headEnd/>
              <a:tailEnd/>
            </a:ln>
          </p:spPr>
          <p:txBody>
            <a:bodyPr/>
            <a:lstStyle/>
            <a:p>
              <a:endParaRPr lang="zh-CN" altLang="en-US"/>
            </a:p>
          </p:txBody>
        </p:sp>
        <p:sp>
          <p:nvSpPr>
            <p:cNvPr id="2080860" name="Freeform 92"/>
            <p:cNvSpPr>
              <a:spLocks/>
            </p:cNvSpPr>
            <p:nvPr/>
          </p:nvSpPr>
          <p:spPr bwMode="auto">
            <a:xfrm>
              <a:off x="2670" y="2341"/>
              <a:ext cx="16" cy="459"/>
            </a:xfrm>
            <a:custGeom>
              <a:avLst/>
              <a:gdLst/>
              <a:ahLst/>
              <a:cxnLst>
                <a:cxn ang="0">
                  <a:pos x="0" y="459"/>
                </a:cxn>
                <a:cxn ang="0">
                  <a:pos x="0" y="10"/>
                </a:cxn>
                <a:cxn ang="0">
                  <a:pos x="16" y="0"/>
                </a:cxn>
                <a:cxn ang="0">
                  <a:pos x="16" y="444"/>
                </a:cxn>
                <a:cxn ang="0">
                  <a:pos x="0" y="459"/>
                </a:cxn>
              </a:cxnLst>
              <a:rect l="0" t="0" r="r" b="b"/>
              <a:pathLst>
                <a:path w="16" h="459">
                  <a:moveTo>
                    <a:pt x="0" y="459"/>
                  </a:moveTo>
                  <a:lnTo>
                    <a:pt x="0" y="10"/>
                  </a:lnTo>
                  <a:lnTo>
                    <a:pt x="16" y="0"/>
                  </a:lnTo>
                  <a:lnTo>
                    <a:pt x="16" y="444"/>
                  </a:lnTo>
                  <a:lnTo>
                    <a:pt x="0" y="459"/>
                  </a:lnTo>
                  <a:close/>
                </a:path>
              </a:pathLst>
            </a:custGeom>
            <a:solidFill>
              <a:srgbClr val="804D66"/>
            </a:solidFill>
            <a:ln w="7938">
              <a:solidFill>
                <a:srgbClr val="FFFFFF"/>
              </a:solidFill>
              <a:prstDash val="solid"/>
              <a:round/>
              <a:headEnd/>
              <a:tailEnd/>
            </a:ln>
          </p:spPr>
          <p:txBody>
            <a:bodyPr/>
            <a:lstStyle/>
            <a:p>
              <a:endParaRPr lang="zh-CN" altLang="en-US"/>
            </a:p>
          </p:txBody>
        </p:sp>
        <p:sp>
          <p:nvSpPr>
            <p:cNvPr id="2080861" name="Rectangle 93"/>
            <p:cNvSpPr>
              <a:spLocks noChangeArrowheads="1"/>
            </p:cNvSpPr>
            <p:nvPr/>
          </p:nvSpPr>
          <p:spPr bwMode="auto">
            <a:xfrm>
              <a:off x="2628" y="2351"/>
              <a:ext cx="42" cy="449"/>
            </a:xfrm>
            <a:prstGeom prst="rect">
              <a:avLst/>
            </a:prstGeom>
            <a:solidFill>
              <a:srgbClr val="FF99CC"/>
            </a:solidFill>
            <a:ln w="7938">
              <a:solidFill>
                <a:srgbClr val="FFFFFF"/>
              </a:solidFill>
              <a:miter lim="800000"/>
              <a:headEnd/>
              <a:tailEnd/>
            </a:ln>
          </p:spPr>
          <p:txBody>
            <a:bodyPr/>
            <a:lstStyle/>
            <a:p>
              <a:endParaRPr lang="zh-CN" altLang="en-US"/>
            </a:p>
          </p:txBody>
        </p:sp>
        <p:sp>
          <p:nvSpPr>
            <p:cNvPr id="2080862" name="Freeform 94"/>
            <p:cNvSpPr>
              <a:spLocks/>
            </p:cNvSpPr>
            <p:nvPr/>
          </p:nvSpPr>
          <p:spPr bwMode="auto">
            <a:xfrm>
              <a:off x="2628" y="2341"/>
              <a:ext cx="58" cy="10"/>
            </a:xfrm>
            <a:custGeom>
              <a:avLst/>
              <a:gdLst/>
              <a:ahLst/>
              <a:cxnLst>
                <a:cxn ang="0">
                  <a:pos x="42" y="10"/>
                </a:cxn>
                <a:cxn ang="0">
                  <a:pos x="58" y="0"/>
                </a:cxn>
                <a:cxn ang="0">
                  <a:pos x="16" y="0"/>
                </a:cxn>
                <a:cxn ang="0">
                  <a:pos x="0" y="10"/>
                </a:cxn>
                <a:cxn ang="0">
                  <a:pos x="42" y="10"/>
                </a:cxn>
              </a:cxnLst>
              <a:rect l="0" t="0" r="r" b="b"/>
              <a:pathLst>
                <a:path w="58" h="10">
                  <a:moveTo>
                    <a:pt x="42" y="10"/>
                  </a:moveTo>
                  <a:lnTo>
                    <a:pt x="58" y="0"/>
                  </a:lnTo>
                  <a:lnTo>
                    <a:pt x="16" y="0"/>
                  </a:lnTo>
                  <a:lnTo>
                    <a:pt x="0" y="10"/>
                  </a:lnTo>
                  <a:lnTo>
                    <a:pt x="42" y="10"/>
                  </a:lnTo>
                  <a:close/>
                </a:path>
              </a:pathLst>
            </a:custGeom>
            <a:solidFill>
              <a:srgbClr val="BF7399"/>
            </a:solidFill>
            <a:ln w="7938">
              <a:solidFill>
                <a:srgbClr val="FFFFFF"/>
              </a:solidFill>
              <a:prstDash val="solid"/>
              <a:round/>
              <a:headEnd/>
              <a:tailEnd/>
            </a:ln>
          </p:spPr>
          <p:txBody>
            <a:bodyPr/>
            <a:lstStyle/>
            <a:p>
              <a:endParaRPr lang="zh-CN" altLang="en-US"/>
            </a:p>
          </p:txBody>
        </p:sp>
        <p:sp>
          <p:nvSpPr>
            <p:cNvPr id="2080863" name="Freeform 95"/>
            <p:cNvSpPr>
              <a:spLocks/>
            </p:cNvSpPr>
            <p:nvPr/>
          </p:nvSpPr>
          <p:spPr bwMode="auto">
            <a:xfrm>
              <a:off x="2718" y="2341"/>
              <a:ext cx="16" cy="459"/>
            </a:xfrm>
            <a:custGeom>
              <a:avLst/>
              <a:gdLst/>
              <a:ahLst/>
              <a:cxnLst>
                <a:cxn ang="0">
                  <a:pos x="0" y="459"/>
                </a:cxn>
                <a:cxn ang="0">
                  <a:pos x="0" y="10"/>
                </a:cxn>
                <a:cxn ang="0">
                  <a:pos x="16" y="0"/>
                </a:cxn>
                <a:cxn ang="0">
                  <a:pos x="16" y="444"/>
                </a:cxn>
                <a:cxn ang="0">
                  <a:pos x="0" y="459"/>
                </a:cxn>
              </a:cxnLst>
              <a:rect l="0" t="0" r="r" b="b"/>
              <a:pathLst>
                <a:path w="16" h="459">
                  <a:moveTo>
                    <a:pt x="0" y="459"/>
                  </a:moveTo>
                  <a:lnTo>
                    <a:pt x="0" y="10"/>
                  </a:lnTo>
                  <a:lnTo>
                    <a:pt x="16" y="0"/>
                  </a:lnTo>
                  <a:lnTo>
                    <a:pt x="16" y="444"/>
                  </a:lnTo>
                  <a:lnTo>
                    <a:pt x="0" y="459"/>
                  </a:lnTo>
                  <a:close/>
                </a:path>
              </a:pathLst>
            </a:custGeom>
            <a:solidFill>
              <a:srgbClr val="664D80"/>
            </a:solidFill>
            <a:ln w="7938">
              <a:solidFill>
                <a:srgbClr val="FFFFFF"/>
              </a:solidFill>
              <a:prstDash val="solid"/>
              <a:round/>
              <a:headEnd/>
              <a:tailEnd/>
            </a:ln>
          </p:spPr>
          <p:txBody>
            <a:bodyPr/>
            <a:lstStyle/>
            <a:p>
              <a:endParaRPr lang="zh-CN" altLang="en-US"/>
            </a:p>
          </p:txBody>
        </p:sp>
        <p:sp>
          <p:nvSpPr>
            <p:cNvPr id="2080864" name="Rectangle 96"/>
            <p:cNvSpPr>
              <a:spLocks noChangeArrowheads="1"/>
            </p:cNvSpPr>
            <p:nvPr/>
          </p:nvSpPr>
          <p:spPr bwMode="auto">
            <a:xfrm>
              <a:off x="2670" y="2351"/>
              <a:ext cx="48" cy="449"/>
            </a:xfrm>
            <a:prstGeom prst="rect">
              <a:avLst/>
            </a:prstGeom>
            <a:solidFill>
              <a:srgbClr val="CC99FF"/>
            </a:solidFill>
            <a:ln w="7938">
              <a:solidFill>
                <a:srgbClr val="FFFFFF"/>
              </a:solidFill>
              <a:miter lim="800000"/>
              <a:headEnd/>
              <a:tailEnd/>
            </a:ln>
          </p:spPr>
          <p:txBody>
            <a:bodyPr/>
            <a:lstStyle/>
            <a:p>
              <a:endParaRPr lang="zh-CN" altLang="en-US"/>
            </a:p>
          </p:txBody>
        </p:sp>
        <p:sp>
          <p:nvSpPr>
            <p:cNvPr id="2080865" name="Freeform 97"/>
            <p:cNvSpPr>
              <a:spLocks/>
            </p:cNvSpPr>
            <p:nvPr/>
          </p:nvSpPr>
          <p:spPr bwMode="auto">
            <a:xfrm>
              <a:off x="2670" y="2341"/>
              <a:ext cx="64" cy="10"/>
            </a:xfrm>
            <a:custGeom>
              <a:avLst/>
              <a:gdLst/>
              <a:ahLst/>
              <a:cxnLst>
                <a:cxn ang="0">
                  <a:pos x="48" y="10"/>
                </a:cxn>
                <a:cxn ang="0">
                  <a:pos x="64" y="0"/>
                </a:cxn>
                <a:cxn ang="0">
                  <a:pos x="16" y="0"/>
                </a:cxn>
                <a:cxn ang="0">
                  <a:pos x="0" y="10"/>
                </a:cxn>
                <a:cxn ang="0">
                  <a:pos x="48" y="10"/>
                </a:cxn>
              </a:cxnLst>
              <a:rect l="0" t="0" r="r" b="b"/>
              <a:pathLst>
                <a:path w="64" h="10">
                  <a:moveTo>
                    <a:pt x="48" y="10"/>
                  </a:moveTo>
                  <a:lnTo>
                    <a:pt x="64" y="0"/>
                  </a:lnTo>
                  <a:lnTo>
                    <a:pt x="16" y="0"/>
                  </a:lnTo>
                  <a:lnTo>
                    <a:pt x="0" y="10"/>
                  </a:lnTo>
                  <a:lnTo>
                    <a:pt x="48" y="10"/>
                  </a:lnTo>
                  <a:close/>
                </a:path>
              </a:pathLst>
            </a:custGeom>
            <a:solidFill>
              <a:srgbClr val="9973BF"/>
            </a:solidFill>
            <a:ln w="7938">
              <a:solidFill>
                <a:srgbClr val="FFFFFF"/>
              </a:solidFill>
              <a:prstDash val="solid"/>
              <a:round/>
              <a:headEnd/>
              <a:tailEnd/>
            </a:ln>
          </p:spPr>
          <p:txBody>
            <a:bodyPr/>
            <a:lstStyle/>
            <a:p>
              <a:endParaRPr lang="zh-CN" altLang="en-US"/>
            </a:p>
          </p:txBody>
        </p:sp>
        <p:sp>
          <p:nvSpPr>
            <p:cNvPr id="2080866" name="Freeform 98"/>
            <p:cNvSpPr>
              <a:spLocks/>
            </p:cNvSpPr>
            <p:nvPr/>
          </p:nvSpPr>
          <p:spPr bwMode="auto">
            <a:xfrm>
              <a:off x="2765" y="2341"/>
              <a:ext cx="16" cy="459"/>
            </a:xfrm>
            <a:custGeom>
              <a:avLst/>
              <a:gdLst/>
              <a:ahLst/>
              <a:cxnLst>
                <a:cxn ang="0">
                  <a:pos x="0" y="459"/>
                </a:cxn>
                <a:cxn ang="0">
                  <a:pos x="0" y="10"/>
                </a:cxn>
                <a:cxn ang="0">
                  <a:pos x="16" y="0"/>
                </a:cxn>
                <a:cxn ang="0">
                  <a:pos x="16" y="444"/>
                </a:cxn>
                <a:cxn ang="0">
                  <a:pos x="0" y="459"/>
                </a:cxn>
              </a:cxnLst>
              <a:rect l="0" t="0" r="r" b="b"/>
              <a:pathLst>
                <a:path w="16" h="459">
                  <a:moveTo>
                    <a:pt x="0" y="459"/>
                  </a:moveTo>
                  <a:lnTo>
                    <a:pt x="0" y="10"/>
                  </a:lnTo>
                  <a:lnTo>
                    <a:pt x="16" y="0"/>
                  </a:lnTo>
                  <a:lnTo>
                    <a:pt x="16" y="444"/>
                  </a:lnTo>
                  <a:lnTo>
                    <a:pt x="0" y="459"/>
                  </a:lnTo>
                  <a:close/>
                </a:path>
              </a:pathLst>
            </a:custGeom>
            <a:solidFill>
              <a:srgbClr val="80664D"/>
            </a:solidFill>
            <a:ln w="7938">
              <a:solidFill>
                <a:srgbClr val="FFFFFF"/>
              </a:solidFill>
              <a:prstDash val="solid"/>
              <a:round/>
              <a:headEnd/>
              <a:tailEnd/>
            </a:ln>
          </p:spPr>
          <p:txBody>
            <a:bodyPr/>
            <a:lstStyle/>
            <a:p>
              <a:endParaRPr lang="zh-CN" altLang="en-US"/>
            </a:p>
          </p:txBody>
        </p:sp>
        <p:sp>
          <p:nvSpPr>
            <p:cNvPr id="2080867" name="Rectangle 99"/>
            <p:cNvSpPr>
              <a:spLocks noChangeArrowheads="1"/>
            </p:cNvSpPr>
            <p:nvPr/>
          </p:nvSpPr>
          <p:spPr bwMode="auto">
            <a:xfrm>
              <a:off x="2718" y="2351"/>
              <a:ext cx="47" cy="449"/>
            </a:xfrm>
            <a:prstGeom prst="rect">
              <a:avLst/>
            </a:prstGeom>
            <a:solidFill>
              <a:srgbClr val="FFCC99"/>
            </a:solidFill>
            <a:ln w="7938">
              <a:solidFill>
                <a:srgbClr val="FFFFFF"/>
              </a:solidFill>
              <a:miter lim="800000"/>
              <a:headEnd/>
              <a:tailEnd/>
            </a:ln>
          </p:spPr>
          <p:txBody>
            <a:bodyPr/>
            <a:lstStyle/>
            <a:p>
              <a:endParaRPr lang="zh-CN" altLang="en-US"/>
            </a:p>
          </p:txBody>
        </p:sp>
        <p:sp>
          <p:nvSpPr>
            <p:cNvPr id="2080868" name="Freeform 100"/>
            <p:cNvSpPr>
              <a:spLocks/>
            </p:cNvSpPr>
            <p:nvPr/>
          </p:nvSpPr>
          <p:spPr bwMode="auto">
            <a:xfrm>
              <a:off x="2718" y="2341"/>
              <a:ext cx="63" cy="10"/>
            </a:xfrm>
            <a:custGeom>
              <a:avLst/>
              <a:gdLst/>
              <a:ahLst/>
              <a:cxnLst>
                <a:cxn ang="0">
                  <a:pos x="47" y="10"/>
                </a:cxn>
                <a:cxn ang="0">
                  <a:pos x="63" y="0"/>
                </a:cxn>
                <a:cxn ang="0">
                  <a:pos x="16" y="0"/>
                </a:cxn>
                <a:cxn ang="0">
                  <a:pos x="0" y="10"/>
                </a:cxn>
                <a:cxn ang="0">
                  <a:pos x="47" y="10"/>
                </a:cxn>
              </a:cxnLst>
              <a:rect l="0" t="0" r="r" b="b"/>
              <a:pathLst>
                <a:path w="63" h="10">
                  <a:moveTo>
                    <a:pt x="47" y="10"/>
                  </a:moveTo>
                  <a:lnTo>
                    <a:pt x="63" y="0"/>
                  </a:lnTo>
                  <a:lnTo>
                    <a:pt x="16" y="0"/>
                  </a:lnTo>
                  <a:lnTo>
                    <a:pt x="0" y="10"/>
                  </a:lnTo>
                  <a:lnTo>
                    <a:pt x="47" y="10"/>
                  </a:lnTo>
                  <a:close/>
                </a:path>
              </a:pathLst>
            </a:custGeom>
            <a:solidFill>
              <a:srgbClr val="BF9973"/>
            </a:solidFill>
            <a:ln w="7938">
              <a:solidFill>
                <a:srgbClr val="FFFFFF"/>
              </a:solidFill>
              <a:prstDash val="solid"/>
              <a:round/>
              <a:headEnd/>
              <a:tailEnd/>
            </a:ln>
          </p:spPr>
          <p:txBody>
            <a:bodyPr/>
            <a:lstStyle/>
            <a:p>
              <a:endParaRPr lang="zh-CN" altLang="en-US"/>
            </a:p>
          </p:txBody>
        </p:sp>
        <p:sp>
          <p:nvSpPr>
            <p:cNvPr id="2080869" name="Freeform 101"/>
            <p:cNvSpPr>
              <a:spLocks/>
            </p:cNvSpPr>
            <p:nvPr/>
          </p:nvSpPr>
          <p:spPr bwMode="auto">
            <a:xfrm>
              <a:off x="2807" y="2321"/>
              <a:ext cx="16" cy="479"/>
            </a:xfrm>
            <a:custGeom>
              <a:avLst/>
              <a:gdLst/>
              <a:ahLst/>
              <a:cxnLst>
                <a:cxn ang="0">
                  <a:pos x="0" y="479"/>
                </a:cxn>
                <a:cxn ang="0">
                  <a:pos x="0" y="10"/>
                </a:cxn>
                <a:cxn ang="0">
                  <a:pos x="16" y="0"/>
                </a:cxn>
                <a:cxn ang="0">
                  <a:pos x="16" y="464"/>
                </a:cxn>
                <a:cxn ang="0">
                  <a:pos x="0" y="479"/>
                </a:cxn>
              </a:cxnLst>
              <a:rect l="0" t="0" r="r" b="b"/>
              <a:pathLst>
                <a:path w="16" h="479">
                  <a:moveTo>
                    <a:pt x="0" y="479"/>
                  </a:moveTo>
                  <a:lnTo>
                    <a:pt x="0" y="10"/>
                  </a:lnTo>
                  <a:lnTo>
                    <a:pt x="16" y="0"/>
                  </a:lnTo>
                  <a:lnTo>
                    <a:pt x="16" y="464"/>
                  </a:lnTo>
                  <a:lnTo>
                    <a:pt x="0" y="479"/>
                  </a:lnTo>
                  <a:close/>
                </a:path>
              </a:pathLst>
            </a:custGeom>
            <a:solidFill>
              <a:srgbClr val="1A3380"/>
            </a:solidFill>
            <a:ln w="7938">
              <a:solidFill>
                <a:srgbClr val="FFFFFF"/>
              </a:solidFill>
              <a:prstDash val="solid"/>
              <a:round/>
              <a:headEnd/>
              <a:tailEnd/>
            </a:ln>
          </p:spPr>
          <p:txBody>
            <a:bodyPr/>
            <a:lstStyle/>
            <a:p>
              <a:endParaRPr lang="zh-CN" altLang="en-US"/>
            </a:p>
          </p:txBody>
        </p:sp>
        <p:sp>
          <p:nvSpPr>
            <p:cNvPr id="2080870" name="Rectangle 102"/>
            <p:cNvSpPr>
              <a:spLocks noChangeArrowheads="1"/>
            </p:cNvSpPr>
            <p:nvPr/>
          </p:nvSpPr>
          <p:spPr bwMode="auto">
            <a:xfrm>
              <a:off x="2765" y="2331"/>
              <a:ext cx="42" cy="469"/>
            </a:xfrm>
            <a:prstGeom prst="rect">
              <a:avLst/>
            </a:prstGeom>
            <a:solidFill>
              <a:srgbClr val="3366FF"/>
            </a:solidFill>
            <a:ln w="7938">
              <a:solidFill>
                <a:srgbClr val="FFFFFF"/>
              </a:solidFill>
              <a:miter lim="800000"/>
              <a:headEnd/>
              <a:tailEnd/>
            </a:ln>
          </p:spPr>
          <p:txBody>
            <a:bodyPr/>
            <a:lstStyle/>
            <a:p>
              <a:endParaRPr lang="zh-CN" altLang="en-US"/>
            </a:p>
          </p:txBody>
        </p:sp>
        <p:sp>
          <p:nvSpPr>
            <p:cNvPr id="2080871" name="Freeform 103"/>
            <p:cNvSpPr>
              <a:spLocks/>
            </p:cNvSpPr>
            <p:nvPr/>
          </p:nvSpPr>
          <p:spPr bwMode="auto">
            <a:xfrm>
              <a:off x="2765" y="2321"/>
              <a:ext cx="58" cy="10"/>
            </a:xfrm>
            <a:custGeom>
              <a:avLst/>
              <a:gdLst/>
              <a:ahLst/>
              <a:cxnLst>
                <a:cxn ang="0">
                  <a:pos x="42" y="10"/>
                </a:cxn>
                <a:cxn ang="0">
                  <a:pos x="58" y="0"/>
                </a:cxn>
                <a:cxn ang="0">
                  <a:pos x="16" y="0"/>
                </a:cxn>
                <a:cxn ang="0">
                  <a:pos x="0" y="10"/>
                </a:cxn>
                <a:cxn ang="0">
                  <a:pos x="42" y="10"/>
                </a:cxn>
              </a:cxnLst>
              <a:rect l="0" t="0" r="r" b="b"/>
              <a:pathLst>
                <a:path w="58" h="10">
                  <a:moveTo>
                    <a:pt x="42" y="10"/>
                  </a:moveTo>
                  <a:lnTo>
                    <a:pt x="58" y="0"/>
                  </a:lnTo>
                  <a:lnTo>
                    <a:pt x="16" y="0"/>
                  </a:lnTo>
                  <a:lnTo>
                    <a:pt x="0" y="10"/>
                  </a:lnTo>
                  <a:lnTo>
                    <a:pt x="42" y="10"/>
                  </a:lnTo>
                  <a:close/>
                </a:path>
              </a:pathLst>
            </a:custGeom>
            <a:solidFill>
              <a:srgbClr val="264DBF"/>
            </a:solidFill>
            <a:ln w="7938">
              <a:solidFill>
                <a:srgbClr val="FFFFFF"/>
              </a:solidFill>
              <a:prstDash val="solid"/>
              <a:round/>
              <a:headEnd/>
              <a:tailEnd/>
            </a:ln>
          </p:spPr>
          <p:txBody>
            <a:bodyPr/>
            <a:lstStyle/>
            <a:p>
              <a:endParaRPr lang="zh-CN" altLang="en-US"/>
            </a:p>
          </p:txBody>
        </p:sp>
        <p:sp>
          <p:nvSpPr>
            <p:cNvPr id="2080872" name="Freeform 104"/>
            <p:cNvSpPr>
              <a:spLocks/>
            </p:cNvSpPr>
            <p:nvPr/>
          </p:nvSpPr>
          <p:spPr bwMode="auto">
            <a:xfrm>
              <a:off x="2855" y="2286"/>
              <a:ext cx="16" cy="514"/>
            </a:xfrm>
            <a:custGeom>
              <a:avLst/>
              <a:gdLst/>
              <a:ahLst/>
              <a:cxnLst>
                <a:cxn ang="0">
                  <a:pos x="0" y="514"/>
                </a:cxn>
                <a:cxn ang="0">
                  <a:pos x="0" y="15"/>
                </a:cxn>
                <a:cxn ang="0">
                  <a:pos x="16" y="0"/>
                </a:cxn>
                <a:cxn ang="0">
                  <a:pos x="16" y="499"/>
                </a:cxn>
                <a:cxn ang="0">
                  <a:pos x="0" y="514"/>
                </a:cxn>
              </a:cxnLst>
              <a:rect l="0" t="0" r="r" b="b"/>
              <a:pathLst>
                <a:path w="16" h="514">
                  <a:moveTo>
                    <a:pt x="0" y="514"/>
                  </a:moveTo>
                  <a:lnTo>
                    <a:pt x="0" y="15"/>
                  </a:lnTo>
                  <a:lnTo>
                    <a:pt x="16" y="0"/>
                  </a:lnTo>
                  <a:lnTo>
                    <a:pt x="16" y="499"/>
                  </a:lnTo>
                  <a:lnTo>
                    <a:pt x="0" y="514"/>
                  </a:lnTo>
                  <a:close/>
                </a:path>
              </a:pathLst>
            </a:custGeom>
            <a:solidFill>
              <a:srgbClr val="1A6666"/>
            </a:solidFill>
            <a:ln w="7938">
              <a:solidFill>
                <a:srgbClr val="FFFFFF"/>
              </a:solidFill>
              <a:prstDash val="solid"/>
              <a:round/>
              <a:headEnd/>
              <a:tailEnd/>
            </a:ln>
          </p:spPr>
          <p:txBody>
            <a:bodyPr/>
            <a:lstStyle/>
            <a:p>
              <a:endParaRPr lang="zh-CN" altLang="en-US"/>
            </a:p>
          </p:txBody>
        </p:sp>
        <p:sp>
          <p:nvSpPr>
            <p:cNvPr id="2080873" name="Rectangle 105"/>
            <p:cNvSpPr>
              <a:spLocks noChangeArrowheads="1"/>
            </p:cNvSpPr>
            <p:nvPr/>
          </p:nvSpPr>
          <p:spPr bwMode="auto">
            <a:xfrm>
              <a:off x="2807" y="2301"/>
              <a:ext cx="48" cy="499"/>
            </a:xfrm>
            <a:prstGeom prst="rect">
              <a:avLst/>
            </a:prstGeom>
            <a:solidFill>
              <a:srgbClr val="33CCCC"/>
            </a:solidFill>
            <a:ln w="7938">
              <a:solidFill>
                <a:srgbClr val="FFFFFF"/>
              </a:solidFill>
              <a:miter lim="800000"/>
              <a:headEnd/>
              <a:tailEnd/>
            </a:ln>
          </p:spPr>
          <p:txBody>
            <a:bodyPr/>
            <a:lstStyle/>
            <a:p>
              <a:endParaRPr lang="zh-CN" altLang="en-US"/>
            </a:p>
          </p:txBody>
        </p:sp>
        <p:sp>
          <p:nvSpPr>
            <p:cNvPr id="2080874" name="Freeform 106"/>
            <p:cNvSpPr>
              <a:spLocks/>
            </p:cNvSpPr>
            <p:nvPr/>
          </p:nvSpPr>
          <p:spPr bwMode="auto">
            <a:xfrm>
              <a:off x="2807" y="2286"/>
              <a:ext cx="64" cy="15"/>
            </a:xfrm>
            <a:custGeom>
              <a:avLst/>
              <a:gdLst/>
              <a:ahLst/>
              <a:cxnLst>
                <a:cxn ang="0">
                  <a:pos x="48" y="15"/>
                </a:cxn>
                <a:cxn ang="0">
                  <a:pos x="64" y="0"/>
                </a:cxn>
                <a:cxn ang="0">
                  <a:pos x="16" y="0"/>
                </a:cxn>
                <a:cxn ang="0">
                  <a:pos x="0" y="15"/>
                </a:cxn>
                <a:cxn ang="0">
                  <a:pos x="48" y="15"/>
                </a:cxn>
              </a:cxnLst>
              <a:rect l="0" t="0" r="r" b="b"/>
              <a:pathLst>
                <a:path w="64" h="15">
                  <a:moveTo>
                    <a:pt x="48" y="15"/>
                  </a:moveTo>
                  <a:lnTo>
                    <a:pt x="64" y="0"/>
                  </a:lnTo>
                  <a:lnTo>
                    <a:pt x="16" y="0"/>
                  </a:lnTo>
                  <a:lnTo>
                    <a:pt x="0" y="15"/>
                  </a:lnTo>
                  <a:lnTo>
                    <a:pt x="48" y="15"/>
                  </a:lnTo>
                  <a:close/>
                </a:path>
              </a:pathLst>
            </a:custGeom>
            <a:solidFill>
              <a:srgbClr val="269999"/>
            </a:solidFill>
            <a:ln w="7938">
              <a:solidFill>
                <a:srgbClr val="FFFFFF"/>
              </a:solidFill>
              <a:prstDash val="solid"/>
              <a:round/>
              <a:headEnd/>
              <a:tailEnd/>
            </a:ln>
          </p:spPr>
          <p:txBody>
            <a:bodyPr/>
            <a:lstStyle/>
            <a:p>
              <a:endParaRPr lang="zh-CN" altLang="en-US"/>
            </a:p>
          </p:txBody>
        </p:sp>
        <p:sp>
          <p:nvSpPr>
            <p:cNvPr id="2080875" name="Freeform 107"/>
            <p:cNvSpPr>
              <a:spLocks/>
            </p:cNvSpPr>
            <p:nvPr/>
          </p:nvSpPr>
          <p:spPr bwMode="auto">
            <a:xfrm>
              <a:off x="2902" y="2286"/>
              <a:ext cx="11" cy="514"/>
            </a:xfrm>
            <a:custGeom>
              <a:avLst/>
              <a:gdLst/>
              <a:ahLst/>
              <a:cxnLst>
                <a:cxn ang="0">
                  <a:pos x="0" y="514"/>
                </a:cxn>
                <a:cxn ang="0">
                  <a:pos x="0" y="15"/>
                </a:cxn>
                <a:cxn ang="0">
                  <a:pos x="11" y="0"/>
                </a:cxn>
                <a:cxn ang="0">
                  <a:pos x="11" y="499"/>
                </a:cxn>
                <a:cxn ang="0">
                  <a:pos x="0" y="514"/>
                </a:cxn>
              </a:cxnLst>
              <a:rect l="0" t="0" r="r" b="b"/>
              <a:pathLst>
                <a:path w="11" h="514">
                  <a:moveTo>
                    <a:pt x="0" y="514"/>
                  </a:moveTo>
                  <a:lnTo>
                    <a:pt x="0" y="15"/>
                  </a:lnTo>
                  <a:lnTo>
                    <a:pt x="11" y="0"/>
                  </a:lnTo>
                  <a:lnTo>
                    <a:pt x="11" y="499"/>
                  </a:lnTo>
                  <a:lnTo>
                    <a:pt x="0" y="514"/>
                  </a:lnTo>
                  <a:close/>
                </a:path>
              </a:pathLst>
            </a:custGeom>
            <a:solidFill>
              <a:srgbClr val="4D6600"/>
            </a:solidFill>
            <a:ln w="7938">
              <a:solidFill>
                <a:srgbClr val="FFFFFF"/>
              </a:solidFill>
              <a:prstDash val="solid"/>
              <a:round/>
              <a:headEnd/>
              <a:tailEnd/>
            </a:ln>
          </p:spPr>
          <p:txBody>
            <a:bodyPr/>
            <a:lstStyle/>
            <a:p>
              <a:endParaRPr lang="zh-CN" altLang="en-US"/>
            </a:p>
          </p:txBody>
        </p:sp>
        <p:sp>
          <p:nvSpPr>
            <p:cNvPr id="2080876" name="Rectangle 108"/>
            <p:cNvSpPr>
              <a:spLocks noChangeArrowheads="1"/>
            </p:cNvSpPr>
            <p:nvPr/>
          </p:nvSpPr>
          <p:spPr bwMode="auto">
            <a:xfrm>
              <a:off x="2855" y="2301"/>
              <a:ext cx="47" cy="499"/>
            </a:xfrm>
            <a:prstGeom prst="rect">
              <a:avLst/>
            </a:prstGeom>
            <a:solidFill>
              <a:srgbClr val="99CC00"/>
            </a:solidFill>
            <a:ln w="7938">
              <a:solidFill>
                <a:srgbClr val="FFFFFF"/>
              </a:solidFill>
              <a:miter lim="800000"/>
              <a:headEnd/>
              <a:tailEnd/>
            </a:ln>
          </p:spPr>
          <p:txBody>
            <a:bodyPr/>
            <a:lstStyle/>
            <a:p>
              <a:endParaRPr lang="zh-CN" altLang="en-US"/>
            </a:p>
          </p:txBody>
        </p:sp>
        <p:sp>
          <p:nvSpPr>
            <p:cNvPr id="2080877" name="Freeform 109"/>
            <p:cNvSpPr>
              <a:spLocks/>
            </p:cNvSpPr>
            <p:nvPr/>
          </p:nvSpPr>
          <p:spPr bwMode="auto">
            <a:xfrm>
              <a:off x="2855" y="2286"/>
              <a:ext cx="58" cy="15"/>
            </a:xfrm>
            <a:custGeom>
              <a:avLst/>
              <a:gdLst/>
              <a:ahLst/>
              <a:cxnLst>
                <a:cxn ang="0">
                  <a:pos x="47" y="15"/>
                </a:cxn>
                <a:cxn ang="0">
                  <a:pos x="58" y="0"/>
                </a:cxn>
                <a:cxn ang="0">
                  <a:pos x="16" y="0"/>
                </a:cxn>
                <a:cxn ang="0">
                  <a:pos x="0" y="15"/>
                </a:cxn>
                <a:cxn ang="0">
                  <a:pos x="47" y="15"/>
                </a:cxn>
              </a:cxnLst>
              <a:rect l="0" t="0" r="r" b="b"/>
              <a:pathLst>
                <a:path w="58" h="15">
                  <a:moveTo>
                    <a:pt x="47" y="15"/>
                  </a:moveTo>
                  <a:lnTo>
                    <a:pt x="58" y="0"/>
                  </a:lnTo>
                  <a:lnTo>
                    <a:pt x="16" y="0"/>
                  </a:lnTo>
                  <a:lnTo>
                    <a:pt x="0" y="15"/>
                  </a:lnTo>
                  <a:lnTo>
                    <a:pt x="47" y="15"/>
                  </a:lnTo>
                  <a:close/>
                </a:path>
              </a:pathLst>
            </a:custGeom>
            <a:solidFill>
              <a:srgbClr val="739900"/>
            </a:solidFill>
            <a:ln w="7938">
              <a:solidFill>
                <a:srgbClr val="FFFFFF"/>
              </a:solidFill>
              <a:prstDash val="solid"/>
              <a:round/>
              <a:headEnd/>
              <a:tailEnd/>
            </a:ln>
          </p:spPr>
          <p:txBody>
            <a:bodyPr/>
            <a:lstStyle/>
            <a:p>
              <a:endParaRPr lang="zh-CN" altLang="en-US"/>
            </a:p>
          </p:txBody>
        </p:sp>
        <p:sp>
          <p:nvSpPr>
            <p:cNvPr id="2080878" name="Freeform 110"/>
            <p:cNvSpPr>
              <a:spLocks/>
            </p:cNvSpPr>
            <p:nvPr/>
          </p:nvSpPr>
          <p:spPr bwMode="auto">
            <a:xfrm>
              <a:off x="2944" y="2271"/>
              <a:ext cx="16" cy="529"/>
            </a:xfrm>
            <a:custGeom>
              <a:avLst/>
              <a:gdLst/>
              <a:ahLst/>
              <a:cxnLst>
                <a:cxn ang="0">
                  <a:pos x="0" y="529"/>
                </a:cxn>
                <a:cxn ang="0">
                  <a:pos x="0" y="10"/>
                </a:cxn>
                <a:cxn ang="0">
                  <a:pos x="16" y="0"/>
                </a:cxn>
                <a:cxn ang="0">
                  <a:pos x="16" y="514"/>
                </a:cxn>
                <a:cxn ang="0">
                  <a:pos x="0" y="529"/>
                </a:cxn>
              </a:cxnLst>
              <a:rect l="0" t="0" r="r" b="b"/>
              <a:pathLst>
                <a:path w="16" h="529">
                  <a:moveTo>
                    <a:pt x="0" y="529"/>
                  </a:moveTo>
                  <a:lnTo>
                    <a:pt x="0" y="10"/>
                  </a:lnTo>
                  <a:lnTo>
                    <a:pt x="16" y="0"/>
                  </a:lnTo>
                  <a:lnTo>
                    <a:pt x="16" y="514"/>
                  </a:lnTo>
                  <a:lnTo>
                    <a:pt x="0" y="529"/>
                  </a:lnTo>
                  <a:close/>
                </a:path>
              </a:pathLst>
            </a:custGeom>
            <a:solidFill>
              <a:srgbClr val="806600"/>
            </a:solidFill>
            <a:ln w="7938">
              <a:solidFill>
                <a:srgbClr val="FFFFFF"/>
              </a:solidFill>
              <a:prstDash val="solid"/>
              <a:round/>
              <a:headEnd/>
              <a:tailEnd/>
            </a:ln>
          </p:spPr>
          <p:txBody>
            <a:bodyPr/>
            <a:lstStyle/>
            <a:p>
              <a:endParaRPr lang="zh-CN" altLang="en-US"/>
            </a:p>
          </p:txBody>
        </p:sp>
        <p:sp>
          <p:nvSpPr>
            <p:cNvPr id="2080879" name="Rectangle 111"/>
            <p:cNvSpPr>
              <a:spLocks noChangeArrowheads="1"/>
            </p:cNvSpPr>
            <p:nvPr/>
          </p:nvSpPr>
          <p:spPr bwMode="auto">
            <a:xfrm>
              <a:off x="2902" y="2281"/>
              <a:ext cx="42" cy="519"/>
            </a:xfrm>
            <a:prstGeom prst="rect">
              <a:avLst/>
            </a:prstGeom>
            <a:solidFill>
              <a:srgbClr val="FFCC00"/>
            </a:solidFill>
            <a:ln w="7938">
              <a:solidFill>
                <a:srgbClr val="FFFFFF"/>
              </a:solidFill>
              <a:miter lim="800000"/>
              <a:headEnd/>
              <a:tailEnd/>
            </a:ln>
          </p:spPr>
          <p:txBody>
            <a:bodyPr/>
            <a:lstStyle/>
            <a:p>
              <a:endParaRPr lang="zh-CN" altLang="en-US"/>
            </a:p>
          </p:txBody>
        </p:sp>
        <p:sp>
          <p:nvSpPr>
            <p:cNvPr id="2080880" name="Freeform 112"/>
            <p:cNvSpPr>
              <a:spLocks/>
            </p:cNvSpPr>
            <p:nvPr/>
          </p:nvSpPr>
          <p:spPr bwMode="auto">
            <a:xfrm>
              <a:off x="2902" y="2271"/>
              <a:ext cx="58" cy="10"/>
            </a:xfrm>
            <a:custGeom>
              <a:avLst/>
              <a:gdLst/>
              <a:ahLst/>
              <a:cxnLst>
                <a:cxn ang="0">
                  <a:pos x="42" y="10"/>
                </a:cxn>
                <a:cxn ang="0">
                  <a:pos x="58" y="0"/>
                </a:cxn>
                <a:cxn ang="0">
                  <a:pos x="11" y="0"/>
                </a:cxn>
                <a:cxn ang="0">
                  <a:pos x="0" y="10"/>
                </a:cxn>
                <a:cxn ang="0">
                  <a:pos x="42" y="10"/>
                </a:cxn>
              </a:cxnLst>
              <a:rect l="0" t="0" r="r" b="b"/>
              <a:pathLst>
                <a:path w="58" h="10">
                  <a:moveTo>
                    <a:pt x="42" y="10"/>
                  </a:moveTo>
                  <a:lnTo>
                    <a:pt x="58" y="0"/>
                  </a:lnTo>
                  <a:lnTo>
                    <a:pt x="11" y="0"/>
                  </a:lnTo>
                  <a:lnTo>
                    <a:pt x="0" y="10"/>
                  </a:lnTo>
                  <a:lnTo>
                    <a:pt x="42" y="10"/>
                  </a:lnTo>
                  <a:close/>
                </a:path>
              </a:pathLst>
            </a:custGeom>
            <a:solidFill>
              <a:srgbClr val="BF9900"/>
            </a:solidFill>
            <a:ln w="7938">
              <a:solidFill>
                <a:srgbClr val="FFFFFF"/>
              </a:solidFill>
              <a:prstDash val="solid"/>
              <a:round/>
              <a:headEnd/>
              <a:tailEnd/>
            </a:ln>
          </p:spPr>
          <p:txBody>
            <a:bodyPr/>
            <a:lstStyle/>
            <a:p>
              <a:endParaRPr lang="zh-CN" altLang="en-US"/>
            </a:p>
          </p:txBody>
        </p:sp>
        <p:sp>
          <p:nvSpPr>
            <p:cNvPr id="2080881" name="Freeform 113"/>
            <p:cNvSpPr>
              <a:spLocks/>
            </p:cNvSpPr>
            <p:nvPr/>
          </p:nvSpPr>
          <p:spPr bwMode="auto">
            <a:xfrm>
              <a:off x="2992" y="2271"/>
              <a:ext cx="16" cy="529"/>
            </a:xfrm>
            <a:custGeom>
              <a:avLst/>
              <a:gdLst/>
              <a:ahLst/>
              <a:cxnLst>
                <a:cxn ang="0">
                  <a:pos x="0" y="529"/>
                </a:cxn>
                <a:cxn ang="0">
                  <a:pos x="0" y="10"/>
                </a:cxn>
                <a:cxn ang="0">
                  <a:pos x="16" y="0"/>
                </a:cxn>
                <a:cxn ang="0">
                  <a:pos x="16" y="514"/>
                </a:cxn>
                <a:cxn ang="0">
                  <a:pos x="0" y="529"/>
                </a:cxn>
              </a:cxnLst>
              <a:rect l="0" t="0" r="r" b="b"/>
              <a:pathLst>
                <a:path w="16" h="529">
                  <a:moveTo>
                    <a:pt x="0" y="529"/>
                  </a:moveTo>
                  <a:lnTo>
                    <a:pt x="0" y="10"/>
                  </a:lnTo>
                  <a:lnTo>
                    <a:pt x="16" y="0"/>
                  </a:lnTo>
                  <a:lnTo>
                    <a:pt x="16" y="514"/>
                  </a:lnTo>
                  <a:lnTo>
                    <a:pt x="0" y="529"/>
                  </a:lnTo>
                  <a:close/>
                </a:path>
              </a:pathLst>
            </a:custGeom>
            <a:solidFill>
              <a:srgbClr val="804D00"/>
            </a:solidFill>
            <a:ln w="7938">
              <a:solidFill>
                <a:srgbClr val="FFFFFF"/>
              </a:solidFill>
              <a:prstDash val="solid"/>
              <a:round/>
              <a:headEnd/>
              <a:tailEnd/>
            </a:ln>
          </p:spPr>
          <p:txBody>
            <a:bodyPr/>
            <a:lstStyle/>
            <a:p>
              <a:endParaRPr lang="zh-CN" altLang="en-US"/>
            </a:p>
          </p:txBody>
        </p:sp>
        <p:sp>
          <p:nvSpPr>
            <p:cNvPr id="2080882" name="Rectangle 114"/>
            <p:cNvSpPr>
              <a:spLocks noChangeArrowheads="1"/>
            </p:cNvSpPr>
            <p:nvPr/>
          </p:nvSpPr>
          <p:spPr bwMode="auto">
            <a:xfrm>
              <a:off x="2944" y="2281"/>
              <a:ext cx="48" cy="519"/>
            </a:xfrm>
            <a:prstGeom prst="rect">
              <a:avLst/>
            </a:prstGeom>
            <a:solidFill>
              <a:srgbClr val="FF9900"/>
            </a:solidFill>
            <a:ln w="7938">
              <a:solidFill>
                <a:srgbClr val="FFFFFF"/>
              </a:solidFill>
              <a:miter lim="800000"/>
              <a:headEnd/>
              <a:tailEnd/>
            </a:ln>
          </p:spPr>
          <p:txBody>
            <a:bodyPr/>
            <a:lstStyle/>
            <a:p>
              <a:endParaRPr lang="zh-CN" altLang="en-US"/>
            </a:p>
          </p:txBody>
        </p:sp>
        <p:sp>
          <p:nvSpPr>
            <p:cNvPr id="2080883" name="Freeform 115"/>
            <p:cNvSpPr>
              <a:spLocks/>
            </p:cNvSpPr>
            <p:nvPr/>
          </p:nvSpPr>
          <p:spPr bwMode="auto">
            <a:xfrm>
              <a:off x="2944" y="2271"/>
              <a:ext cx="64" cy="10"/>
            </a:xfrm>
            <a:custGeom>
              <a:avLst/>
              <a:gdLst/>
              <a:ahLst/>
              <a:cxnLst>
                <a:cxn ang="0">
                  <a:pos x="48" y="10"/>
                </a:cxn>
                <a:cxn ang="0">
                  <a:pos x="64" y="0"/>
                </a:cxn>
                <a:cxn ang="0">
                  <a:pos x="16" y="0"/>
                </a:cxn>
                <a:cxn ang="0">
                  <a:pos x="0" y="10"/>
                </a:cxn>
                <a:cxn ang="0">
                  <a:pos x="48" y="10"/>
                </a:cxn>
              </a:cxnLst>
              <a:rect l="0" t="0" r="r" b="b"/>
              <a:pathLst>
                <a:path w="64" h="10">
                  <a:moveTo>
                    <a:pt x="48" y="10"/>
                  </a:moveTo>
                  <a:lnTo>
                    <a:pt x="64" y="0"/>
                  </a:lnTo>
                  <a:lnTo>
                    <a:pt x="16" y="0"/>
                  </a:lnTo>
                  <a:lnTo>
                    <a:pt x="0" y="10"/>
                  </a:lnTo>
                  <a:lnTo>
                    <a:pt x="48" y="10"/>
                  </a:lnTo>
                  <a:close/>
                </a:path>
              </a:pathLst>
            </a:custGeom>
            <a:solidFill>
              <a:srgbClr val="BF7300"/>
            </a:solidFill>
            <a:ln w="7938">
              <a:solidFill>
                <a:srgbClr val="FFFFFF"/>
              </a:solidFill>
              <a:prstDash val="solid"/>
              <a:round/>
              <a:headEnd/>
              <a:tailEnd/>
            </a:ln>
          </p:spPr>
          <p:txBody>
            <a:bodyPr/>
            <a:lstStyle/>
            <a:p>
              <a:endParaRPr lang="zh-CN" altLang="en-US"/>
            </a:p>
          </p:txBody>
        </p:sp>
        <p:sp>
          <p:nvSpPr>
            <p:cNvPr id="2080884" name="Freeform 116"/>
            <p:cNvSpPr>
              <a:spLocks/>
            </p:cNvSpPr>
            <p:nvPr/>
          </p:nvSpPr>
          <p:spPr bwMode="auto">
            <a:xfrm>
              <a:off x="3034" y="2251"/>
              <a:ext cx="16" cy="549"/>
            </a:xfrm>
            <a:custGeom>
              <a:avLst/>
              <a:gdLst/>
              <a:ahLst/>
              <a:cxnLst>
                <a:cxn ang="0">
                  <a:pos x="0" y="549"/>
                </a:cxn>
                <a:cxn ang="0">
                  <a:pos x="0" y="15"/>
                </a:cxn>
                <a:cxn ang="0">
                  <a:pos x="16" y="0"/>
                </a:cxn>
                <a:cxn ang="0">
                  <a:pos x="16" y="534"/>
                </a:cxn>
                <a:cxn ang="0">
                  <a:pos x="0" y="549"/>
                </a:cxn>
              </a:cxnLst>
              <a:rect l="0" t="0" r="r" b="b"/>
              <a:pathLst>
                <a:path w="16" h="549">
                  <a:moveTo>
                    <a:pt x="0" y="549"/>
                  </a:moveTo>
                  <a:lnTo>
                    <a:pt x="0" y="15"/>
                  </a:lnTo>
                  <a:lnTo>
                    <a:pt x="16" y="0"/>
                  </a:lnTo>
                  <a:lnTo>
                    <a:pt x="16" y="534"/>
                  </a:lnTo>
                  <a:lnTo>
                    <a:pt x="0" y="549"/>
                  </a:lnTo>
                  <a:close/>
                </a:path>
              </a:pathLst>
            </a:custGeom>
            <a:solidFill>
              <a:srgbClr val="803300"/>
            </a:solidFill>
            <a:ln w="7938">
              <a:solidFill>
                <a:srgbClr val="FFFFFF"/>
              </a:solidFill>
              <a:prstDash val="solid"/>
              <a:round/>
              <a:headEnd/>
              <a:tailEnd/>
            </a:ln>
          </p:spPr>
          <p:txBody>
            <a:bodyPr/>
            <a:lstStyle/>
            <a:p>
              <a:endParaRPr lang="zh-CN" altLang="en-US"/>
            </a:p>
          </p:txBody>
        </p:sp>
        <p:sp>
          <p:nvSpPr>
            <p:cNvPr id="2080885" name="Rectangle 117"/>
            <p:cNvSpPr>
              <a:spLocks noChangeArrowheads="1"/>
            </p:cNvSpPr>
            <p:nvPr/>
          </p:nvSpPr>
          <p:spPr bwMode="auto">
            <a:xfrm>
              <a:off x="2992" y="2266"/>
              <a:ext cx="42" cy="534"/>
            </a:xfrm>
            <a:prstGeom prst="rect">
              <a:avLst/>
            </a:prstGeom>
            <a:solidFill>
              <a:srgbClr val="FF6600"/>
            </a:solidFill>
            <a:ln w="7938">
              <a:solidFill>
                <a:srgbClr val="FFFFFF"/>
              </a:solidFill>
              <a:miter lim="800000"/>
              <a:headEnd/>
              <a:tailEnd/>
            </a:ln>
          </p:spPr>
          <p:txBody>
            <a:bodyPr/>
            <a:lstStyle/>
            <a:p>
              <a:endParaRPr lang="zh-CN" altLang="en-US"/>
            </a:p>
          </p:txBody>
        </p:sp>
        <p:sp>
          <p:nvSpPr>
            <p:cNvPr id="2080886" name="Freeform 118"/>
            <p:cNvSpPr>
              <a:spLocks/>
            </p:cNvSpPr>
            <p:nvPr/>
          </p:nvSpPr>
          <p:spPr bwMode="auto">
            <a:xfrm>
              <a:off x="2992" y="2251"/>
              <a:ext cx="58" cy="15"/>
            </a:xfrm>
            <a:custGeom>
              <a:avLst/>
              <a:gdLst/>
              <a:ahLst/>
              <a:cxnLst>
                <a:cxn ang="0">
                  <a:pos x="42" y="15"/>
                </a:cxn>
                <a:cxn ang="0">
                  <a:pos x="58" y="0"/>
                </a:cxn>
                <a:cxn ang="0">
                  <a:pos x="16" y="0"/>
                </a:cxn>
                <a:cxn ang="0">
                  <a:pos x="0" y="15"/>
                </a:cxn>
                <a:cxn ang="0">
                  <a:pos x="42" y="15"/>
                </a:cxn>
              </a:cxnLst>
              <a:rect l="0" t="0" r="r" b="b"/>
              <a:pathLst>
                <a:path w="58" h="15">
                  <a:moveTo>
                    <a:pt x="42" y="15"/>
                  </a:moveTo>
                  <a:lnTo>
                    <a:pt x="58" y="0"/>
                  </a:lnTo>
                  <a:lnTo>
                    <a:pt x="16" y="0"/>
                  </a:lnTo>
                  <a:lnTo>
                    <a:pt x="0" y="15"/>
                  </a:lnTo>
                  <a:lnTo>
                    <a:pt x="42" y="15"/>
                  </a:lnTo>
                  <a:close/>
                </a:path>
              </a:pathLst>
            </a:custGeom>
            <a:solidFill>
              <a:srgbClr val="BF4D00"/>
            </a:solidFill>
            <a:ln w="7938">
              <a:solidFill>
                <a:srgbClr val="FFFFFF"/>
              </a:solidFill>
              <a:prstDash val="solid"/>
              <a:round/>
              <a:headEnd/>
              <a:tailEnd/>
            </a:ln>
          </p:spPr>
          <p:txBody>
            <a:bodyPr/>
            <a:lstStyle/>
            <a:p>
              <a:endParaRPr lang="zh-CN" altLang="en-US"/>
            </a:p>
          </p:txBody>
        </p:sp>
        <p:sp>
          <p:nvSpPr>
            <p:cNvPr id="2080887" name="Freeform 119"/>
            <p:cNvSpPr>
              <a:spLocks/>
            </p:cNvSpPr>
            <p:nvPr/>
          </p:nvSpPr>
          <p:spPr bwMode="auto">
            <a:xfrm>
              <a:off x="3081" y="2251"/>
              <a:ext cx="16" cy="549"/>
            </a:xfrm>
            <a:custGeom>
              <a:avLst/>
              <a:gdLst/>
              <a:ahLst/>
              <a:cxnLst>
                <a:cxn ang="0">
                  <a:pos x="0" y="549"/>
                </a:cxn>
                <a:cxn ang="0">
                  <a:pos x="0" y="15"/>
                </a:cxn>
                <a:cxn ang="0">
                  <a:pos x="16" y="0"/>
                </a:cxn>
                <a:cxn ang="0">
                  <a:pos x="16" y="534"/>
                </a:cxn>
                <a:cxn ang="0">
                  <a:pos x="0" y="549"/>
                </a:cxn>
              </a:cxnLst>
              <a:rect l="0" t="0" r="r" b="b"/>
              <a:pathLst>
                <a:path w="16" h="549">
                  <a:moveTo>
                    <a:pt x="0" y="549"/>
                  </a:moveTo>
                  <a:lnTo>
                    <a:pt x="0" y="15"/>
                  </a:lnTo>
                  <a:lnTo>
                    <a:pt x="16" y="0"/>
                  </a:lnTo>
                  <a:lnTo>
                    <a:pt x="16" y="534"/>
                  </a:lnTo>
                  <a:lnTo>
                    <a:pt x="0" y="549"/>
                  </a:lnTo>
                  <a:close/>
                </a:path>
              </a:pathLst>
            </a:custGeom>
            <a:solidFill>
              <a:srgbClr val="33334D"/>
            </a:solidFill>
            <a:ln w="7938">
              <a:solidFill>
                <a:srgbClr val="FFFFFF"/>
              </a:solidFill>
              <a:prstDash val="solid"/>
              <a:round/>
              <a:headEnd/>
              <a:tailEnd/>
            </a:ln>
          </p:spPr>
          <p:txBody>
            <a:bodyPr/>
            <a:lstStyle/>
            <a:p>
              <a:endParaRPr lang="zh-CN" altLang="en-US"/>
            </a:p>
          </p:txBody>
        </p:sp>
        <p:sp>
          <p:nvSpPr>
            <p:cNvPr id="2080888" name="Rectangle 120"/>
            <p:cNvSpPr>
              <a:spLocks noChangeArrowheads="1"/>
            </p:cNvSpPr>
            <p:nvPr/>
          </p:nvSpPr>
          <p:spPr bwMode="auto">
            <a:xfrm>
              <a:off x="3034" y="2266"/>
              <a:ext cx="47" cy="534"/>
            </a:xfrm>
            <a:prstGeom prst="rect">
              <a:avLst/>
            </a:prstGeom>
            <a:solidFill>
              <a:srgbClr val="666699"/>
            </a:solidFill>
            <a:ln w="7938">
              <a:solidFill>
                <a:srgbClr val="FFFFFF"/>
              </a:solidFill>
              <a:miter lim="800000"/>
              <a:headEnd/>
              <a:tailEnd/>
            </a:ln>
          </p:spPr>
          <p:txBody>
            <a:bodyPr/>
            <a:lstStyle/>
            <a:p>
              <a:endParaRPr lang="zh-CN" altLang="en-US"/>
            </a:p>
          </p:txBody>
        </p:sp>
        <p:sp>
          <p:nvSpPr>
            <p:cNvPr id="2080889" name="Freeform 121"/>
            <p:cNvSpPr>
              <a:spLocks/>
            </p:cNvSpPr>
            <p:nvPr/>
          </p:nvSpPr>
          <p:spPr bwMode="auto">
            <a:xfrm>
              <a:off x="3034" y="2251"/>
              <a:ext cx="63" cy="15"/>
            </a:xfrm>
            <a:custGeom>
              <a:avLst/>
              <a:gdLst/>
              <a:ahLst/>
              <a:cxnLst>
                <a:cxn ang="0">
                  <a:pos x="47" y="15"/>
                </a:cxn>
                <a:cxn ang="0">
                  <a:pos x="63" y="0"/>
                </a:cxn>
                <a:cxn ang="0">
                  <a:pos x="16" y="0"/>
                </a:cxn>
                <a:cxn ang="0">
                  <a:pos x="0" y="15"/>
                </a:cxn>
                <a:cxn ang="0">
                  <a:pos x="47" y="15"/>
                </a:cxn>
              </a:cxnLst>
              <a:rect l="0" t="0" r="r" b="b"/>
              <a:pathLst>
                <a:path w="63" h="15">
                  <a:moveTo>
                    <a:pt x="47" y="15"/>
                  </a:moveTo>
                  <a:lnTo>
                    <a:pt x="63" y="0"/>
                  </a:lnTo>
                  <a:lnTo>
                    <a:pt x="16" y="0"/>
                  </a:lnTo>
                  <a:lnTo>
                    <a:pt x="0" y="15"/>
                  </a:lnTo>
                  <a:lnTo>
                    <a:pt x="47" y="15"/>
                  </a:lnTo>
                  <a:close/>
                </a:path>
              </a:pathLst>
            </a:custGeom>
            <a:solidFill>
              <a:srgbClr val="4D4D73"/>
            </a:solidFill>
            <a:ln w="7938">
              <a:solidFill>
                <a:srgbClr val="FFFFFF"/>
              </a:solidFill>
              <a:prstDash val="solid"/>
              <a:round/>
              <a:headEnd/>
              <a:tailEnd/>
            </a:ln>
          </p:spPr>
          <p:txBody>
            <a:bodyPr/>
            <a:lstStyle/>
            <a:p>
              <a:endParaRPr lang="zh-CN" altLang="en-US"/>
            </a:p>
          </p:txBody>
        </p:sp>
        <p:sp>
          <p:nvSpPr>
            <p:cNvPr id="2080890" name="Freeform 122"/>
            <p:cNvSpPr>
              <a:spLocks/>
            </p:cNvSpPr>
            <p:nvPr/>
          </p:nvSpPr>
          <p:spPr bwMode="auto">
            <a:xfrm>
              <a:off x="3129" y="2221"/>
              <a:ext cx="16" cy="579"/>
            </a:xfrm>
            <a:custGeom>
              <a:avLst/>
              <a:gdLst/>
              <a:ahLst/>
              <a:cxnLst>
                <a:cxn ang="0">
                  <a:pos x="0" y="579"/>
                </a:cxn>
                <a:cxn ang="0">
                  <a:pos x="0" y="10"/>
                </a:cxn>
                <a:cxn ang="0">
                  <a:pos x="16" y="0"/>
                </a:cxn>
                <a:cxn ang="0">
                  <a:pos x="16" y="564"/>
                </a:cxn>
                <a:cxn ang="0">
                  <a:pos x="0" y="579"/>
                </a:cxn>
              </a:cxnLst>
              <a:rect l="0" t="0" r="r" b="b"/>
              <a:pathLst>
                <a:path w="16" h="579">
                  <a:moveTo>
                    <a:pt x="0" y="579"/>
                  </a:moveTo>
                  <a:lnTo>
                    <a:pt x="0" y="10"/>
                  </a:lnTo>
                  <a:lnTo>
                    <a:pt x="16" y="0"/>
                  </a:lnTo>
                  <a:lnTo>
                    <a:pt x="16" y="564"/>
                  </a:lnTo>
                  <a:lnTo>
                    <a:pt x="0" y="579"/>
                  </a:lnTo>
                  <a:close/>
                </a:path>
              </a:pathLst>
            </a:custGeom>
            <a:solidFill>
              <a:srgbClr val="4B4B4B"/>
            </a:solidFill>
            <a:ln w="7938">
              <a:solidFill>
                <a:srgbClr val="FFFFFF"/>
              </a:solidFill>
              <a:prstDash val="solid"/>
              <a:round/>
              <a:headEnd/>
              <a:tailEnd/>
            </a:ln>
          </p:spPr>
          <p:txBody>
            <a:bodyPr/>
            <a:lstStyle/>
            <a:p>
              <a:endParaRPr lang="zh-CN" altLang="en-US"/>
            </a:p>
          </p:txBody>
        </p:sp>
        <p:sp>
          <p:nvSpPr>
            <p:cNvPr id="2080891" name="Rectangle 123"/>
            <p:cNvSpPr>
              <a:spLocks noChangeArrowheads="1"/>
            </p:cNvSpPr>
            <p:nvPr/>
          </p:nvSpPr>
          <p:spPr bwMode="auto">
            <a:xfrm>
              <a:off x="3081" y="2231"/>
              <a:ext cx="48" cy="569"/>
            </a:xfrm>
            <a:prstGeom prst="rect">
              <a:avLst/>
            </a:prstGeom>
            <a:solidFill>
              <a:srgbClr val="969696"/>
            </a:solidFill>
            <a:ln w="7938">
              <a:solidFill>
                <a:srgbClr val="FFFFFF"/>
              </a:solidFill>
              <a:miter lim="800000"/>
              <a:headEnd/>
              <a:tailEnd/>
            </a:ln>
          </p:spPr>
          <p:txBody>
            <a:bodyPr/>
            <a:lstStyle/>
            <a:p>
              <a:endParaRPr lang="zh-CN" altLang="en-US"/>
            </a:p>
          </p:txBody>
        </p:sp>
        <p:sp>
          <p:nvSpPr>
            <p:cNvPr id="2080892" name="Freeform 124"/>
            <p:cNvSpPr>
              <a:spLocks/>
            </p:cNvSpPr>
            <p:nvPr/>
          </p:nvSpPr>
          <p:spPr bwMode="auto">
            <a:xfrm>
              <a:off x="3081" y="2221"/>
              <a:ext cx="64" cy="10"/>
            </a:xfrm>
            <a:custGeom>
              <a:avLst/>
              <a:gdLst/>
              <a:ahLst/>
              <a:cxnLst>
                <a:cxn ang="0">
                  <a:pos x="48" y="10"/>
                </a:cxn>
                <a:cxn ang="0">
                  <a:pos x="64" y="0"/>
                </a:cxn>
                <a:cxn ang="0">
                  <a:pos x="16" y="0"/>
                </a:cxn>
                <a:cxn ang="0">
                  <a:pos x="0" y="10"/>
                </a:cxn>
                <a:cxn ang="0">
                  <a:pos x="48" y="10"/>
                </a:cxn>
              </a:cxnLst>
              <a:rect l="0" t="0" r="r" b="b"/>
              <a:pathLst>
                <a:path w="64" h="10">
                  <a:moveTo>
                    <a:pt x="48" y="10"/>
                  </a:moveTo>
                  <a:lnTo>
                    <a:pt x="64" y="0"/>
                  </a:lnTo>
                  <a:lnTo>
                    <a:pt x="16" y="0"/>
                  </a:lnTo>
                  <a:lnTo>
                    <a:pt x="0" y="10"/>
                  </a:lnTo>
                  <a:lnTo>
                    <a:pt x="48" y="10"/>
                  </a:lnTo>
                  <a:close/>
                </a:path>
              </a:pathLst>
            </a:custGeom>
            <a:solidFill>
              <a:srgbClr val="717171"/>
            </a:solidFill>
            <a:ln w="7938">
              <a:solidFill>
                <a:srgbClr val="FFFFFF"/>
              </a:solidFill>
              <a:prstDash val="solid"/>
              <a:round/>
              <a:headEnd/>
              <a:tailEnd/>
            </a:ln>
          </p:spPr>
          <p:txBody>
            <a:bodyPr/>
            <a:lstStyle/>
            <a:p>
              <a:endParaRPr lang="zh-CN" altLang="en-US"/>
            </a:p>
          </p:txBody>
        </p:sp>
        <p:sp>
          <p:nvSpPr>
            <p:cNvPr id="2080893" name="Freeform 125"/>
            <p:cNvSpPr>
              <a:spLocks/>
            </p:cNvSpPr>
            <p:nvPr/>
          </p:nvSpPr>
          <p:spPr bwMode="auto">
            <a:xfrm>
              <a:off x="3171" y="2221"/>
              <a:ext cx="16" cy="579"/>
            </a:xfrm>
            <a:custGeom>
              <a:avLst/>
              <a:gdLst/>
              <a:ahLst/>
              <a:cxnLst>
                <a:cxn ang="0">
                  <a:pos x="0" y="579"/>
                </a:cxn>
                <a:cxn ang="0">
                  <a:pos x="0" y="10"/>
                </a:cxn>
                <a:cxn ang="0">
                  <a:pos x="16" y="0"/>
                </a:cxn>
                <a:cxn ang="0">
                  <a:pos x="16" y="564"/>
                </a:cxn>
                <a:cxn ang="0">
                  <a:pos x="0" y="579"/>
                </a:cxn>
              </a:cxnLst>
              <a:rect l="0" t="0" r="r" b="b"/>
              <a:pathLst>
                <a:path w="16" h="579">
                  <a:moveTo>
                    <a:pt x="0" y="579"/>
                  </a:moveTo>
                  <a:lnTo>
                    <a:pt x="0" y="10"/>
                  </a:lnTo>
                  <a:lnTo>
                    <a:pt x="16" y="0"/>
                  </a:lnTo>
                  <a:lnTo>
                    <a:pt x="16" y="564"/>
                  </a:lnTo>
                  <a:lnTo>
                    <a:pt x="0" y="579"/>
                  </a:lnTo>
                  <a:close/>
                </a:path>
              </a:pathLst>
            </a:custGeom>
            <a:solidFill>
              <a:srgbClr val="001A33"/>
            </a:solidFill>
            <a:ln w="7938">
              <a:solidFill>
                <a:srgbClr val="FFFFFF"/>
              </a:solidFill>
              <a:prstDash val="solid"/>
              <a:round/>
              <a:headEnd/>
              <a:tailEnd/>
            </a:ln>
          </p:spPr>
          <p:txBody>
            <a:bodyPr/>
            <a:lstStyle/>
            <a:p>
              <a:endParaRPr lang="zh-CN" altLang="en-US"/>
            </a:p>
          </p:txBody>
        </p:sp>
        <p:sp>
          <p:nvSpPr>
            <p:cNvPr id="2080894" name="Rectangle 126"/>
            <p:cNvSpPr>
              <a:spLocks noChangeArrowheads="1"/>
            </p:cNvSpPr>
            <p:nvPr/>
          </p:nvSpPr>
          <p:spPr bwMode="auto">
            <a:xfrm>
              <a:off x="3129" y="2231"/>
              <a:ext cx="42" cy="569"/>
            </a:xfrm>
            <a:prstGeom prst="rect">
              <a:avLst/>
            </a:prstGeom>
            <a:solidFill>
              <a:srgbClr val="003366"/>
            </a:solidFill>
            <a:ln w="7938">
              <a:solidFill>
                <a:srgbClr val="FFFFFF"/>
              </a:solidFill>
              <a:miter lim="800000"/>
              <a:headEnd/>
              <a:tailEnd/>
            </a:ln>
          </p:spPr>
          <p:txBody>
            <a:bodyPr/>
            <a:lstStyle/>
            <a:p>
              <a:endParaRPr lang="zh-CN" altLang="en-US"/>
            </a:p>
          </p:txBody>
        </p:sp>
        <p:sp>
          <p:nvSpPr>
            <p:cNvPr id="2080895" name="Freeform 127"/>
            <p:cNvSpPr>
              <a:spLocks/>
            </p:cNvSpPr>
            <p:nvPr/>
          </p:nvSpPr>
          <p:spPr bwMode="auto">
            <a:xfrm>
              <a:off x="3129" y="2221"/>
              <a:ext cx="58" cy="10"/>
            </a:xfrm>
            <a:custGeom>
              <a:avLst/>
              <a:gdLst/>
              <a:ahLst/>
              <a:cxnLst>
                <a:cxn ang="0">
                  <a:pos x="42" y="10"/>
                </a:cxn>
                <a:cxn ang="0">
                  <a:pos x="58" y="0"/>
                </a:cxn>
                <a:cxn ang="0">
                  <a:pos x="16" y="0"/>
                </a:cxn>
                <a:cxn ang="0">
                  <a:pos x="0" y="10"/>
                </a:cxn>
                <a:cxn ang="0">
                  <a:pos x="42" y="10"/>
                </a:cxn>
              </a:cxnLst>
              <a:rect l="0" t="0" r="r" b="b"/>
              <a:pathLst>
                <a:path w="58" h="10">
                  <a:moveTo>
                    <a:pt x="42" y="10"/>
                  </a:moveTo>
                  <a:lnTo>
                    <a:pt x="58" y="0"/>
                  </a:lnTo>
                  <a:lnTo>
                    <a:pt x="16" y="0"/>
                  </a:lnTo>
                  <a:lnTo>
                    <a:pt x="0" y="10"/>
                  </a:lnTo>
                  <a:lnTo>
                    <a:pt x="42" y="10"/>
                  </a:lnTo>
                  <a:close/>
                </a:path>
              </a:pathLst>
            </a:custGeom>
            <a:solidFill>
              <a:srgbClr val="00264D"/>
            </a:solidFill>
            <a:ln w="7938">
              <a:solidFill>
                <a:srgbClr val="FFFFFF"/>
              </a:solidFill>
              <a:prstDash val="solid"/>
              <a:round/>
              <a:headEnd/>
              <a:tailEnd/>
            </a:ln>
          </p:spPr>
          <p:txBody>
            <a:bodyPr/>
            <a:lstStyle/>
            <a:p>
              <a:endParaRPr lang="zh-CN" altLang="en-US"/>
            </a:p>
          </p:txBody>
        </p:sp>
        <p:sp>
          <p:nvSpPr>
            <p:cNvPr id="2080896" name="Freeform 128"/>
            <p:cNvSpPr>
              <a:spLocks/>
            </p:cNvSpPr>
            <p:nvPr/>
          </p:nvSpPr>
          <p:spPr bwMode="auto">
            <a:xfrm>
              <a:off x="3219" y="2201"/>
              <a:ext cx="15" cy="599"/>
            </a:xfrm>
            <a:custGeom>
              <a:avLst/>
              <a:gdLst/>
              <a:ahLst/>
              <a:cxnLst>
                <a:cxn ang="0">
                  <a:pos x="0" y="599"/>
                </a:cxn>
                <a:cxn ang="0">
                  <a:pos x="0" y="10"/>
                </a:cxn>
                <a:cxn ang="0">
                  <a:pos x="15" y="0"/>
                </a:cxn>
                <a:cxn ang="0">
                  <a:pos x="15" y="584"/>
                </a:cxn>
                <a:cxn ang="0">
                  <a:pos x="0" y="599"/>
                </a:cxn>
              </a:cxnLst>
              <a:rect l="0" t="0" r="r" b="b"/>
              <a:pathLst>
                <a:path w="15" h="599">
                  <a:moveTo>
                    <a:pt x="0" y="599"/>
                  </a:moveTo>
                  <a:lnTo>
                    <a:pt x="0" y="10"/>
                  </a:lnTo>
                  <a:lnTo>
                    <a:pt x="15" y="0"/>
                  </a:lnTo>
                  <a:lnTo>
                    <a:pt x="15" y="584"/>
                  </a:lnTo>
                  <a:lnTo>
                    <a:pt x="0" y="599"/>
                  </a:lnTo>
                  <a:close/>
                </a:path>
              </a:pathLst>
            </a:custGeom>
            <a:solidFill>
              <a:srgbClr val="1A4D33"/>
            </a:solidFill>
            <a:ln w="7938">
              <a:solidFill>
                <a:srgbClr val="FFFFFF"/>
              </a:solidFill>
              <a:prstDash val="solid"/>
              <a:round/>
              <a:headEnd/>
              <a:tailEnd/>
            </a:ln>
          </p:spPr>
          <p:txBody>
            <a:bodyPr/>
            <a:lstStyle/>
            <a:p>
              <a:endParaRPr lang="zh-CN" altLang="en-US"/>
            </a:p>
          </p:txBody>
        </p:sp>
        <p:sp>
          <p:nvSpPr>
            <p:cNvPr id="2080897" name="Rectangle 129"/>
            <p:cNvSpPr>
              <a:spLocks noChangeArrowheads="1"/>
            </p:cNvSpPr>
            <p:nvPr/>
          </p:nvSpPr>
          <p:spPr bwMode="auto">
            <a:xfrm>
              <a:off x="3171" y="2211"/>
              <a:ext cx="48" cy="589"/>
            </a:xfrm>
            <a:prstGeom prst="rect">
              <a:avLst/>
            </a:prstGeom>
            <a:solidFill>
              <a:srgbClr val="339966"/>
            </a:solidFill>
            <a:ln w="7938">
              <a:solidFill>
                <a:srgbClr val="FFFFFF"/>
              </a:solidFill>
              <a:miter lim="800000"/>
              <a:headEnd/>
              <a:tailEnd/>
            </a:ln>
          </p:spPr>
          <p:txBody>
            <a:bodyPr/>
            <a:lstStyle/>
            <a:p>
              <a:endParaRPr lang="zh-CN" altLang="en-US"/>
            </a:p>
          </p:txBody>
        </p:sp>
        <p:sp>
          <p:nvSpPr>
            <p:cNvPr id="2080898" name="Freeform 130"/>
            <p:cNvSpPr>
              <a:spLocks/>
            </p:cNvSpPr>
            <p:nvPr/>
          </p:nvSpPr>
          <p:spPr bwMode="auto">
            <a:xfrm>
              <a:off x="3171" y="2201"/>
              <a:ext cx="63" cy="10"/>
            </a:xfrm>
            <a:custGeom>
              <a:avLst/>
              <a:gdLst/>
              <a:ahLst/>
              <a:cxnLst>
                <a:cxn ang="0">
                  <a:pos x="48" y="10"/>
                </a:cxn>
                <a:cxn ang="0">
                  <a:pos x="63" y="0"/>
                </a:cxn>
                <a:cxn ang="0">
                  <a:pos x="16" y="0"/>
                </a:cxn>
                <a:cxn ang="0">
                  <a:pos x="0" y="10"/>
                </a:cxn>
                <a:cxn ang="0">
                  <a:pos x="48" y="10"/>
                </a:cxn>
              </a:cxnLst>
              <a:rect l="0" t="0" r="r" b="b"/>
              <a:pathLst>
                <a:path w="63" h="10">
                  <a:moveTo>
                    <a:pt x="48" y="10"/>
                  </a:moveTo>
                  <a:lnTo>
                    <a:pt x="63" y="0"/>
                  </a:lnTo>
                  <a:lnTo>
                    <a:pt x="16" y="0"/>
                  </a:lnTo>
                  <a:lnTo>
                    <a:pt x="0" y="10"/>
                  </a:lnTo>
                  <a:lnTo>
                    <a:pt x="48" y="10"/>
                  </a:lnTo>
                  <a:close/>
                </a:path>
              </a:pathLst>
            </a:custGeom>
            <a:solidFill>
              <a:srgbClr val="26734D"/>
            </a:solidFill>
            <a:ln w="7938">
              <a:solidFill>
                <a:srgbClr val="FFFFFF"/>
              </a:solidFill>
              <a:prstDash val="solid"/>
              <a:round/>
              <a:headEnd/>
              <a:tailEnd/>
            </a:ln>
          </p:spPr>
          <p:txBody>
            <a:bodyPr/>
            <a:lstStyle/>
            <a:p>
              <a:endParaRPr lang="zh-CN" altLang="en-US"/>
            </a:p>
          </p:txBody>
        </p:sp>
        <p:sp>
          <p:nvSpPr>
            <p:cNvPr id="2080899" name="Freeform 131"/>
            <p:cNvSpPr>
              <a:spLocks/>
            </p:cNvSpPr>
            <p:nvPr/>
          </p:nvSpPr>
          <p:spPr bwMode="auto">
            <a:xfrm>
              <a:off x="3261" y="2186"/>
              <a:ext cx="16" cy="614"/>
            </a:xfrm>
            <a:custGeom>
              <a:avLst/>
              <a:gdLst/>
              <a:ahLst/>
              <a:cxnLst>
                <a:cxn ang="0">
                  <a:pos x="0" y="614"/>
                </a:cxn>
                <a:cxn ang="0">
                  <a:pos x="0" y="10"/>
                </a:cxn>
                <a:cxn ang="0">
                  <a:pos x="16" y="0"/>
                </a:cxn>
                <a:cxn ang="0">
                  <a:pos x="16" y="599"/>
                </a:cxn>
                <a:cxn ang="0">
                  <a:pos x="0" y="614"/>
                </a:cxn>
              </a:cxnLst>
              <a:rect l="0" t="0" r="r" b="b"/>
              <a:pathLst>
                <a:path w="16" h="614">
                  <a:moveTo>
                    <a:pt x="0" y="614"/>
                  </a:moveTo>
                  <a:lnTo>
                    <a:pt x="0" y="10"/>
                  </a:lnTo>
                  <a:lnTo>
                    <a:pt x="16" y="0"/>
                  </a:lnTo>
                  <a:lnTo>
                    <a:pt x="16" y="599"/>
                  </a:lnTo>
                  <a:lnTo>
                    <a:pt x="0" y="614"/>
                  </a:lnTo>
                  <a:close/>
                </a:path>
              </a:pathLst>
            </a:custGeom>
            <a:solidFill>
              <a:srgbClr val="001A00"/>
            </a:solidFill>
            <a:ln w="7938">
              <a:solidFill>
                <a:srgbClr val="FFFFFF"/>
              </a:solidFill>
              <a:prstDash val="solid"/>
              <a:round/>
              <a:headEnd/>
              <a:tailEnd/>
            </a:ln>
          </p:spPr>
          <p:txBody>
            <a:bodyPr/>
            <a:lstStyle/>
            <a:p>
              <a:endParaRPr lang="zh-CN" altLang="en-US"/>
            </a:p>
          </p:txBody>
        </p:sp>
        <p:sp>
          <p:nvSpPr>
            <p:cNvPr id="2080900" name="Rectangle 132"/>
            <p:cNvSpPr>
              <a:spLocks noChangeArrowheads="1"/>
            </p:cNvSpPr>
            <p:nvPr/>
          </p:nvSpPr>
          <p:spPr bwMode="auto">
            <a:xfrm>
              <a:off x="3219" y="2196"/>
              <a:ext cx="42" cy="604"/>
            </a:xfrm>
            <a:prstGeom prst="rect">
              <a:avLst/>
            </a:prstGeom>
            <a:solidFill>
              <a:srgbClr val="003300"/>
            </a:solidFill>
            <a:ln w="7938">
              <a:solidFill>
                <a:srgbClr val="FFFFFF"/>
              </a:solidFill>
              <a:miter lim="800000"/>
              <a:headEnd/>
              <a:tailEnd/>
            </a:ln>
          </p:spPr>
          <p:txBody>
            <a:bodyPr/>
            <a:lstStyle/>
            <a:p>
              <a:endParaRPr lang="zh-CN" altLang="en-US"/>
            </a:p>
          </p:txBody>
        </p:sp>
        <p:sp>
          <p:nvSpPr>
            <p:cNvPr id="2080901" name="Freeform 133"/>
            <p:cNvSpPr>
              <a:spLocks/>
            </p:cNvSpPr>
            <p:nvPr/>
          </p:nvSpPr>
          <p:spPr bwMode="auto">
            <a:xfrm>
              <a:off x="3219" y="2186"/>
              <a:ext cx="58" cy="10"/>
            </a:xfrm>
            <a:custGeom>
              <a:avLst/>
              <a:gdLst/>
              <a:ahLst/>
              <a:cxnLst>
                <a:cxn ang="0">
                  <a:pos x="42" y="10"/>
                </a:cxn>
                <a:cxn ang="0">
                  <a:pos x="58" y="0"/>
                </a:cxn>
                <a:cxn ang="0">
                  <a:pos x="15" y="0"/>
                </a:cxn>
                <a:cxn ang="0">
                  <a:pos x="0" y="10"/>
                </a:cxn>
                <a:cxn ang="0">
                  <a:pos x="42" y="10"/>
                </a:cxn>
              </a:cxnLst>
              <a:rect l="0" t="0" r="r" b="b"/>
              <a:pathLst>
                <a:path w="58" h="10">
                  <a:moveTo>
                    <a:pt x="42" y="10"/>
                  </a:moveTo>
                  <a:lnTo>
                    <a:pt x="58" y="0"/>
                  </a:lnTo>
                  <a:lnTo>
                    <a:pt x="15" y="0"/>
                  </a:lnTo>
                  <a:lnTo>
                    <a:pt x="0" y="10"/>
                  </a:lnTo>
                  <a:lnTo>
                    <a:pt x="42" y="10"/>
                  </a:lnTo>
                  <a:close/>
                </a:path>
              </a:pathLst>
            </a:custGeom>
            <a:solidFill>
              <a:srgbClr val="002600"/>
            </a:solidFill>
            <a:ln w="7938">
              <a:solidFill>
                <a:srgbClr val="FFFFFF"/>
              </a:solidFill>
              <a:prstDash val="solid"/>
              <a:round/>
              <a:headEnd/>
              <a:tailEnd/>
            </a:ln>
          </p:spPr>
          <p:txBody>
            <a:bodyPr/>
            <a:lstStyle/>
            <a:p>
              <a:endParaRPr lang="zh-CN" altLang="en-US"/>
            </a:p>
          </p:txBody>
        </p:sp>
        <p:sp>
          <p:nvSpPr>
            <p:cNvPr id="2080902" name="Freeform 134"/>
            <p:cNvSpPr>
              <a:spLocks/>
            </p:cNvSpPr>
            <p:nvPr/>
          </p:nvSpPr>
          <p:spPr bwMode="auto">
            <a:xfrm>
              <a:off x="3308" y="2186"/>
              <a:ext cx="16" cy="614"/>
            </a:xfrm>
            <a:custGeom>
              <a:avLst/>
              <a:gdLst/>
              <a:ahLst/>
              <a:cxnLst>
                <a:cxn ang="0">
                  <a:pos x="0" y="614"/>
                </a:cxn>
                <a:cxn ang="0">
                  <a:pos x="0" y="10"/>
                </a:cxn>
                <a:cxn ang="0">
                  <a:pos x="16" y="0"/>
                </a:cxn>
                <a:cxn ang="0">
                  <a:pos x="16" y="599"/>
                </a:cxn>
                <a:cxn ang="0">
                  <a:pos x="0" y="614"/>
                </a:cxn>
              </a:cxnLst>
              <a:rect l="0" t="0" r="r" b="b"/>
              <a:pathLst>
                <a:path w="16" h="614">
                  <a:moveTo>
                    <a:pt x="0" y="614"/>
                  </a:moveTo>
                  <a:lnTo>
                    <a:pt x="0" y="10"/>
                  </a:lnTo>
                  <a:lnTo>
                    <a:pt x="16" y="0"/>
                  </a:lnTo>
                  <a:lnTo>
                    <a:pt x="16" y="599"/>
                  </a:lnTo>
                  <a:lnTo>
                    <a:pt x="0" y="614"/>
                  </a:lnTo>
                  <a:close/>
                </a:path>
              </a:pathLst>
            </a:custGeom>
            <a:solidFill>
              <a:srgbClr val="1A1A00"/>
            </a:solidFill>
            <a:ln w="7938">
              <a:solidFill>
                <a:srgbClr val="FFFFFF"/>
              </a:solidFill>
              <a:prstDash val="solid"/>
              <a:round/>
              <a:headEnd/>
              <a:tailEnd/>
            </a:ln>
          </p:spPr>
          <p:txBody>
            <a:bodyPr/>
            <a:lstStyle/>
            <a:p>
              <a:endParaRPr lang="zh-CN" altLang="en-US"/>
            </a:p>
          </p:txBody>
        </p:sp>
        <p:sp>
          <p:nvSpPr>
            <p:cNvPr id="2080903" name="Rectangle 135"/>
            <p:cNvSpPr>
              <a:spLocks noChangeArrowheads="1"/>
            </p:cNvSpPr>
            <p:nvPr/>
          </p:nvSpPr>
          <p:spPr bwMode="auto">
            <a:xfrm>
              <a:off x="3261" y="2196"/>
              <a:ext cx="47" cy="604"/>
            </a:xfrm>
            <a:prstGeom prst="rect">
              <a:avLst/>
            </a:prstGeom>
            <a:solidFill>
              <a:srgbClr val="333300"/>
            </a:solidFill>
            <a:ln w="7938">
              <a:solidFill>
                <a:srgbClr val="FFFFFF"/>
              </a:solidFill>
              <a:miter lim="800000"/>
              <a:headEnd/>
              <a:tailEnd/>
            </a:ln>
          </p:spPr>
          <p:txBody>
            <a:bodyPr/>
            <a:lstStyle/>
            <a:p>
              <a:endParaRPr lang="zh-CN" altLang="en-US"/>
            </a:p>
          </p:txBody>
        </p:sp>
        <p:sp>
          <p:nvSpPr>
            <p:cNvPr id="2080904" name="Freeform 136"/>
            <p:cNvSpPr>
              <a:spLocks/>
            </p:cNvSpPr>
            <p:nvPr/>
          </p:nvSpPr>
          <p:spPr bwMode="auto">
            <a:xfrm>
              <a:off x="3261" y="2186"/>
              <a:ext cx="63" cy="10"/>
            </a:xfrm>
            <a:custGeom>
              <a:avLst/>
              <a:gdLst/>
              <a:ahLst/>
              <a:cxnLst>
                <a:cxn ang="0">
                  <a:pos x="47" y="10"/>
                </a:cxn>
                <a:cxn ang="0">
                  <a:pos x="63" y="0"/>
                </a:cxn>
                <a:cxn ang="0">
                  <a:pos x="16" y="0"/>
                </a:cxn>
                <a:cxn ang="0">
                  <a:pos x="0" y="10"/>
                </a:cxn>
                <a:cxn ang="0">
                  <a:pos x="47" y="10"/>
                </a:cxn>
              </a:cxnLst>
              <a:rect l="0" t="0" r="r" b="b"/>
              <a:pathLst>
                <a:path w="63" h="10">
                  <a:moveTo>
                    <a:pt x="47" y="10"/>
                  </a:moveTo>
                  <a:lnTo>
                    <a:pt x="63" y="0"/>
                  </a:lnTo>
                  <a:lnTo>
                    <a:pt x="16" y="0"/>
                  </a:lnTo>
                  <a:lnTo>
                    <a:pt x="0" y="10"/>
                  </a:lnTo>
                  <a:lnTo>
                    <a:pt x="47" y="10"/>
                  </a:lnTo>
                  <a:close/>
                </a:path>
              </a:pathLst>
            </a:custGeom>
            <a:solidFill>
              <a:srgbClr val="262600"/>
            </a:solidFill>
            <a:ln w="7938">
              <a:solidFill>
                <a:srgbClr val="FFFFFF"/>
              </a:solidFill>
              <a:prstDash val="solid"/>
              <a:round/>
              <a:headEnd/>
              <a:tailEnd/>
            </a:ln>
          </p:spPr>
          <p:txBody>
            <a:bodyPr/>
            <a:lstStyle/>
            <a:p>
              <a:endParaRPr lang="zh-CN" altLang="en-US"/>
            </a:p>
          </p:txBody>
        </p:sp>
        <p:sp>
          <p:nvSpPr>
            <p:cNvPr id="2080905" name="Freeform 137"/>
            <p:cNvSpPr>
              <a:spLocks/>
            </p:cNvSpPr>
            <p:nvPr/>
          </p:nvSpPr>
          <p:spPr bwMode="auto">
            <a:xfrm>
              <a:off x="3356" y="2186"/>
              <a:ext cx="15" cy="614"/>
            </a:xfrm>
            <a:custGeom>
              <a:avLst/>
              <a:gdLst/>
              <a:ahLst/>
              <a:cxnLst>
                <a:cxn ang="0">
                  <a:pos x="0" y="614"/>
                </a:cxn>
                <a:cxn ang="0">
                  <a:pos x="0" y="10"/>
                </a:cxn>
                <a:cxn ang="0">
                  <a:pos x="15" y="0"/>
                </a:cxn>
                <a:cxn ang="0">
                  <a:pos x="15" y="599"/>
                </a:cxn>
                <a:cxn ang="0">
                  <a:pos x="0" y="614"/>
                </a:cxn>
              </a:cxnLst>
              <a:rect l="0" t="0" r="r" b="b"/>
              <a:pathLst>
                <a:path w="15" h="614">
                  <a:moveTo>
                    <a:pt x="0" y="614"/>
                  </a:moveTo>
                  <a:lnTo>
                    <a:pt x="0" y="10"/>
                  </a:lnTo>
                  <a:lnTo>
                    <a:pt x="15" y="0"/>
                  </a:lnTo>
                  <a:lnTo>
                    <a:pt x="15" y="599"/>
                  </a:lnTo>
                  <a:lnTo>
                    <a:pt x="0" y="614"/>
                  </a:lnTo>
                  <a:close/>
                </a:path>
              </a:pathLst>
            </a:custGeom>
            <a:solidFill>
              <a:srgbClr val="4D1A00"/>
            </a:solidFill>
            <a:ln w="7938">
              <a:solidFill>
                <a:srgbClr val="FFFFFF"/>
              </a:solidFill>
              <a:prstDash val="solid"/>
              <a:round/>
              <a:headEnd/>
              <a:tailEnd/>
            </a:ln>
          </p:spPr>
          <p:txBody>
            <a:bodyPr/>
            <a:lstStyle/>
            <a:p>
              <a:endParaRPr lang="zh-CN" altLang="en-US"/>
            </a:p>
          </p:txBody>
        </p:sp>
        <p:sp>
          <p:nvSpPr>
            <p:cNvPr id="2080906" name="Rectangle 138"/>
            <p:cNvSpPr>
              <a:spLocks noChangeArrowheads="1"/>
            </p:cNvSpPr>
            <p:nvPr/>
          </p:nvSpPr>
          <p:spPr bwMode="auto">
            <a:xfrm>
              <a:off x="3308" y="2196"/>
              <a:ext cx="48" cy="604"/>
            </a:xfrm>
            <a:prstGeom prst="rect">
              <a:avLst/>
            </a:prstGeom>
            <a:solidFill>
              <a:srgbClr val="993300"/>
            </a:solidFill>
            <a:ln w="7938">
              <a:solidFill>
                <a:srgbClr val="FFFFFF"/>
              </a:solidFill>
              <a:miter lim="800000"/>
              <a:headEnd/>
              <a:tailEnd/>
            </a:ln>
          </p:spPr>
          <p:txBody>
            <a:bodyPr/>
            <a:lstStyle/>
            <a:p>
              <a:endParaRPr lang="zh-CN" altLang="en-US"/>
            </a:p>
          </p:txBody>
        </p:sp>
        <p:sp>
          <p:nvSpPr>
            <p:cNvPr id="2080907" name="Freeform 139"/>
            <p:cNvSpPr>
              <a:spLocks/>
            </p:cNvSpPr>
            <p:nvPr/>
          </p:nvSpPr>
          <p:spPr bwMode="auto">
            <a:xfrm>
              <a:off x="3308" y="2186"/>
              <a:ext cx="63" cy="10"/>
            </a:xfrm>
            <a:custGeom>
              <a:avLst/>
              <a:gdLst/>
              <a:ahLst/>
              <a:cxnLst>
                <a:cxn ang="0">
                  <a:pos x="48" y="10"/>
                </a:cxn>
                <a:cxn ang="0">
                  <a:pos x="63" y="0"/>
                </a:cxn>
                <a:cxn ang="0">
                  <a:pos x="16" y="0"/>
                </a:cxn>
                <a:cxn ang="0">
                  <a:pos x="0" y="10"/>
                </a:cxn>
                <a:cxn ang="0">
                  <a:pos x="48" y="10"/>
                </a:cxn>
              </a:cxnLst>
              <a:rect l="0" t="0" r="r" b="b"/>
              <a:pathLst>
                <a:path w="63" h="10">
                  <a:moveTo>
                    <a:pt x="48" y="10"/>
                  </a:moveTo>
                  <a:lnTo>
                    <a:pt x="63" y="0"/>
                  </a:lnTo>
                  <a:lnTo>
                    <a:pt x="16" y="0"/>
                  </a:lnTo>
                  <a:lnTo>
                    <a:pt x="0" y="10"/>
                  </a:lnTo>
                  <a:lnTo>
                    <a:pt x="48" y="10"/>
                  </a:lnTo>
                  <a:close/>
                </a:path>
              </a:pathLst>
            </a:custGeom>
            <a:solidFill>
              <a:srgbClr val="732600"/>
            </a:solidFill>
            <a:ln w="7938">
              <a:solidFill>
                <a:srgbClr val="FFFFFF"/>
              </a:solidFill>
              <a:prstDash val="solid"/>
              <a:round/>
              <a:headEnd/>
              <a:tailEnd/>
            </a:ln>
          </p:spPr>
          <p:txBody>
            <a:bodyPr/>
            <a:lstStyle/>
            <a:p>
              <a:endParaRPr lang="zh-CN" altLang="en-US"/>
            </a:p>
          </p:txBody>
        </p:sp>
        <p:sp>
          <p:nvSpPr>
            <p:cNvPr id="2080908" name="Freeform 140"/>
            <p:cNvSpPr>
              <a:spLocks/>
            </p:cNvSpPr>
            <p:nvPr/>
          </p:nvSpPr>
          <p:spPr bwMode="auto">
            <a:xfrm>
              <a:off x="3398" y="2166"/>
              <a:ext cx="16" cy="634"/>
            </a:xfrm>
            <a:custGeom>
              <a:avLst/>
              <a:gdLst/>
              <a:ahLst/>
              <a:cxnLst>
                <a:cxn ang="0">
                  <a:pos x="0" y="634"/>
                </a:cxn>
                <a:cxn ang="0">
                  <a:pos x="0" y="10"/>
                </a:cxn>
                <a:cxn ang="0">
                  <a:pos x="16" y="0"/>
                </a:cxn>
                <a:cxn ang="0">
                  <a:pos x="16" y="619"/>
                </a:cxn>
                <a:cxn ang="0">
                  <a:pos x="0" y="634"/>
                </a:cxn>
              </a:cxnLst>
              <a:rect l="0" t="0" r="r" b="b"/>
              <a:pathLst>
                <a:path w="16" h="634">
                  <a:moveTo>
                    <a:pt x="0" y="634"/>
                  </a:moveTo>
                  <a:lnTo>
                    <a:pt x="0" y="10"/>
                  </a:lnTo>
                  <a:lnTo>
                    <a:pt x="16" y="0"/>
                  </a:lnTo>
                  <a:lnTo>
                    <a:pt x="16" y="619"/>
                  </a:lnTo>
                  <a:lnTo>
                    <a:pt x="0" y="634"/>
                  </a:lnTo>
                  <a:close/>
                </a:path>
              </a:pathLst>
            </a:custGeom>
            <a:solidFill>
              <a:srgbClr val="4D1A33"/>
            </a:solidFill>
            <a:ln w="7938">
              <a:solidFill>
                <a:srgbClr val="FFFFFF"/>
              </a:solidFill>
              <a:prstDash val="solid"/>
              <a:round/>
              <a:headEnd/>
              <a:tailEnd/>
            </a:ln>
          </p:spPr>
          <p:txBody>
            <a:bodyPr/>
            <a:lstStyle/>
            <a:p>
              <a:endParaRPr lang="zh-CN" altLang="en-US"/>
            </a:p>
          </p:txBody>
        </p:sp>
        <p:sp>
          <p:nvSpPr>
            <p:cNvPr id="2080909" name="Rectangle 141"/>
            <p:cNvSpPr>
              <a:spLocks noChangeArrowheads="1"/>
            </p:cNvSpPr>
            <p:nvPr/>
          </p:nvSpPr>
          <p:spPr bwMode="auto">
            <a:xfrm>
              <a:off x="3356" y="2176"/>
              <a:ext cx="42" cy="624"/>
            </a:xfrm>
            <a:prstGeom prst="rect">
              <a:avLst/>
            </a:prstGeom>
            <a:solidFill>
              <a:srgbClr val="993366"/>
            </a:solidFill>
            <a:ln w="7938">
              <a:solidFill>
                <a:srgbClr val="FFFFFF"/>
              </a:solidFill>
              <a:miter lim="800000"/>
              <a:headEnd/>
              <a:tailEnd/>
            </a:ln>
          </p:spPr>
          <p:txBody>
            <a:bodyPr/>
            <a:lstStyle/>
            <a:p>
              <a:endParaRPr lang="zh-CN" altLang="en-US"/>
            </a:p>
          </p:txBody>
        </p:sp>
        <p:sp>
          <p:nvSpPr>
            <p:cNvPr id="2080910" name="Freeform 142"/>
            <p:cNvSpPr>
              <a:spLocks/>
            </p:cNvSpPr>
            <p:nvPr/>
          </p:nvSpPr>
          <p:spPr bwMode="auto">
            <a:xfrm>
              <a:off x="3356" y="2166"/>
              <a:ext cx="58" cy="10"/>
            </a:xfrm>
            <a:custGeom>
              <a:avLst/>
              <a:gdLst/>
              <a:ahLst/>
              <a:cxnLst>
                <a:cxn ang="0">
                  <a:pos x="42" y="10"/>
                </a:cxn>
                <a:cxn ang="0">
                  <a:pos x="58" y="0"/>
                </a:cxn>
                <a:cxn ang="0">
                  <a:pos x="15" y="0"/>
                </a:cxn>
                <a:cxn ang="0">
                  <a:pos x="0" y="10"/>
                </a:cxn>
                <a:cxn ang="0">
                  <a:pos x="42" y="10"/>
                </a:cxn>
              </a:cxnLst>
              <a:rect l="0" t="0" r="r" b="b"/>
              <a:pathLst>
                <a:path w="58" h="10">
                  <a:moveTo>
                    <a:pt x="42" y="10"/>
                  </a:moveTo>
                  <a:lnTo>
                    <a:pt x="58" y="0"/>
                  </a:lnTo>
                  <a:lnTo>
                    <a:pt x="15" y="0"/>
                  </a:lnTo>
                  <a:lnTo>
                    <a:pt x="0" y="10"/>
                  </a:lnTo>
                  <a:lnTo>
                    <a:pt x="42" y="10"/>
                  </a:lnTo>
                  <a:close/>
                </a:path>
              </a:pathLst>
            </a:custGeom>
            <a:solidFill>
              <a:srgbClr val="73264D"/>
            </a:solidFill>
            <a:ln w="7938">
              <a:solidFill>
                <a:srgbClr val="FFFFFF"/>
              </a:solidFill>
              <a:prstDash val="solid"/>
              <a:round/>
              <a:headEnd/>
              <a:tailEnd/>
            </a:ln>
          </p:spPr>
          <p:txBody>
            <a:bodyPr/>
            <a:lstStyle/>
            <a:p>
              <a:endParaRPr lang="zh-CN" altLang="en-US"/>
            </a:p>
          </p:txBody>
        </p:sp>
        <p:sp>
          <p:nvSpPr>
            <p:cNvPr id="2080911" name="Freeform 143"/>
            <p:cNvSpPr>
              <a:spLocks/>
            </p:cNvSpPr>
            <p:nvPr/>
          </p:nvSpPr>
          <p:spPr bwMode="auto">
            <a:xfrm>
              <a:off x="3445" y="2151"/>
              <a:ext cx="16" cy="649"/>
            </a:xfrm>
            <a:custGeom>
              <a:avLst/>
              <a:gdLst/>
              <a:ahLst/>
              <a:cxnLst>
                <a:cxn ang="0">
                  <a:pos x="0" y="649"/>
                </a:cxn>
                <a:cxn ang="0">
                  <a:pos x="0" y="10"/>
                </a:cxn>
                <a:cxn ang="0">
                  <a:pos x="16" y="0"/>
                </a:cxn>
                <a:cxn ang="0">
                  <a:pos x="16" y="634"/>
                </a:cxn>
                <a:cxn ang="0">
                  <a:pos x="0" y="649"/>
                </a:cxn>
              </a:cxnLst>
              <a:rect l="0" t="0" r="r" b="b"/>
              <a:pathLst>
                <a:path w="16" h="649">
                  <a:moveTo>
                    <a:pt x="0" y="649"/>
                  </a:moveTo>
                  <a:lnTo>
                    <a:pt x="0" y="10"/>
                  </a:lnTo>
                  <a:lnTo>
                    <a:pt x="16" y="0"/>
                  </a:lnTo>
                  <a:lnTo>
                    <a:pt x="16" y="634"/>
                  </a:lnTo>
                  <a:lnTo>
                    <a:pt x="0" y="649"/>
                  </a:lnTo>
                  <a:close/>
                </a:path>
              </a:pathLst>
            </a:custGeom>
            <a:solidFill>
              <a:srgbClr val="1A1A4D"/>
            </a:solidFill>
            <a:ln w="7938">
              <a:solidFill>
                <a:srgbClr val="FFFFFF"/>
              </a:solidFill>
              <a:prstDash val="solid"/>
              <a:round/>
              <a:headEnd/>
              <a:tailEnd/>
            </a:ln>
          </p:spPr>
          <p:txBody>
            <a:bodyPr/>
            <a:lstStyle/>
            <a:p>
              <a:endParaRPr lang="zh-CN" altLang="en-US"/>
            </a:p>
          </p:txBody>
        </p:sp>
        <p:sp>
          <p:nvSpPr>
            <p:cNvPr id="2080912" name="Rectangle 144"/>
            <p:cNvSpPr>
              <a:spLocks noChangeArrowheads="1"/>
            </p:cNvSpPr>
            <p:nvPr/>
          </p:nvSpPr>
          <p:spPr bwMode="auto">
            <a:xfrm>
              <a:off x="3398" y="2161"/>
              <a:ext cx="47" cy="639"/>
            </a:xfrm>
            <a:prstGeom prst="rect">
              <a:avLst/>
            </a:prstGeom>
            <a:solidFill>
              <a:srgbClr val="333399"/>
            </a:solidFill>
            <a:ln w="7938">
              <a:solidFill>
                <a:srgbClr val="FFFFFF"/>
              </a:solidFill>
              <a:miter lim="800000"/>
              <a:headEnd/>
              <a:tailEnd/>
            </a:ln>
          </p:spPr>
          <p:txBody>
            <a:bodyPr/>
            <a:lstStyle/>
            <a:p>
              <a:endParaRPr lang="zh-CN" altLang="en-US"/>
            </a:p>
          </p:txBody>
        </p:sp>
        <p:sp>
          <p:nvSpPr>
            <p:cNvPr id="2080913" name="Freeform 145"/>
            <p:cNvSpPr>
              <a:spLocks/>
            </p:cNvSpPr>
            <p:nvPr/>
          </p:nvSpPr>
          <p:spPr bwMode="auto">
            <a:xfrm>
              <a:off x="3398" y="2151"/>
              <a:ext cx="63" cy="10"/>
            </a:xfrm>
            <a:custGeom>
              <a:avLst/>
              <a:gdLst/>
              <a:ahLst/>
              <a:cxnLst>
                <a:cxn ang="0">
                  <a:pos x="47" y="10"/>
                </a:cxn>
                <a:cxn ang="0">
                  <a:pos x="63" y="0"/>
                </a:cxn>
                <a:cxn ang="0">
                  <a:pos x="16" y="0"/>
                </a:cxn>
                <a:cxn ang="0">
                  <a:pos x="0" y="10"/>
                </a:cxn>
                <a:cxn ang="0">
                  <a:pos x="47" y="10"/>
                </a:cxn>
              </a:cxnLst>
              <a:rect l="0" t="0" r="r" b="b"/>
              <a:pathLst>
                <a:path w="63" h="10">
                  <a:moveTo>
                    <a:pt x="47" y="10"/>
                  </a:moveTo>
                  <a:lnTo>
                    <a:pt x="63" y="0"/>
                  </a:lnTo>
                  <a:lnTo>
                    <a:pt x="16" y="0"/>
                  </a:lnTo>
                  <a:lnTo>
                    <a:pt x="0" y="10"/>
                  </a:lnTo>
                  <a:lnTo>
                    <a:pt x="47" y="10"/>
                  </a:lnTo>
                  <a:close/>
                </a:path>
              </a:pathLst>
            </a:custGeom>
            <a:solidFill>
              <a:srgbClr val="262673"/>
            </a:solidFill>
            <a:ln w="7938">
              <a:solidFill>
                <a:srgbClr val="FFFFFF"/>
              </a:solidFill>
              <a:prstDash val="solid"/>
              <a:round/>
              <a:headEnd/>
              <a:tailEnd/>
            </a:ln>
          </p:spPr>
          <p:txBody>
            <a:bodyPr/>
            <a:lstStyle/>
            <a:p>
              <a:endParaRPr lang="zh-CN" altLang="en-US"/>
            </a:p>
          </p:txBody>
        </p:sp>
        <p:sp>
          <p:nvSpPr>
            <p:cNvPr id="2080914" name="Freeform 146"/>
            <p:cNvSpPr>
              <a:spLocks/>
            </p:cNvSpPr>
            <p:nvPr/>
          </p:nvSpPr>
          <p:spPr bwMode="auto">
            <a:xfrm>
              <a:off x="3493" y="2151"/>
              <a:ext cx="16" cy="649"/>
            </a:xfrm>
            <a:custGeom>
              <a:avLst/>
              <a:gdLst/>
              <a:ahLst/>
              <a:cxnLst>
                <a:cxn ang="0">
                  <a:pos x="0" y="649"/>
                </a:cxn>
                <a:cxn ang="0">
                  <a:pos x="0" y="10"/>
                </a:cxn>
                <a:cxn ang="0">
                  <a:pos x="16" y="0"/>
                </a:cxn>
                <a:cxn ang="0">
                  <a:pos x="16" y="634"/>
                </a:cxn>
                <a:cxn ang="0">
                  <a:pos x="0" y="649"/>
                </a:cxn>
              </a:cxnLst>
              <a:rect l="0" t="0" r="r" b="b"/>
              <a:pathLst>
                <a:path w="16" h="649">
                  <a:moveTo>
                    <a:pt x="0" y="649"/>
                  </a:moveTo>
                  <a:lnTo>
                    <a:pt x="0" y="10"/>
                  </a:lnTo>
                  <a:lnTo>
                    <a:pt x="16" y="0"/>
                  </a:lnTo>
                  <a:lnTo>
                    <a:pt x="16" y="634"/>
                  </a:lnTo>
                  <a:lnTo>
                    <a:pt x="0" y="649"/>
                  </a:lnTo>
                  <a:close/>
                </a:path>
              </a:pathLst>
            </a:custGeom>
            <a:solidFill>
              <a:srgbClr val="1A1A1A"/>
            </a:solidFill>
            <a:ln w="7938">
              <a:solidFill>
                <a:srgbClr val="FFFFFF"/>
              </a:solidFill>
              <a:prstDash val="solid"/>
              <a:round/>
              <a:headEnd/>
              <a:tailEnd/>
            </a:ln>
          </p:spPr>
          <p:txBody>
            <a:bodyPr/>
            <a:lstStyle/>
            <a:p>
              <a:endParaRPr lang="zh-CN" altLang="en-US"/>
            </a:p>
          </p:txBody>
        </p:sp>
        <p:sp>
          <p:nvSpPr>
            <p:cNvPr id="2080915" name="Rectangle 147"/>
            <p:cNvSpPr>
              <a:spLocks noChangeArrowheads="1"/>
            </p:cNvSpPr>
            <p:nvPr/>
          </p:nvSpPr>
          <p:spPr bwMode="auto">
            <a:xfrm>
              <a:off x="3445" y="2161"/>
              <a:ext cx="48" cy="639"/>
            </a:xfrm>
            <a:prstGeom prst="rect">
              <a:avLst/>
            </a:prstGeom>
            <a:solidFill>
              <a:srgbClr val="333333"/>
            </a:solidFill>
            <a:ln w="7938">
              <a:solidFill>
                <a:srgbClr val="FFFFFF"/>
              </a:solidFill>
              <a:miter lim="800000"/>
              <a:headEnd/>
              <a:tailEnd/>
            </a:ln>
          </p:spPr>
          <p:txBody>
            <a:bodyPr/>
            <a:lstStyle/>
            <a:p>
              <a:endParaRPr lang="zh-CN" altLang="en-US"/>
            </a:p>
          </p:txBody>
        </p:sp>
        <p:sp>
          <p:nvSpPr>
            <p:cNvPr id="2080916" name="Freeform 148"/>
            <p:cNvSpPr>
              <a:spLocks/>
            </p:cNvSpPr>
            <p:nvPr/>
          </p:nvSpPr>
          <p:spPr bwMode="auto">
            <a:xfrm>
              <a:off x="3445" y="2151"/>
              <a:ext cx="64" cy="10"/>
            </a:xfrm>
            <a:custGeom>
              <a:avLst/>
              <a:gdLst/>
              <a:ahLst/>
              <a:cxnLst>
                <a:cxn ang="0">
                  <a:pos x="48" y="10"/>
                </a:cxn>
                <a:cxn ang="0">
                  <a:pos x="64" y="0"/>
                </a:cxn>
                <a:cxn ang="0">
                  <a:pos x="16" y="0"/>
                </a:cxn>
                <a:cxn ang="0">
                  <a:pos x="0" y="10"/>
                </a:cxn>
                <a:cxn ang="0">
                  <a:pos x="48" y="10"/>
                </a:cxn>
              </a:cxnLst>
              <a:rect l="0" t="0" r="r" b="b"/>
              <a:pathLst>
                <a:path w="64" h="10">
                  <a:moveTo>
                    <a:pt x="48" y="10"/>
                  </a:moveTo>
                  <a:lnTo>
                    <a:pt x="64" y="0"/>
                  </a:lnTo>
                  <a:lnTo>
                    <a:pt x="16" y="0"/>
                  </a:lnTo>
                  <a:lnTo>
                    <a:pt x="0" y="10"/>
                  </a:lnTo>
                  <a:lnTo>
                    <a:pt x="48" y="10"/>
                  </a:lnTo>
                  <a:close/>
                </a:path>
              </a:pathLst>
            </a:custGeom>
            <a:solidFill>
              <a:srgbClr val="262626"/>
            </a:solidFill>
            <a:ln w="7938">
              <a:solidFill>
                <a:srgbClr val="FFFFFF"/>
              </a:solidFill>
              <a:prstDash val="solid"/>
              <a:round/>
              <a:headEnd/>
              <a:tailEnd/>
            </a:ln>
          </p:spPr>
          <p:txBody>
            <a:bodyPr/>
            <a:lstStyle/>
            <a:p>
              <a:endParaRPr lang="zh-CN" altLang="en-US"/>
            </a:p>
          </p:txBody>
        </p:sp>
        <p:sp>
          <p:nvSpPr>
            <p:cNvPr id="2080917" name="Freeform 149"/>
            <p:cNvSpPr>
              <a:spLocks/>
            </p:cNvSpPr>
            <p:nvPr/>
          </p:nvSpPr>
          <p:spPr bwMode="auto">
            <a:xfrm>
              <a:off x="3535" y="2116"/>
              <a:ext cx="16" cy="684"/>
            </a:xfrm>
            <a:custGeom>
              <a:avLst/>
              <a:gdLst/>
              <a:ahLst/>
              <a:cxnLst>
                <a:cxn ang="0">
                  <a:pos x="0" y="684"/>
                </a:cxn>
                <a:cxn ang="0">
                  <a:pos x="0" y="10"/>
                </a:cxn>
                <a:cxn ang="0">
                  <a:pos x="16" y="0"/>
                </a:cxn>
                <a:cxn ang="0">
                  <a:pos x="16" y="669"/>
                </a:cxn>
                <a:cxn ang="0">
                  <a:pos x="0" y="684"/>
                </a:cxn>
              </a:cxnLst>
              <a:rect l="0" t="0" r="r" b="b"/>
              <a:pathLst>
                <a:path w="16" h="684">
                  <a:moveTo>
                    <a:pt x="0" y="684"/>
                  </a:moveTo>
                  <a:lnTo>
                    <a:pt x="0" y="10"/>
                  </a:lnTo>
                  <a:lnTo>
                    <a:pt x="16" y="0"/>
                  </a:lnTo>
                  <a:lnTo>
                    <a:pt x="16" y="669"/>
                  </a:lnTo>
                  <a:lnTo>
                    <a:pt x="0" y="684"/>
                  </a:lnTo>
                  <a:close/>
                </a:path>
              </a:pathLst>
            </a:custGeom>
            <a:solidFill>
              <a:srgbClr val="000000"/>
            </a:solidFill>
            <a:ln w="7938">
              <a:solidFill>
                <a:srgbClr val="FFFFFF"/>
              </a:solidFill>
              <a:prstDash val="solid"/>
              <a:round/>
              <a:headEnd/>
              <a:tailEnd/>
            </a:ln>
          </p:spPr>
          <p:txBody>
            <a:bodyPr/>
            <a:lstStyle/>
            <a:p>
              <a:endParaRPr lang="zh-CN" altLang="en-US"/>
            </a:p>
          </p:txBody>
        </p:sp>
        <p:sp>
          <p:nvSpPr>
            <p:cNvPr id="2080918" name="Rectangle 150"/>
            <p:cNvSpPr>
              <a:spLocks noChangeArrowheads="1"/>
            </p:cNvSpPr>
            <p:nvPr/>
          </p:nvSpPr>
          <p:spPr bwMode="auto">
            <a:xfrm>
              <a:off x="3493" y="2126"/>
              <a:ext cx="42" cy="674"/>
            </a:xfrm>
            <a:prstGeom prst="rect">
              <a:avLst/>
            </a:prstGeom>
            <a:solidFill>
              <a:srgbClr val="000000"/>
            </a:solidFill>
            <a:ln w="7938">
              <a:solidFill>
                <a:srgbClr val="FFFFFF"/>
              </a:solidFill>
              <a:miter lim="800000"/>
              <a:headEnd/>
              <a:tailEnd/>
            </a:ln>
          </p:spPr>
          <p:txBody>
            <a:bodyPr/>
            <a:lstStyle/>
            <a:p>
              <a:endParaRPr lang="zh-CN" altLang="en-US"/>
            </a:p>
          </p:txBody>
        </p:sp>
        <p:sp>
          <p:nvSpPr>
            <p:cNvPr id="2080919" name="Freeform 151"/>
            <p:cNvSpPr>
              <a:spLocks/>
            </p:cNvSpPr>
            <p:nvPr/>
          </p:nvSpPr>
          <p:spPr bwMode="auto">
            <a:xfrm>
              <a:off x="3493" y="2116"/>
              <a:ext cx="58" cy="10"/>
            </a:xfrm>
            <a:custGeom>
              <a:avLst/>
              <a:gdLst/>
              <a:ahLst/>
              <a:cxnLst>
                <a:cxn ang="0">
                  <a:pos x="42" y="10"/>
                </a:cxn>
                <a:cxn ang="0">
                  <a:pos x="58" y="0"/>
                </a:cxn>
                <a:cxn ang="0">
                  <a:pos x="16" y="0"/>
                </a:cxn>
                <a:cxn ang="0">
                  <a:pos x="0" y="10"/>
                </a:cxn>
                <a:cxn ang="0">
                  <a:pos x="42" y="10"/>
                </a:cxn>
              </a:cxnLst>
              <a:rect l="0" t="0" r="r" b="b"/>
              <a:pathLst>
                <a:path w="58" h="10">
                  <a:moveTo>
                    <a:pt x="42" y="10"/>
                  </a:moveTo>
                  <a:lnTo>
                    <a:pt x="58" y="0"/>
                  </a:lnTo>
                  <a:lnTo>
                    <a:pt x="16" y="0"/>
                  </a:lnTo>
                  <a:lnTo>
                    <a:pt x="0" y="10"/>
                  </a:lnTo>
                  <a:lnTo>
                    <a:pt x="42" y="10"/>
                  </a:lnTo>
                  <a:close/>
                </a:path>
              </a:pathLst>
            </a:custGeom>
            <a:solidFill>
              <a:srgbClr val="000000"/>
            </a:solidFill>
            <a:ln w="7938">
              <a:solidFill>
                <a:srgbClr val="FFFFFF"/>
              </a:solidFill>
              <a:prstDash val="solid"/>
              <a:round/>
              <a:headEnd/>
              <a:tailEnd/>
            </a:ln>
          </p:spPr>
          <p:txBody>
            <a:bodyPr/>
            <a:lstStyle/>
            <a:p>
              <a:endParaRPr lang="zh-CN" altLang="en-US"/>
            </a:p>
          </p:txBody>
        </p:sp>
        <p:sp>
          <p:nvSpPr>
            <p:cNvPr id="2080920" name="Freeform 152"/>
            <p:cNvSpPr>
              <a:spLocks/>
            </p:cNvSpPr>
            <p:nvPr/>
          </p:nvSpPr>
          <p:spPr bwMode="auto">
            <a:xfrm>
              <a:off x="3582" y="2031"/>
              <a:ext cx="16" cy="769"/>
            </a:xfrm>
            <a:custGeom>
              <a:avLst/>
              <a:gdLst/>
              <a:ahLst/>
              <a:cxnLst>
                <a:cxn ang="0">
                  <a:pos x="0" y="769"/>
                </a:cxn>
                <a:cxn ang="0">
                  <a:pos x="0" y="10"/>
                </a:cxn>
                <a:cxn ang="0">
                  <a:pos x="16" y="0"/>
                </a:cxn>
                <a:cxn ang="0">
                  <a:pos x="16" y="754"/>
                </a:cxn>
                <a:cxn ang="0">
                  <a:pos x="0" y="769"/>
                </a:cxn>
              </a:cxnLst>
              <a:rect l="0" t="0" r="r" b="b"/>
              <a:pathLst>
                <a:path w="16" h="769">
                  <a:moveTo>
                    <a:pt x="0" y="769"/>
                  </a:moveTo>
                  <a:lnTo>
                    <a:pt x="0" y="10"/>
                  </a:lnTo>
                  <a:lnTo>
                    <a:pt x="16" y="0"/>
                  </a:lnTo>
                  <a:lnTo>
                    <a:pt x="16" y="754"/>
                  </a:lnTo>
                  <a:lnTo>
                    <a:pt x="0" y="769"/>
                  </a:lnTo>
                  <a:close/>
                </a:path>
              </a:pathLst>
            </a:custGeom>
            <a:solidFill>
              <a:srgbClr val="808080"/>
            </a:solidFill>
            <a:ln w="7938">
              <a:solidFill>
                <a:srgbClr val="FFFFFF"/>
              </a:solidFill>
              <a:prstDash val="solid"/>
              <a:round/>
              <a:headEnd/>
              <a:tailEnd/>
            </a:ln>
          </p:spPr>
          <p:txBody>
            <a:bodyPr/>
            <a:lstStyle/>
            <a:p>
              <a:endParaRPr lang="zh-CN" altLang="en-US"/>
            </a:p>
          </p:txBody>
        </p:sp>
        <p:sp>
          <p:nvSpPr>
            <p:cNvPr id="2080921" name="Rectangle 153"/>
            <p:cNvSpPr>
              <a:spLocks noChangeArrowheads="1"/>
            </p:cNvSpPr>
            <p:nvPr/>
          </p:nvSpPr>
          <p:spPr bwMode="auto">
            <a:xfrm>
              <a:off x="3535" y="2041"/>
              <a:ext cx="47" cy="759"/>
            </a:xfrm>
            <a:prstGeom prst="rect">
              <a:avLst/>
            </a:prstGeom>
            <a:solidFill>
              <a:srgbClr val="FFFFFF"/>
            </a:solidFill>
            <a:ln w="7938">
              <a:solidFill>
                <a:srgbClr val="FFFFFF"/>
              </a:solidFill>
              <a:miter lim="800000"/>
              <a:headEnd/>
              <a:tailEnd/>
            </a:ln>
          </p:spPr>
          <p:txBody>
            <a:bodyPr/>
            <a:lstStyle/>
            <a:p>
              <a:endParaRPr lang="zh-CN" altLang="en-US"/>
            </a:p>
          </p:txBody>
        </p:sp>
        <p:sp>
          <p:nvSpPr>
            <p:cNvPr id="2080922" name="Freeform 154"/>
            <p:cNvSpPr>
              <a:spLocks/>
            </p:cNvSpPr>
            <p:nvPr/>
          </p:nvSpPr>
          <p:spPr bwMode="auto">
            <a:xfrm>
              <a:off x="3535" y="2031"/>
              <a:ext cx="63" cy="10"/>
            </a:xfrm>
            <a:custGeom>
              <a:avLst/>
              <a:gdLst/>
              <a:ahLst/>
              <a:cxnLst>
                <a:cxn ang="0">
                  <a:pos x="47" y="10"/>
                </a:cxn>
                <a:cxn ang="0">
                  <a:pos x="63" y="0"/>
                </a:cxn>
                <a:cxn ang="0">
                  <a:pos x="16" y="0"/>
                </a:cxn>
                <a:cxn ang="0">
                  <a:pos x="0" y="10"/>
                </a:cxn>
                <a:cxn ang="0">
                  <a:pos x="47" y="10"/>
                </a:cxn>
              </a:cxnLst>
              <a:rect l="0" t="0" r="r" b="b"/>
              <a:pathLst>
                <a:path w="63" h="10">
                  <a:moveTo>
                    <a:pt x="47" y="10"/>
                  </a:moveTo>
                  <a:lnTo>
                    <a:pt x="63" y="0"/>
                  </a:lnTo>
                  <a:lnTo>
                    <a:pt x="16" y="0"/>
                  </a:lnTo>
                  <a:lnTo>
                    <a:pt x="0" y="10"/>
                  </a:lnTo>
                  <a:lnTo>
                    <a:pt x="47" y="10"/>
                  </a:lnTo>
                  <a:close/>
                </a:path>
              </a:pathLst>
            </a:custGeom>
            <a:solidFill>
              <a:srgbClr val="BFBFBF"/>
            </a:solidFill>
            <a:ln w="7938">
              <a:solidFill>
                <a:srgbClr val="FFFFFF"/>
              </a:solidFill>
              <a:prstDash val="solid"/>
              <a:round/>
              <a:headEnd/>
              <a:tailEnd/>
            </a:ln>
          </p:spPr>
          <p:txBody>
            <a:bodyPr/>
            <a:lstStyle/>
            <a:p>
              <a:endParaRPr lang="zh-CN" altLang="en-US"/>
            </a:p>
          </p:txBody>
        </p:sp>
        <p:sp>
          <p:nvSpPr>
            <p:cNvPr id="2080923" name="Freeform 155"/>
            <p:cNvSpPr>
              <a:spLocks/>
            </p:cNvSpPr>
            <p:nvPr/>
          </p:nvSpPr>
          <p:spPr bwMode="auto">
            <a:xfrm>
              <a:off x="3624" y="1996"/>
              <a:ext cx="16" cy="804"/>
            </a:xfrm>
            <a:custGeom>
              <a:avLst/>
              <a:gdLst/>
              <a:ahLst/>
              <a:cxnLst>
                <a:cxn ang="0">
                  <a:pos x="0" y="804"/>
                </a:cxn>
                <a:cxn ang="0">
                  <a:pos x="0" y="10"/>
                </a:cxn>
                <a:cxn ang="0">
                  <a:pos x="16" y="0"/>
                </a:cxn>
                <a:cxn ang="0">
                  <a:pos x="16" y="789"/>
                </a:cxn>
                <a:cxn ang="0">
                  <a:pos x="0" y="804"/>
                </a:cxn>
              </a:cxnLst>
              <a:rect l="0" t="0" r="r" b="b"/>
              <a:pathLst>
                <a:path w="16" h="804">
                  <a:moveTo>
                    <a:pt x="0" y="804"/>
                  </a:moveTo>
                  <a:lnTo>
                    <a:pt x="0" y="10"/>
                  </a:lnTo>
                  <a:lnTo>
                    <a:pt x="16" y="0"/>
                  </a:lnTo>
                  <a:lnTo>
                    <a:pt x="16" y="789"/>
                  </a:lnTo>
                  <a:lnTo>
                    <a:pt x="0" y="804"/>
                  </a:lnTo>
                  <a:close/>
                </a:path>
              </a:pathLst>
            </a:custGeom>
            <a:solidFill>
              <a:srgbClr val="800000"/>
            </a:solidFill>
            <a:ln w="7938">
              <a:solidFill>
                <a:srgbClr val="FFFFFF"/>
              </a:solidFill>
              <a:prstDash val="solid"/>
              <a:round/>
              <a:headEnd/>
              <a:tailEnd/>
            </a:ln>
          </p:spPr>
          <p:txBody>
            <a:bodyPr/>
            <a:lstStyle/>
            <a:p>
              <a:endParaRPr lang="zh-CN" altLang="en-US"/>
            </a:p>
          </p:txBody>
        </p:sp>
        <p:sp>
          <p:nvSpPr>
            <p:cNvPr id="2080924" name="Rectangle 156"/>
            <p:cNvSpPr>
              <a:spLocks noChangeArrowheads="1"/>
            </p:cNvSpPr>
            <p:nvPr/>
          </p:nvSpPr>
          <p:spPr bwMode="auto">
            <a:xfrm>
              <a:off x="3582" y="2006"/>
              <a:ext cx="42" cy="794"/>
            </a:xfrm>
            <a:prstGeom prst="rect">
              <a:avLst/>
            </a:prstGeom>
            <a:solidFill>
              <a:srgbClr val="FF0000"/>
            </a:solidFill>
            <a:ln w="7938">
              <a:solidFill>
                <a:srgbClr val="FFFFFF"/>
              </a:solidFill>
              <a:miter lim="800000"/>
              <a:headEnd/>
              <a:tailEnd/>
            </a:ln>
          </p:spPr>
          <p:txBody>
            <a:bodyPr/>
            <a:lstStyle/>
            <a:p>
              <a:endParaRPr lang="zh-CN" altLang="en-US"/>
            </a:p>
          </p:txBody>
        </p:sp>
        <p:sp>
          <p:nvSpPr>
            <p:cNvPr id="2080925" name="Freeform 157"/>
            <p:cNvSpPr>
              <a:spLocks/>
            </p:cNvSpPr>
            <p:nvPr/>
          </p:nvSpPr>
          <p:spPr bwMode="auto">
            <a:xfrm>
              <a:off x="3582" y="1996"/>
              <a:ext cx="58" cy="10"/>
            </a:xfrm>
            <a:custGeom>
              <a:avLst/>
              <a:gdLst/>
              <a:ahLst/>
              <a:cxnLst>
                <a:cxn ang="0">
                  <a:pos x="42" y="10"/>
                </a:cxn>
                <a:cxn ang="0">
                  <a:pos x="58" y="0"/>
                </a:cxn>
                <a:cxn ang="0">
                  <a:pos x="16" y="0"/>
                </a:cxn>
                <a:cxn ang="0">
                  <a:pos x="0" y="10"/>
                </a:cxn>
                <a:cxn ang="0">
                  <a:pos x="42" y="10"/>
                </a:cxn>
              </a:cxnLst>
              <a:rect l="0" t="0" r="r" b="b"/>
              <a:pathLst>
                <a:path w="58" h="10">
                  <a:moveTo>
                    <a:pt x="42" y="10"/>
                  </a:moveTo>
                  <a:lnTo>
                    <a:pt x="58" y="0"/>
                  </a:lnTo>
                  <a:lnTo>
                    <a:pt x="16" y="0"/>
                  </a:lnTo>
                  <a:lnTo>
                    <a:pt x="0" y="10"/>
                  </a:lnTo>
                  <a:lnTo>
                    <a:pt x="42" y="10"/>
                  </a:lnTo>
                  <a:close/>
                </a:path>
              </a:pathLst>
            </a:custGeom>
            <a:solidFill>
              <a:srgbClr val="BF0000"/>
            </a:solidFill>
            <a:ln w="7938">
              <a:solidFill>
                <a:srgbClr val="FFFFFF"/>
              </a:solidFill>
              <a:prstDash val="solid"/>
              <a:round/>
              <a:headEnd/>
              <a:tailEnd/>
            </a:ln>
          </p:spPr>
          <p:txBody>
            <a:bodyPr/>
            <a:lstStyle/>
            <a:p>
              <a:endParaRPr lang="zh-CN" altLang="en-US"/>
            </a:p>
          </p:txBody>
        </p:sp>
        <p:sp>
          <p:nvSpPr>
            <p:cNvPr id="2080926" name="Freeform 158"/>
            <p:cNvSpPr>
              <a:spLocks/>
            </p:cNvSpPr>
            <p:nvPr/>
          </p:nvSpPr>
          <p:spPr bwMode="auto">
            <a:xfrm>
              <a:off x="3672" y="1907"/>
              <a:ext cx="16" cy="893"/>
            </a:xfrm>
            <a:custGeom>
              <a:avLst/>
              <a:gdLst/>
              <a:ahLst/>
              <a:cxnLst>
                <a:cxn ang="0">
                  <a:pos x="0" y="893"/>
                </a:cxn>
                <a:cxn ang="0">
                  <a:pos x="0" y="15"/>
                </a:cxn>
                <a:cxn ang="0">
                  <a:pos x="16" y="0"/>
                </a:cxn>
                <a:cxn ang="0">
                  <a:pos x="16" y="878"/>
                </a:cxn>
                <a:cxn ang="0">
                  <a:pos x="0" y="893"/>
                </a:cxn>
              </a:cxnLst>
              <a:rect l="0" t="0" r="r" b="b"/>
              <a:pathLst>
                <a:path w="16" h="893">
                  <a:moveTo>
                    <a:pt x="0" y="893"/>
                  </a:moveTo>
                  <a:lnTo>
                    <a:pt x="0" y="15"/>
                  </a:lnTo>
                  <a:lnTo>
                    <a:pt x="16" y="0"/>
                  </a:lnTo>
                  <a:lnTo>
                    <a:pt x="16" y="878"/>
                  </a:lnTo>
                  <a:lnTo>
                    <a:pt x="0" y="893"/>
                  </a:lnTo>
                  <a:close/>
                </a:path>
              </a:pathLst>
            </a:custGeom>
            <a:solidFill>
              <a:srgbClr val="008000"/>
            </a:solidFill>
            <a:ln w="7938">
              <a:solidFill>
                <a:srgbClr val="FFFFFF"/>
              </a:solidFill>
              <a:prstDash val="solid"/>
              <a:round/>
              <a:headEnd/>
              <a:tailEnd/>
            </a:ln>
          </p:spPr>
          <p:txBody>
            <a:bodyPr/>
            <a:lstStyle/>
            <a:p>
              <a:endParaRPr lang="zh-CN" altLang="en-US"/>
            </a:p>
          </p:txBody>
        </p:sp>
        <p:sp>
          <p:nvSpPr>
            <p:cNvPr id="2080927" name="Rectangle 159"/>
            <p:cNvSpPr>
              <a:spLocks noChangeArrowheads="1"/>
            </p:cNvSpPr>
            <p:nvPr/>
          </p:nvSpPr>
          <p:spPr bwMode="auto">
            <a:xfrm>
              <a:off x="3624" y="1922"/>
              <a:ext cx="48" cy="878"/>
            </a:xfrm>
            <a:prstGeom prst="rect">
              <a:avLst/>
            </a:prstGeom>
            <a:solidFill>
              <a:srgbClr val="00FF00"/>
            </a:solidFill>
            <a:ln w="7938">
              <a:solidFill>
                <a:srgbClr val="FFFFFF"/>
              </a:solidFill>
              <a:miter lim="800000"/>
              <a:headEnd/>
              <a:tailEnd/>
            </a:ln>
          </p:spPr>
          <p:txBody>
            <a:bodyPr/>
            <a:lstStyle/>
            <a:p>
              <a:endParaRPr lang="zh-CN" altLang="en-US"/>
            </a:p>
          </p:txBody>
        </p:sp>
        <p:sp>
          <p:nvSpPr>
            <p:cNvPr id="2080928" name="Freeform 160"/>
            <p:cNvSpPr>
              <a:spLocks/>
            </p:cNvSpPr>
            <p:nvPr/>
          </p:nvSpPr>
          <p:spPr bwMode="auto">
            <a:xfrm>
              <a:off x="3624" y="1907"/>
              <a:ext cx="64" cy="15"/>
            </a:xfrm>
            <a:custGeom>
              <a:avLst/>
              <a:gdLst/>
              <a:ahLst/>
              <a:cxnLst>
                <a:cxn ang="0">
                  <a:pos x="48" y="15"/>
                </a:cxn>
                <a:cxn ang="0">
                  <a:pos x="64" y="0"/>
                </a:cxn>
                <a:cxn ang="0">
                  <a:pos x="16" y="0"/>
                </a:cxn>
                <a:cxn ang="0">
                  <a:pos x="0" y="15"/>
                </a:cxn>
                <a:cxn ang="0">
                  <a:pos x="48" y="15"/>
                </a:cxn>
              </a:cxnLst>
              <a:rect l="0" t="0" r="r" b="b"/>
              <a:pathLst>
                <a:path w="64" h="15">
                  <a:moveTo>
                    <a:pt x="48" y="15"/>
                  </a:moveTo>
                  <a:lnTo>
                    <a:pt x="64" y="0"/>
                  </a:lnTo>
                  <a:lnTo>
                    <a:pt x="16" y="0"/>
                  </a:lnTo>
                  <a:lnTo>
                    <a:pt x="0" y="15"/>
                  </a:lnTo>
                  <a:lnTo>
                    <a:pt x="48" y="15"/>
                  </a:lnTo>
                  <a:close/>
                </a:path>
              </a:pathLst>
            </a:custGeom>
            <a:solidFill>
              <a:srgbClr val="00BF00"/>
            </a:solidFill>
            <a:ln w="7938">
              <a:solidFill>
                <a:srgbClr val="FFFFFF"/>
              </a:solidFill>
              <a:prstDash val="solid"/>
              <a:round/>
              <a:headEnd/>
              <a:tailEnd/>
            </a:ln>
          </p:spPr>
          <p:txBody>
            <a:bodyPr/>
            <a:lstStyle/>
            <a:p>
              <a:endParaRPr lang="zh-CN" altLang="en-US"/>
            </a:p>
          </p:txBody>
        </p:sp>
        <p:sp>
          <p:nvSpPr>
            <p:cNvPr id="2080929" name="Freeform 161"/>
            <p:cNvSpPr>
              <a:spLocks/>
            </p:cNvSpPr>
            <p:nvPr/>
          </p:nvSpPr>
          <p:spPr bwMode="auto">
            <a:xfrm>
              <a:off x="3719" y="1857"/>
              <a:ext cx="16" cy="943"/>
            </a:xfrm>
            <a:custGeom>
              <a:avLst/>
              <a:gdLst/>
              <a:ahLst/>
              <a:cxnLst>
                <a:cxn ang="0">
                  <a:pos x="0" y="943"/>
                </a:cxn>
                <a:cxn ang="0">
                  <a:pos x="0" y="10"/>
                </a:cxn>
                <a:cxn ang="0">
                  <a:pos x="16" y="0"/>
                </a:cxn>
                <a:cxn ang="0">
                  <a:pos x="16" y="928"/>
                </a:cxn>
                <a:cxn ang="0">
                  <a:pos x="0" y="943"/>
                </a:cxn>
              </a:cxnLst>
              <a:rect l="0" t="0" r="r" b="b"/>
              <a:pathLst>
                <a:path w="16" h="943">
                  <a:moveTo>
                    <a:pt x="0" y="943"/>
                  </a:moveTo>
                  <a:lnTo>
                    <a:pt x="0" y="10"/>
                  </a:lnTo>
                  <a:lnTo>
                    <a:pt x="16" y="0"/>
                  </a:lnTo>
                  <a:lnTo>
                    <a:pt x="16" y="928"/>
                  </a:lnTo>
                  <a:lnTo>
                    <a:pt x="0" y="943"/>
                  </a:lnTo>
                  <a:close/>
                </a:path>
              </a:pathLst>
            </a:custGeom>
            <a:solidFill>
              <a:srgbClr val="000080"/>
            </a:solidFill>
            <a:ln w="7938">
              <a:solidFill>
                <a:srgbClr val="FFFFFF"/>
              </a:solidFill>
              <a:prstDash val="solid"/>
              <a:round/>
              <a:headEnd/>
              <a:tailEnd/>
            </a:ln>
          </p:spPr>
          <p:txBody>
            <a:bodyPr/>
            <a:lstStyle/>
            <a:p>
              <a:endParaRPr lang="zh-CN" altLang="en-US"/>
            </a:p>
          </p:txBody>
        </p:sp>
        <p:sp>
          <p:nvSpPr>
            <p:cNvPr id="2080930" name="Rectangle 162"/>
            <p:cNvSpPr>
              <a:spLocks noChangeArrowheads="1"/>
            </p:cNvSpPr>
            <p:nvPr/>
          </p:nvSpPr>
          <p:spPr bwMode="auto">
            <a:xfrm>
              <a:off x="3672" y="1867"/>
              <a:ext cx="47" cy="933"/>
            </a:xfrm>
            <a:prstGeom prst="rect">
              <a:avLst/>
            </a:prstGeom>
            <a:solidFill>
              <a:srgbClr val="0000FF"/>
            </a:solidFill>
            <a:ln w="7938">
              <a:solidFill>
                <a:srgbClr val="FFFFFF"/>
              </a:solidFill>
              <a:miter lim="800000"/>
              <a:headEnd/>
              <a:tailEnd/>
            </a:ln>
          </p:spPr>
          <p:txBody>
            <a:bodyPr/>
            <a:lstStyle/>
            <a:p>
              <a:endParaRPr lang="zh-CN" altLang="en-US"/>
            </a:p>
          </p:txBody>
        </p:sp>
        <p:sp>
          <p:nvSpPr>
            <p:cNvPr id="2080931" name="Freeform 163"/>
            <p:cNvSpPr>
              <a:spLocks/>
            </p:cNvSpPr>
            <p:nvPr/>
          </p:nvSpPr>
          <p:spPr bwMode="auto">
            <a:xfrm>
              <a:off x="3672" y="1857"/>
              <a:ext cx="63" cy="10"/>
            </a:xfrm>
            <a:custGeom>
              <a:avLst/>
              <a:gdLst/>
              <a:ahLst/>
              <a:cxnLst>
                <a:cxn ang="0">
                  <a:pos x="47" y="10"/>
                </a:cxn>
                <a:cxn ang="0">
                  <a:pos x="63" y="0"/>
                </a:cxn>
                <a:cxn ang="0">
                  <a:pos x="16" y="0"/>
                </a:cxn>
                <a:cxn ang="0">
                  <a:pos x="0" y="10"/>
                </a:cxn>
                <a:cxn ang="0">
                  <a:pos x="47" y="10"/>
                </a:cxn>
              </a:cxnLst>
              <a:rect l="0" t="0" r="r" b="b"/>
              <a:pathLst>
                <a:path w="63" h="10">
                  <a:moveTo>
                    <a:pt x="47" y="10"/>
                  </a:moveTo>
                  <a:lnTo>
                    <a:pt x="63" y="0"/>
                  </a:lnTo>
                  <a:lnTo>
                    <a:pt x="16" y="0"/>
                  </a:lnTo>
                  <a:lnTo>
                    <a:pt x="0" y="10"/>
                  </a:lnTo>
                  <a:lnTo>
                    <a:pt x="47" y="10"/>
                  </a:lnTo>
                  <a:close/>
                </a:path>
              </a:pathLst>
            </a:custGeom>
            <a:solidFill>
              <a:srgbClr val="0000BF"/>
            </a:solidFill>
            <a:ln w="7938">
              <a:solidFill>
                <a:srgbClr val="FFFFFF"/>
              </a:solidFill>
              <a:prstDash val="solid"/>
              <a:round/>
              <a:headEnd/>
              <a:tailEnd/>
            </a:ln>
          </p:spPr>
          <p:txBody>
            <a:bodyPr/>
            <a:lstStyle/>
            <a:p>
              <a:endParaRPr lang="zh-CN" altLang="en-US"/>
            </a:p>
          </p:txBody>
        </p:sp>
        <p:sp>
          <p:nvSpPr>
            <p:cNvPr id="2080932" name="Freeform 164"/>
            <p:cNvSpPr>
              <a:spLocks/>
            </p:cNvSpPr>
            <p:nvPr/>
          </p:nvSpPr>
          <p:spPr bwMode="auto">
            <a:xfrm>
              <a:off x="3762" y="1772"/>
              <a:ext cx="15" cy="1028"/>
            </a:xfrm>
            <a:custGeom>
              <a:avLst/>
              <a:gdLst/>
              <a:ahLst/>
              <a:cxnLst>
                <a:cxn ang="0">
                  <a:pos x="0" y="1028"/>
                </a:cxn>
                <a:cxn ang="0">
                  <a:pos x="0" y="10"/>
                </a:cxn>
                <a:cxn ang="0">
                  <a:pos x="15" y="0"/>
                </a:cxn>
                <a:cxn ang="0">
                  <a:pos x="15" y="1013"/>
                </a:cxn>
                <a:cxn ang="0">
                  <a:pos x="0" y="1028"/>
                </a:cxn>
              </a:cxnLst>
              <a:rect l="0" t="0" r="r" b="b"/>
              <a:pathLst>
                <a:path w="15" h="1028">
                  <a:moveTo>
                    <a:pt x="0" y="1028"/>
                  </a:moveTo>
                  <a:lnTo>
                    <a:pt x="0" y="10"/>
                  </a:lnTo>
                  <a:lnTo>
                    <a:pt x="15" y="0"/>
                  </a:lnTo>
                  <a:lnTo>
                    <a:pt x="15" y="1013"/>
                  </a:lnTo>
                  <a:lnTo>
                    <a:pt x="0" y="1028"/>
                  </a:lnTo>
                  <a:close/>
                </a:path>
              </a:pathLst>
            </a:custGeom>
            <a:solidFill>
              <a:srgbClr val="808000"/>
            </a:solidFill>
            <a:ln w="7938">
              <a:solidFill>
                <a:srgbClr val="FFFFFF"/>
              </a:solidFill>
              <a:prstDash val="solid"/>
              <a:round/>
              <a:headEnd/>
              <a:tailEnd/>
            </a:ln>
          </p:spPr>
          <p:txBody>
            <a:bodyPr/>
            <a:lstStyle/>
            <a:p>
              <a:endParaRPr lang="zh-CN" altLang="en-US"/>
            </a:p>
          </p:txBody>
        </p:sp>
        <p:sp>
          <p:nvSpPr>
            <p:cNvPr id="2080933" name="Rectangle 165"/>
            <p:cNvSpPr>
              <a:spLocks noChangeArrowheads="1"/>
            </p:cNvSpPr>
            <p:nvPr/>
          </p:nvSpPr>
          <p:spPr bwMode="auto">
            <a:xfrm>
              <a:off x="3719" y="1782"/>
              <a:ext cx="43" cy="1018"/>
            </a:xfrm>
            <a:prstGeom prst="rect">
              <a:avLst/>
            </a:prstGeom>
            <a:solidFill>
              <a:srgbClr val="FFFF00"/>
            </a:solidFill>
            <a:ln w="7938">
              <a:solidFill>
                <a:srgbClr val="FFFFFF"/>
              </a:solidFill>
              <a:miter lim="800000"/>
              <a:headEnd/>
              <a:tailEnd/>
            </a:ln>
          </p:spPr>
          <p:txBody>
            <a:bodyPr/>
            <a:lstStyle/>
            <a:p>
              <a:endParaRPr lang="zh-CN" altLang="en-US"/>
            </a:p>
          </p:txBody>
        </p:sp>
        <p:sp>
          <p:nvSpPr>
            <p:cNvPr id="2080934" name="Freeform 166"/>
            <p:cNvSpPr>
              <a:spLocks/>
            </p:cNvSpPr>
            <p:nvPr/>
          </p:nvSpPr>
          <p:spPr bwMode="auto">
            <a:xfrm>
              <a:off x="3719" y="1772"/>
              <a:ext cx="58" cy="10"/>
            </a:xfrm>
            <a:custGeom>
              <a:avLst/>
              <a:gdLst/>
              <a:ahLst/>
              <a:cxnLst>
                <a:cxn ang="0">
                  <a:pos x="43" y="10"/>
                </a:cxn>
                <a:cxn ang="0">
                  <a:pos x="58" y="0"/>
                </a:cxn>
                <a:cxn ang="0">
                  <a:pos x="16" y="0"/>
                </a:cxn>
                <a:cxn ang="0">
                  <a:pos x="0" y="10"/>
                </a:cxn>
                <a:cxn ang="0">
                  <a:pos x="43" y="10"/>
                </a:cxn>
              </a:cxnLst>
              <a:rect l="0" t="0" r="r" b="b"/>
              <a:pathLst>
                <a:path w="58" h="10">
                  <a:moveTo>
                    <a:pt x="43" y="10"/>
                  </a:moveTo>
                  <a:lnTo>
                    <a:pt x="58" y="0"/>
                  </a:lnTo>
                  <a:lnTo>
                    <a:pt x="16" y="0"/>
                  </a:lnTo>
                  <a:lnTo>
                    <a:pt x="0" y="10"/>
                  </a:lnTo>
                  <a:lnTo>
                    <a:pt x="43" y="10"/>
                  </a:lnTo>
                  <a:close/>
                </a:path>
              </a:pathLst>
            </a:custGeom>
            <a:solidFill>
              <a:srgbClr val="BFBF00"/>
            </a:solidFill>
            <a:ln w="7938">
              <a:solidFill>
                <a:srgbClr val="FFFFFF"/>
              </a:solidFill>
              <a:prstDash val="solid"/>
              <a:round/>
              <a:headEnd/>
              <a:tailEnd/>
            </a:ln>
          </p:spPr>
          <p:txBody>
            <a:bodyPr/>
            <a:lstStyle/>
            <a:p>
              <a:endParaRPr lang="zh-CN" altLang="en-US"/>
            </a:p>
          </p:txBody>
        </p:sp>
        <p:sp>
          <p:nvSpPr>
            <p:cNvPr id="2080935" name="Freeform 167"/>
            <p:cNvSpPr>
              <a:spLocks/>
            </p:cNvSpPr>
            <p:nvPr/>
          </p:nvSpPr>
          <p:spPr bwMode="auto">
            <a:xfrm>
              <a:off x="3809" y="1702"/>
              <a:ext cx="16" cy="1098"/>
            </a:xfrm>
            <a:custGeom>
              <a:avLst/>
              <a:gdLst/>
              <a:ahLst/>
              <a:cxnLst>
                <a:cxn ang="0">
                  <a:pos x="0" y="1098"/>
                </a:cxn>
                <a:cxn ang="0">
                  <a:pos x="0" y="10"/>
                </a:cxn>
                <a:cxn ang="0">
                  <a:pos x="16" y="0"/>
                </a:cxn>
                <a:cxn ang="0">
                  <a:pos x="16" y="1083"/>
                </a:cxn>
                <a:cxn ang="0">
                  <a:pos x="0" y="1098"/>
                </a:cxn>
              </a:cxnLst>
              <a:rect l="0" t="0" r="r" b="b"/>
              <a:pathLst>
                <a:path w="16" h="1098">
                  <a:moveTo>
                    <a:pt x="0" y="1098"/>
                  </a:moveTo>
                  <a:lnTo>
                    <a:pt x="0" y="10"/>
                  </a:lnTo>
                  <a:lnTo>
                    <a:pt x="16" y="0"/>
                  </a:lnTo>
                  <a:lnTo>
                    <a:pt x="16" y="1083"/>
                  </a:lnTo>
                  <a:lnTo>
                    <a:pt x="0" y="1098"/>
                  </a:lnTo>
                  <a:close/>
                </a:path>
              </a:pathLst>
            </a:custGeom>
            <a:solidFill>
              <a:srgbClr val="800080"/>
            </a:solidFill>
            <a:ln w="7938">
              <a:solidFill>
                <a:srgbClr val="FFFFFF"/>
              </a:solidFill>
              <a:prstDash val="solid"/>
              <a:round/>
              <a:headEnd/>
              <a:tailEnd/>
            </a:ln>
          </p:spPr>
          <p:txBody>
            <a:bodyPr/>
            <a:lstStyle/>
            <a:p>
              <a:endParaRPr lang="zh-CN" altLang="en-US"/>
            </a:p>
          </p:txBody>
        </p:sp>
        <p:sp>
          <p:nvSpPr>
            <p:cNvPr id="2080936" name="Rectangle 168"/>
            <p:cNvSpPr>
              <a:spLocks noChangeArrowheads="1"/>
            </p:cNvSpPr>
            <p:nvPr/>
          </p:nvSpPr>
          <p:spPr bwMode="auto">
            <a:xfrm>
              <a:off x="3762" y="1712"/>
              <a:ext cx="47" cy="1088"/>
            </a:xfrm>
            <a:prstGeom prst="rect">
              <a:avLst/>
            </a:prstGeom>
            <a:solidFill>
              <a:srgbClr val="FF00FF"/>
            </a:solidFill>
            <a:ln w="7938">
              <a:solidFill>
                <a:srgbClr val="FFFFFF"/>
              </a:solidFill>
              <a:miter lim="800000"/>
              <a:headEnd/>
              <a:tailEnd/>
            </a:ln>
          </p:spPr>
          <p:txBody>
            <a:bodyPr/>
            <a:lstStyle/>
            <a:p>
              <a:endParaRPr lang="zh-CN" altLang="en-US"/>
            </a:p>
          </p:txBody>
        </p:sp>
        <p:sp>
          <p:nvSpPr>
            <p:cNvPr id="2080937" name="Freeform 169"/>
            <p:cNvSpPr>
              <a:spLocks/>
            </p:cNvSpPr>
            <p:nvPr/>
          </p:nvSpPr>
          <p:spPr bwMode="auto">
            <a:xfrm>
              <a:off x="3762" y="1702"/>
              <a:ext cx="63" cy="10"/>
            </a:xfrm>
            <a:custGeom>
              <a:avLst/>
              <a:gdLst/>
              <a:ahLst/>
              <a:cxnLst>
                <a:cxn ang="0">
                  <a:pos x="47" y="10"/>
                </a:cxn>
                <a:cxn ang="0">
                  <a:pos x="63" y="0"/>
                </a:cxn>
                <a:cxn ang="0">
                  <a:pos x="15" y="0"/>
                </a:cxn>
                <a:cxn ang="0">
                  <a:pos x="0" y="10"/>
                </a:cxn>
                <a:cxn ang="0">
                  <a:pos x="47" y="10"/>
                </a:cxn>
              </a:cxnLst>
              <a:rect l="0" t="0" r="r" b="b"/>
              <a:pathLst>
                <a:path w="63" h="10">
                  <a:moveTo>
                    <a:pt x="47" y="10"/>
                  </a:moveTo>
                  <a:lnTo>
                    <a:pt x="63" y="0"/>
                  </a:lnTo>
                  <a:lnTo>
                    <a:pt x="15" y="0"/>
                  </a:lnTo>
                  <a:lnTo>
                    <a:pt x="0" y="10"/>
                  </a:lnTo>
                  <a:lnTo>
                    <a:pt x="47" y="10"/>
                  </a:lnTo>
                  <a:close/>
                </a:path>
              </a:pathLst>
            </a:custGeom>
            <a:solidFill>
              <a:srgbClr val="BF00BF"/>
            </a:solidFill>
            <a:ln w="7938">
              <a:solidFill>
                <a:srgbClr val="FFFFFF"/>
              </a:solidFill>
              <a:prstDash val="solid"/>
              <a:round/>
              <a:headEnd/>
              <a:tailEnd/>
            </a:ln>
          </p:spPr>
          <p:txBody>
            <a:bodyPr/>
            <a:lstStyle/>
            <a:p>
              <a:endParaRPr lang="zh-CN" altLang="en-US"/>
            </a:p>
          </p:txBody>
        </p:sp>
        <p:sp>
          <p:nvSpPr>
            <p:cNvPr id="2080938" name="Freeform 170"/>
            <p:cNvSpPr>
              <a:spLocks/>
            </p:cNvSpPr>
            <p:nvPr/>
          </p:nvSpPr>
          <p:spPr bwMode="auto">
            <a:xfrm>
              <a:off x="3856" y="1667"/>
              <a:ext cx="11" cy="1133"/>
            </a:xfrm>
            <a:custGeom>
              <a:avLst/>
              <a:gdLst/>
              <a:ahLst/>
              <a:cxnLst>
                <a:cxn ang="0">
                  <a:pos x="0" y="1133"/>
                </a:cxn>
                <a:cxn ang="0">
                  <a:pos x="0" y="10"/>
                </a:cxn>
                <a:cxn ang="0">
                  <a:pos x="11" y="0"/>
                </a:cxn>
                <a:cxn ang="0">
                  <a:pos x="11" y="1118"/>
                </a:cxn>
                <a:cxn ang="0">
                  <a:pos x="0" y="1133"/>
                </a:cxn>
              </a:cxnLst>
              <a:rect l="0" t="0" r="r" b="b"/>
              <a:pathLst>
                <a:path w="11" h="1133">
                  <a:moveTo>
                    <a:pt x="0" y="1133"/>
                  </a:moveTo>
                  <a:lnTo>
                    <a:pt x="0" y="10"/>
                  </a:lnTo>
                  <a:lnTo>
                    <a:pt x="11" y="0"/>
                  </a:lnTo>
                  <a:lnTo>
                    <a:pt x="11" y="1118"/>
                  </a:lnTo>
                  <a:lnTo>
                    <a:pt x="0" y="1133"/>
                  </a:lnTo>
                  <a:close/>
                </a:path>
              </a:pathLst>
            </a:custGeom>
            <a:solidFill>
              <a:srgbClr val="008080"/>
            </a:solidFill>
            <a:ln w="7938">
              <a:solidFill>
                <a:srgbClr val="FFFFFF"/>
              </a:solidFill>
              <a:prstDash val="solid"/>
              <a:round/>
              <a:headEnd/>
              <a:tailEnd/>
            </a:ln>
          </p:spPr>
          <p:txBody>
            <a:bodyPr/>
            <a:lstStyle/>
            <a:p>
              <a:endParaRPr lang="zh-CN" altLang="en-US"/>
            </a:p>
          </p:txBody>
        </p:sp>
        <p:sp>
          <p:nvSpPr>
            <p:cNvPr id="2080939" name="Rectangle 171"/>
            <p:cNvSpPr>
              <a:spLocks noChangeArrowheads="1"/>
            </p:cNvSpPr>
            <p:nvPr/>
          </p:nvSpPr>
          <p:spPr bwMode="auto">
            <a:xfrm>
              <a:off x="3809" y="1677"/>
              <a:ext cx="47" cy="1123"/>
            </a:xfrm>
            <a:prstGeom prst="rect">
              <a:avLst/>
            </a:prstGeom>
            <a:solidFill>
              <a:srgbClr val="00FFFF"/>
            </a:solidFill>
            <a:ln w="7938">
              <a:solidFill>
                <a:srgbClr val="FFFFFF"/>
              </a:solidFill>
              <a:miter lim="800000"/>
              <a:headEnd/>
              <a:tailEnd/>
            </a:ln>
          </p:spPr>
          <p:txBody>
            <a:bodyPr/>
            <a:lstStyle/>
            <a:p>
              <a:endParaRPr lang="zh-CN" altLang="en-US"/>
            </a:p>
          </p:txBody>
        </p:sp>
        <p:sp>
          <p:nvSpPr>
            <p:cNvPr id="2080940" name="Freeform 172"/>
            <p:cNvSpPr>
              <a:spLocks/>
            </p:cNvSpPr>
            <p:nvPr/>
          </p:nvSpPr>
          <p:spPr bwMode="auto">
            <a:xfrm>
              <a:off x="3809" y="1667"/>
              <a:ext cx="58" cy="10"/>
            </a:xfrm>
            <a:custGeom>
              <a:avLst/>
              <a:gdLst/>
              <a:ahLst/>
              <a:cxnLst>
                <a:cxn ang="0">
                  <a:pos x="47" y="10"/>
                </a:cxn>
                <a:cxn ang="0">
                  <a:pos x="58" y="0"/>
                </a:cxn>
                <a:cxn ang="0">
                  <a:pos x="16" y="0"/>
                </a:cxn>
                <a:cxn ang="0">
                  <a:pos x="0" y="10"/>
                </a:cxn>
                <a:cxn ang="0">
                  <a:pos x="47" y="10"/>
                </a:cxn>
              </a:cxnLst>
              <a:rect l="0" t="0" r="r" b="b"/>
              <a:pathLst>
                <a:path w="58" h="10">
                  <a:moveTo>
                    <a:pt x="47" y="10"/>
                  </a:moveTo>
                  <a:lnTo>
                    <a:pt x="58" y="0"/>
                  </a:lnTo>
                  <a:lnTo>
                    <a:pt x="16" y="0"/>
                  </a:lnTo>
                  <a:lnTo>
                    <a:pt x="0" y="10"/>
                  </a:lnTo>
                  <a:lnTo>
                    <a:pt x="47" y="10"/>
                  </a:lnTo>
                  <a:close/>
                </a:path>
              </a:pathLst>
            </a:custGeom>
            <a:solidFill>
              <a:srgbClr val="00BFBF"/>
            </a:solidFill>
            <a:ln w="7938">
              <a:solidFill>
                <a:srgbClr val="FFFFFF"/>
              </a:solidFill>
              <a:prstDash val="solid"/>
              <a:round/>
              <a:headEnd/>
              <a:tailEnd/>
            </a:ln>
          </p:spPr>
          <p:txBody>
            <a:bodyPr/>
            <a:lstStyle/>
            <a:p>
              <a:endParaRPr lang="zh-CN" altLang="en-US"/>
            </a:p>
          </p:txBody>
        </p:sp>
        <p:sp>
          <p:nvSpPr>
            <p:cNvPr id="2080941" name="Freeform 173"/>
            <p:cNvSpPr>
              <a:spLocks/>
            </p:cNvSpPr>
            <p:nvPr/>
          </p:nvSpPr>
          <p:spPr bwMode="auto">
            <a:xfrm>
              <a:off x="3899" y="1582"/>
              <a:ext cx="15" cy="1218"/>
            </a:xfrm>
            <a:custGeom>
              <a:avLst/>
              <a:gdLst/>
              <a:ahLst/>
              <a:cxnLst>
                <a:cxn ang="0">
                  <a:pos x="0" y="1218"/>
                </a:cxn>
                <a:cxn ang="0">
                  <a:pos x="0" y="10"/>
                </a:cxn>
                <a:cxn ang="0">
                  <a:pos x="15" y="0"/>
                </a:cxn>
                <a:cxn ang="0">
                  <a:pos x="15" y="1203"/>
                </a:cxn>
                <a:cxn ang="0">
                  <a:pos x="0" y="1218"/>
                </a:cxn>
              </a:cxnLst>
              <a:rect l="0" t="0" r="r" b="b"/>
              <a:pathLst>
                <a:path w="15" h="1218">
                  <a:moveTo>
                    <a:pt x="0" y="1218"/>
                  </a:moveTo>
                  <a:lnTo>
                    <a:pt x="0" y="10"/>
                  </a:lnTo>
                  <a:lnTo>
                    <a:pt x="15" y="0"/>
                  </a:lnTo>
                  <a:lnTo>
                    <a:pt x="15" y="1203"/>
                  </a:lnTo>
                  <a:lnTo>
                    <a:pt x="0" y="1218"/>
                  </a:lnTo>
                  <a:close/>
                </a:path>
              </a:pathLst>
            </a:custGeom>
            <a:solidFill>
              <a:srgbClr val="400000"/>
            </a:solidFill>
            <a:ln w="7938">
              <a:solidFill>
                <a:srgbClr val="FFFFFF"/>
              </a:solidFill>
              <a:prstDash val="solid"/>
              <a:round/>
              <a:headEnd/>
              <a:tailEnd/>
            </a:ln>
          </p:spPr>
          <p:txBody>
            <a:bodyPr/>
            <a:lstStyle/>
            <a:p>
              <a:endParaRPr lang="zh-CN" altLang="en-US"/>
            </a:p>
          </p:txBody>
        </p:sp>
        <p:sp>
          <p:nvSpPr>
            <p:cNvPr id="2080942" name="Rectangle 174"/>
            <p:cNvSpPr>
              <a:spLocks noChangeArrowheads="1"/>
            </p:cNvSpPr>
            <p:nvPr/>
          </p:nvSpPr>
          <p:spPr bwMode="auto">
            <a:xfrm>
              <a:off x="3856" y="1592"/>
              <a:ext cx="43" cy="1208"/>
            </a:xfrm>
            <a:prstGeom prst="rect">
              <a:avLst/>
            </a:prstGeom>
            <a:solidFill>
              <a:srgbClr val="800000"/>
            </a:solidFill>
            <a:ln w="7938">
              <a:solidFill>
                <a:srgbClr val="FFFFFF"/>
              </a:solidFill>
              <a:miter lim="800000"/>
              <a:headEnd/>
              <a:tailEnd/>
            </a:ln>
          </p:spPr>
          <p:txBody>
            <a:bodyPr/>
            <a:lstStyle/>
            <a:p>
              <a:endParaRPr lang="zh-CN" altLang="en-US"/>
            </a:p>
          </p:txBody>
        </p:sp>
        <p:sp>
          <p:nvSpPr>
            <p:cNvPr id="2080943" name="Freeform 175"/>
            <p:cNvSpPr>
              <a:spLocks/>
            </p:cNvSpPr>
            <p:nvPr/>
          </p:nvSpPr>
          <p:spPr bwMode="auto">
            <a:xfrm>
              <a:off x="3856" y="1582"/>
              <a:ext cx="58" cy="10"/>
            </a:xfrm>
            <a:custGeom>
              <a:avLst/>
              <a:gdLst/>
              <a:ahLst/>
              <a:cxnLst>
                <a:cxn ang="0">
                  <a:pos x="43" y="10"/>
                </a:cxn>
                <a:cxn ang="0">
                  <a:pos x="58" y="0"/>
                </a:cxn>
                <a:cxn ang="0">
                  <a:pos x="11" y="0"/>
                </a:cxn>
                <a:cxn ang="0">
                  <a:pos x="0" y="10"/>
                </a:cxn>
                <a:cxn ang="0">
                  <a:pos x="43" y="10"/>
                </a:cxn>
              </a:cxnLst>
              <a:rect l="0" t="0" r="r" b="b"/>
              <a:pathLst>
                <a:path w="58" h="10">
                  <a:moveTo>
                    <a:pt x="43" y="10"/>
                  </a:moveTo>
                  <a:lnTo>
                    <a:pt x="58" y="0"/>
                  </a:lnTo>
                  <a:lnTo>
                    <a:pt x="11" y="0"/>
                  </a:lnTo>
                  <a:lnTo>
                    <a:pt x="0" y="10"/>
                  </a:lnTo>
                  <a:lnTo>
                    <a:pt x="43" y="10"/>
                  </a:lnTo>
                  <a:close/>
                </a:path>
              </a:pathLst>
            </a:custGeom>
            <a:solidFill>
              <a:srgbClr val="600000"/>
            </a:solidFill>
            <a:ln w="7938">
              <a:solidFill>
                <a:srgbClr val="FFFFFF"/>
              </a:solidFill>
              <a:prstDash val="solid"/>
              <a:round/>
              <a:headEnd/>
              <a:tailEnd/>
            </a:ln>
          </p:spPr>
          <p:txBody>
            <a:bodyPr/>
            <a:lstStyle/>
            <a:p>
              <a:endParaRPr lang="zh-CN" altLang="en-US"/>
            </a:p>
          </p:txBody>
        </p:sp>
        <p:sp>
          <p:nvSpPr>
            <p:cNvPr id="2080944" name="Freeform 176"/>
            <p:cNvSpPr>
              <a:spLocks/>
            </p:cNvSpPr>
            <p:nvPr/>
          </p:nvSpPr>
          <p:spPr bwMode="auto">
            <a:xfrm>
              <a:off x="3946" y="1532"/>
              <a:ext cx="16" cy="1268"/>
            </a:xfrm>
            <a:custGeom>
              <a:avLst/>
              <a:gdLst/>
              <a:ahLst/>
              <a:cxnLst>
                <a:cxn ang="0">
                  <a:pos x="0" y="1268"/>
                </a:cxn>
                <a:cxn ang="0">
                  <a:pos x="0" y="10"/>
                </a:cxn>
                <a:cxn ang="0">
                  <a:pos x="16" y="0"/>
                </a:cxn>
                <a:cxn ang="0">
                  <a:pos x="16" y="1253"/>
                </a:cxn>
                <a:cxn ang="0">
                  <a:pos x="0" y="1268"/>
                </a:cxn>
              </a:cxnLst>
              <a:rect l="0" t="0" r="r" b="b"/>
              <a:pathLst>
                <a:path w="16" h="1268">
                  <a:moveTo>
                    <a:pt x="0" y="1268"/>
                  </a:moveTo>
                  <a:lnTo>
                    <a:pt x="0" y="10"/>
                  </a:lnTo>
                  <a:lnTo>
                    <a:pt x="16" y="0"/>
                  </a:lnTo>
                  <a:lnTo>
                    <a:pt x="16" y="1253"/>
                  </a:lnTo>
                  <a:lnTo>
                    <a:pt x="0" y="1268"/>
                  </a:lnTo>
                  <a:close/>
                </a:path>
              </a:pathLst>
            </a:custGeom>
            <a:solidFill>
              <a:srgbClr val="004000"/>
            </a:solidFill>
            <a:ln w="7938">
              <a:solidFill>
                <a:srgbClr val="FFFFFF"/>
              </a:solidFill>
              <a:prstDash val="solid"/>
              <a:round/>
              <a:headEnd/>
              <a:tailEnd/>
            </a:ln>
          </p:spPr>
          <p:txBody>
            <a:bodyPr/>
            <a:lstStyle/>
            <a:p>
              <a:endParaRPr lang="zh-CN" altLang="en-US"/>
            </a:p>
          </p:txBody>
        </p:sp>
        <p:sp>
          <p:nvSpPr>
            <p:cNvPr id="2080945" name="Rectangle 177"/>
            <p:cNvSpPr>
              <a:spLocks noChangeArrowheads="1"/>
            </p:cNvSpPr>
            <p:nvPr/>
          </p:nvSpPr>
          <p:spPr bwMode="auto">
            <a:xfrm>
              <a:off x="3899" y="1542"/>
              <a:ext cx="47" cy="1258"/>
            </a:xfrm>
            <a:prstGeom prst="rect">
              <a:avLst/>
            </a:prstGeom>
            <a:solidFill>
              <a:srgbClr val="008000"/>
            </a:solidFill>
            <a:ln w="7938">
              <a:solidFill>
                <a:srgbClr val="FFFFFF"/>
              </a:solidFill>
              <a:miter lim="800000"/>
              <a:headEnd/>
              <a:tailEnd/>
            </a:ln>
          </p:spPr>
          <p:txBody>
            <a:bodyPr/>
            <a:lstStyle/>
            <a:p>
              <a:endParaRPr lang="zh-CN" altLang="en-US"/>
            </a:p>
          </p:txBody>
        </p:sp>
        <p:sp>
          <p:nvSpPr>
            <p:cNvPr id="2080946" name="Freeform 178"/>
            <p:cNvSpPr>
              <a:spLocks/>
            </p:cNvSpPr>
            <p:nvPr/>
          </p:nvSpPr>
          <p:spPr bwMode="auto">
            <a:xfrm>
              <a:off x="3899" y="1532"/>
              <a:ext cx="63" cy="10"/>
            </a:xfrm>
            <a:custGeom>
              <a:avLst/>
              <a:gdLst/>
              <a:ahLst/>
              <a:cxnLst>
                <a:cxn ang="0">
                  <a:pos x="47" y="10"/>
                </a:cxn>
                <a:cxn ang="0">
                  <a:pos x="63" y="0"/>
                </a:cxn>
                <a:cxn ang="0">
                  <a:pos x="15" y="0"/>
                </a:cxn>
                <a:cxn ang="0">
                  <a:pos x="0" y="10"/>
                </a:cxn>
                <a:cxn ang="0">
                  <a:pos x="47" y="10"/>
                </a:cxn>
              </a:cxnLst>
              <a:rect l="0" t="0" r="r" b="b"/>
              <a:pathLst>
                <a:path w="63" h="10">
                  <a:moveTo>
                    <a:pt x="47" y="10"/>
                  </a:moveTo>
                  <a:lnTo>
                    <a:pt x="63" y="0"/>
                  </a:lnTo>
                  <a:lnTo>
                    <a:pt x="15" y="0"/>
                  </a:lnTo>
                  <a:lnTo>
                    <a:pt x="0" y="10"/>
                  </a:lnTo>
                  <a:lnTo>
                    <a:pt x="47" y="10"/>
                  </a:lnTo>
                  <a:close/>
                </a:path>
              </a:pathLst>
            </a:custGeom>
            <a:solidFill>
              <a:srgbClr val="006000"/>
            </a:solidFill>
            <a:ln w="7938">
              <a:solidFill>
                <a:srgbClr val="FFFFFF"/>
              </a:solidFill>
              <a:prstDash val="solid"/>
              <a:round/>
              <a:headEnd/>
              <a:tailEnd/>
            </a:ln>
          </p:spPr>
          <p:txBody>
            <a:bodyPr/>
            <a:lstStyle/>
            <a:p>
              <a:endParaRPr lang="zh-CN" altLang="en-US"/>
            </a:p>
          </p:txBody>
        </p:sp>
        <p:sp>
          <p:nvSpPr>
            <p:cNvPr id="2080947" name="Freeform 179"/>
            <p:cNvSpPr>
              <a:spLocks/>
            </p:cNvSpPr>
            <p:nvPr/>
          </p:nvSpPr>
          <p:spPr bwMode="auto">
            <a:xfrm>
              <a:off x="3988" y="1407"/>
              <a:ext cx="16" cy="1393"/>
            </a:xfrm>
            <a:custGeom>
              <a:avLst/>
              <a:gdLst/>
              <a:ahLst/>
              <a:cxnLst>
                <a:cxn ang="0">
                  <a:pos x="0" y="1393"/>
                </a:cxn>
                <a:cxn ang="0">
                  <a:pos x="0" y="15"/>
                </a:cxn>
                <a:cxn ang="0">
                  <a:pos x="16" y="0"/>
                </a:cxn>
                <a:cxn ang="0">
                  <a:pos x="16" y="1378"/>
                </a:cxn>
                <a:cxn ang="0">
                  <a:pos x="0" y="1393"/>
                </a:cxn>
              </a:cxnLst>
              <a:rect l="0" t="0" r="r" b="b"/>
              <a:pathLst>
                <a:path w="16" h="1393">
                  <a:moveTo>
                    <a:pt x="0" y="1393"/>
                  </a:moveTo>
                  <a:lnTo>
                    <a:pt x="0" y="15"/>
                  </a:lnTo>
                  <a:lnTo>
                    <a:pt x="16" y="0"/>
                  </a:lnTo>
                  <a:lnTo>
                    <a:pt x="16" y="1378"/>
                  </a:lnTo>
                  <a:lnTo>
                    <a:pt x="0" y="1393"/>
                  </a:lnTo>
                  <a:close/>
                </a:path>
              </a:pathLst>
            </a:custGeom>
            <a:solidFill>
              <a:srgbClr val="000040"/>
            </a:solidFill>
            <a:ln w="7938">
              <a:solidFill>
                <a:srgbClr val="FFFFFF"/>
              </a:solidFill>
              <a:prstDash val="solid"/>
              <a:round/>
              <a:headEnd/>
              <a:tailEnd/>
            </a:ln>
          </p:spPr>
          <p:txBody>
            <a:bodyPr/>
            <a:lstStyle/>
            <a:p>
              <a:endParaRPr lang="zh-CN" altLang="en-US"/>
            </a:p>
          </p:txBody>
        </p:sp>
        <p:sp>
          <p:nvSpPr>
            <p:cNvPr id="2080948" name="Rectangle 180"/>
            <p:cNvSpPr>
              <a:spLocks noChangeArrowheads="1"/>
            </p:cNvSpPr>
            <p:nvPr/>
          </p:nvSpPr>
          <p:spPr bwMode="auto">
            <a:xfrm>
              <a:off x="3946" y="1422"/>
              <a:ext cx="42" cy="1378"/>
            </a:xfrm>
            <a:prstGeom prst="rect">
              <a:avLst/>
            </a:prstGeom>
            <a:solidFill>
              <a:srgbClr val="000080"/>
            </a:solidFill>
            <a:ln w="7938">
              <a:solidFill>
                <a:srgbClr val="FFFFFF"/>
              </a:solidFill>
              <a:miter lim="800000"/>
              <a:headEnd/>
              <a:tailEnd/>
            </a:ln>
          </p:spPr>
          <p:txBody>
            <a:bodyPr/>
            <a:lstStyle/>
            <a:p>
              <a:endParaRPr lang="zh-CN" altLang="en-US"/>
            </a:p>
          </p:txBody>
        </p:sp>
        <p:sp>
          <p:nvSpPr>
            <p:cNvPr id="2080949" name="Freeform 181"/>
            <p:cNvSpPr>
              <a:spLocks/>
            </p:cNvSpPr>
            <p:nvPr/>
          </p:nvSpPr>
          <p:spPr bwMode="auto">
            <a:xfrm>
              <a:off x="3946" y="1407"/>
              <a:ext cx="58" cy="15"/>
            </a:xfrm>
            <a:custGeom>
              <a:avLst/>
              <a:gdLst/>
              <a:ahLst/>
              <a:cxnLst>
                <a:cxn ang="0">
                  <a:pos x="42" y="15"/>
                </a:cxn>
                <a:cxn ang="0">
                  <a:pos x="58" y="0"/>
                </a:cxn>
                <a:cxn ang="0">
                  <a:pos x="16" y="0"/>
                </a:cxn>
                <a:cxn ang="0">
                  <a:pos x="0" y="15"/>
                </a:cxn>
                <a:cxn ang="0">
                  <a:pos x="42" y="15"/>
                </a:cxn>
              </a:cxnLst>
              <a:rect l="0" t="0" r="r" b="b"/>
              <a:pathLst>
                <a:path w="58" h="15">
                  <a:moveTo>
                    <a:pt x="42" y="15"/>
                  </a:moveTo>
                  <a:lnTo>
                    <a:pt x="58" y="0"/>
                  </a:lnTo>
                  <a:lnTo>
                    <a:pt x="16" y="0"/>
                  </a:lnTo>
                  <a:lnTo>
                    <a:pt x="0" y="15"/>
                  </a:lnTo>
                  <a:lnTo>
                    <a:pt x="42" y="15"/>
                  </a:lnTo>
                  <a:close/>
                </a:path>
              </a:pathLst>
            </a:custGeom>
            <a:solidFill>
              <a:srgbClr val="000060"/>
            </a:solidFill>
            <a:ln w="7938">
              <a:solidFill>
                <a:srgbClr val="FFFFFF"/>
              </a:solidFill>
              <a:prstDash val="solid"/>
              <a:round/>
              <a:headEnd/>
              <a:tailEnd/>
            </a:ln>
          </p:spPr>
          <p:txBody>
            <a:bodyPr/>
            <a:lstStyle/>
            <a:p>
              <a:endParaRPr lang="zh-CN" altLang="en-US"/>
            </a:p>
          </p:txBody>
        </p:sp>
        <p:sp>
          <p:nvSpPr>
            <p:cNvPr id="2080950" name="Freeform 182"/>
            <p:cNvSpPr>
              <a:spLocks/>
            </p:cNvSpPr>
            <p:nvPr/>
          </p:nvSpPr>
          <p:spPr bwMode="auto">
            <a:xfrm>
              <a:off x="4036" y="1238"/>
              <a:ext cx="16" cy="1562"/>
            </a:xfrm>
            <a:custGeom>
              <a:avLst/>
              <a:gdLst/>
              <a:ahLst/>
              <a:cxnLst>
                <a:cxn ang="0">
                  <a:pos x="0" y="1562"/>
                </a:cxn>
                <a:cxn ang="0">
                  <a:pos x="0" y="9"/>
                </a:cxn>
                <a:cxn ang="0">
                  <a:pos x="16" y="0"/>
                </a:cxn>
                <a:cxn ang="0">
                  <a:pos x="16" y="1547"/>
                </a:cxn>
                <a:cxn ang="0">
                  <a:pos x="0" y="1562"/>
                </a:cxn>
              </a:cxnLst>
              <a:rect l="0" t="0" r="r" b="b"/>
              <a:pathLst>
                <a:path w="16" h="1562">
                  <a:moveTo>
                    <a:pt x="0" y="1562"/>
                  </a:moveTo>
                  <a:lnTo>
                    <a:pt x="0" y="9"/>
                  </a:lnTo>
                  <a:lnTo>
                    <a:pt x="16" y="0"/>
                  </a:lnTo>
                  <a:lnTo>
                    <a:pt x="16" y="1547"/>
                  </a:lnTo>
                  <a:lnTo>
                    <a:pt x="0" y="1562"/>
                  </a:lnTo>
                  <a:close/>
                </a:path>
              </a:pathLst>
            </a:custGeom>
            <a:solidFill>
              <a:srgbClr val="404000"/>
            </a:solidFill>
            <a:ln w="7938">
              <a:solidFill>
                <a:srgbClr val="FFFFFF"/>
              </a:solidFill>
              <a:prstDash val="solid"/>
              <a:round/>
              <a:headEnd/>
              <a:tailEnd/>
            </a:ln>
          </p:spPr>
          <p:txBody>
            <a:bodyPr/>
            <a:lstStyle/>
            <a:p>
              <a:endParaRPr lang="zh-CN" altLang="en-US"/>
            </a:p>
          </p:txBody>
        </p:sp>
        <p:sp>
          <p:nvSpPr>
            <p:cNvPr id="2080951" name="Rectangle 183"/>
            <p:cNvSpPr>
              <a:spLocks noChangeArrowheads="1"/>
            </p:cNvSpPr>
            <p:nvPr/>
          </p:nvSpPr>
          <p:spPr bwMode="auto">
            <a:xfrm>
              <a:off x="3988" y="1247"/>
              <a:ext cx="48" cy="1553"/>
            </a:xfrm>
            <a:prstGeom prst="rect">
              <a:avLst/>
            </a:prstGeom>
            <a:solidFill>
              <a:srgbClr val="808000"/>
            </a:solidFill>
            <a:ln w="7938">
              <a:solidFill>
                <a:srgbClr val="FFFFFF"/>
              </a:solidFill>
              <a:miter lim="800000"/>
              <a:headEnd/>
              <a:tailEnd/>
            </a:ln>
          </p:spPr>
          <p:txBody>
            <a:bodyPr/>
            <a:lstStyle/>
            <a:p>
              <a:endParaRPr lang="zh-CN" altLang="en-US"/>
            </a:p>
          </p:txBody>
        </p:sp>
        <p:sp>
          <p:nvSpPr>
            <p:cNvPr id="2080952" name="Freeform 184"/>
            <p:cNvSpPr>
              <a:spLocks/>
            </p:cNvSpPr>
            <p:nvPr/>
          </p:nvSpPr>
          <p:spPr bwMode="auto">
            <a:xfrm>
              <a:off x="3988" y="1238"/>
              <a:ext cx="64" cy="9"/>
            </a:xfrm>
            <a:custGeom>
              <a:avLst/>
              <a:gdLst/>
              <a:ahLst/>
              <a:cxnLst>
                <a:cxn ang="0">
                  <a:pos x="48" y="9"/>
                </a:cxn>
                <a:cxn ang="0">
                  <a:pos x="64" y="0"/>
                </a:cxn>
                <a:cxn ang="0">
                  <a:pos x="16" y="0"/>
                </a:cxn>
                <a:cxn ang="0">
                  <a:pos x="0" y="9"/>
                </a:cxn>
                <a:cxn ang="0">
                  <a:pos x="48" y="9"/>
                </a:cxn>
              </a:cxnLst>
              <a:rect l="0" t="0" r="r" b="b"/>
              <a:pathLst>
                <a:path w="64" h="9">
                  <a:moveTo>
                    <a:pt x="48" y="9"/>
                  </a:moveTo>
                  <a:lnTo>
                    <a:pt x="64" y="0"/>
                  </a:lnTo>
                  <a:lnTo>
                    <a:pt x="16" y="0"/>
                  </a:lnTo>
                  <a:lnTo>
                    <a:pt x="0" y="9"/>
                  </a:lnTo>
                  <a:lnTo>
                    <a:pt x="48" y="9"/>
                  </a:lnTo>
                  <a:close/>
                </a:path>
              </a:pathLst>
            </a:custGeom>
            <a:solidFill>
              <a:srgbClr val="606000"/>
            </a:solidFill>
            <a:ln w="7938">
              <a:solidFill>
                <a:srgbClr val="FFFFFF"/>
              </a:solidFill>
              <a:prstDash val="solid"/>
              <a:round/>
              <a:headEnd/>
              <a:tailEnd/>
            </a:ln>
          </p:spPr>
          <p:txBody>
            <a:bodyPr/>
            <a:lstStyle/>
            <a:p>
              <a:endParaRPr lang="zh-CN" altLang="en-US"/>
            </a:p>
          </p:txBody>
        </p:sp>
        <p:sp>
          <p:nvSpPr>
            <p:cNvPr id="2080953" name="Freeform 185"/>
            <p:cNvSpPr>
              <a:spLocks/>
            </p:cNvSpPr>
            <p:nvPr/>
          </p:nvSpPr>
          <p:spPr bwMode="auto">
            <a:xfrm>
              <a:off x="4083" y="1118"/>
              <a:ext cx="16" cy="1682"/>
            </a:xfrm>
            <a:custGeom>
              <a:avLst/>
              <a:gdLst/>
              <a:ahLst/>
              <a:cxnLst>
                <a:cxn ang="0">
                  <a:pos x="0" y="1682"/>
                </a:cxn>
                <a:cxn ang="0">
                  <a:pos x="0" y="10"/>
                </a:cxn>
                <a:cxn ang="0">
                  <a:pos x="16" y="0"/>
                </a:cxn>
                <a:cxn ang="0">
                  <a:pos x="16" y="1667"/>
                </a:cxn>
                <a:cxn ang="0">
                  <a:pos x="0" y="1682"/>
                </a:cxn>
              </a:cxnLst>
              <a:rect l="0" t="0" r="r" b="b"/>
              <a:pathLst>
                <a:path w="16" h="1682">
                  <a:moveTo>
                    <a:pt x="0" y="1682"/>
                  </a:moveTo>
                  <a:lnTo>
                    <a:pt x="0" y="10"/>
                  </a:lnTo>
                  <a:lnTo>
                    <a:pt x="16" y="0"/>
                  </a:lnTo>
                  <a:lnTo>
                    <a:pt x="16" y="1667"/>
                  </a:lnTo>
                  <a:lnTo>
                    <a:pt x="0" y="1682"/>
                  </a:lnTo>
                  <a:close/>
                </a:path>
              </a:pathLst>
            </a:custGeom>
            <a:solidFill>
              <a:srgbClr val="400040"/>
            </a:solidFill>
            <a:ln w="7938">
              <a:solidFill>
                <a:srgbClr val="FFFFFF"/>
              </a:solidFill>
              <a:prstDash val="solid"/>
              <a:round/>
              <a:headEnd/>
              <a:tailEnd/>
            </a:ln>
          </p:spPr>
          <p:txBody>
            <a:bodyPr/>
            <a:lstStyle/>
            <a:p>
              <a:endParaRPr lang="zh-CN" altLang="en-US"/>
            </a:p>
          </p:txBody>
        </p:sp>
        <p:sp>
          <p:nvSpPr>
            <p:cNvPr id="2080954" name="Rectangle 186"/>
            <p:cNvSpPr>
              <a:spLocks noChangeArrowheads="1"/>
            </p:cNvSpPr>
            <p:nvPr/>
          </p:nvSpPr>
          <p:spPr bwMode="auto">
            <a:xfrm>
              <a:off x="4036" y="1128"/>
              <a:ext cx="47" cy="1672"/>
            </a:xfrm>
            <a:prstGeom prst="rect">
              <a:avLst/>
            </a:prstGeom>
            <a:solidFill>
              <a:srgbClr val="800080"/>
            </a:solidFill>
            <a:ln w="7938">
              <a:solidFill>
                <a:srgbClr val="FFFFFF"/>
              </a:solidFill>
              <a:miter lim="800000"/>
              <a:headEnd/>
              <a:tailEnd/>
            </a:ln>
          </p:spPr>
          <p:txBody>
            <a:bodyPr/>
            <a:lstStyle/>
            <a:p>
              <a:endParaRPr lang="zh-CN" altLang="en-US"/>
            </a:p>
          </p:txBody>
        </p:sp>
        <p:sp>
          <p:nvSpPr>
            <p:cNvPr id="2080955" name="Freeform 187"/>
            <p:cNvSpPr>
              <a:spLocks/>
            </p:cNvSpPr>
            <p:nvPr/>
          </p:nvSpPr>
          <p:spPr bwMode="auto">
            <a:xfrm>
              <a:off x="4036" y="1118"/>
              <a:ext cx="63" cy="10"/>
            </a:xfrm>
            <a:custGeom>
              <a:avLst/>
              <a:gdLst/>
              <a:ahLst/>
              <a:cxnLst>
                <a:cxn ang="0">
                  <a:pos x="47" y="10"/>
                </a:cxn>
                <a:cxn ang="0">
                  <a:pos x="63" y="0"/>
                </a:cxn>
                <a:cxn ang="0">
                  <a:pos x="16" y="0"/>
                </a:cxn>
                <a:cxn ang="0">
                  <a:pos x="0" y="10"/>
                </a:cxn>
                <a:cxn ang="0">
                  <a:pos x="47" y="10"/>
                </a:cxn>
              </a:cxnLst>
              <a:rect l="0" t="0" r="r" b="b"/>
              <a:pathLst>
                <a:path w="63" h="10">
                  <a:moveTo>
                    <a:pt x="47" y="10"/>
                  </a:moveTo>
                  <a:lnTo>
                    <a:pt x="63" y="0"/>
                  </a:lnTo>
                  <a:lnTo>
                    <a:pt x="16" y="0"/>
                  </a:lnTo>
                  <a:lnTo>
                    <a:pt x="0" y="10"/>
                  </a:lnTo>
                  <a:lnTo>
                    <a:pt x="47" y="10"/>
                  </a:lnTo>
                  <a:close/>
                </a:path>
              </a:pathLst>
            </a:custGeom>
            <a:solidFill>
              <a:srgbClr val="600060"/>
            </a:solidFill>
            <a:ln w="7938">
              <a:solidFill>
                <a:srgbClr val="FFFFFF"/>
              </a:solidFill>
              <a:prstDash val="solid"/>
              <a:round/>
              <a:headEnd/>
              <a:tailEnd/>
            </a:ln>
          </p:spPr>
          <p:txBody>
            <a:bodyPr/>
            <a:lstStyle/>
            <a:p>
              <a:endParaRPr lang="zh-CN" altLang="en-US"/>
            </a:p>
          </p:txBody>
        </p:sp>
        <p:sp>
          <p:nvSpPr>
            <p:cNvPr id="2080956" name="Freeform 188"/>
            <p:cNvSpPr>
              <a:spLocks/>
            </p:cNvSpPr>
            <p:nvPr/>
          </p:nvSpPr>
          <p:spPr bwMode="auto">
            <a:xfrm>
              <a:off x="4125" y="1118"/>
              <a:ext cx="16" cy="1682"/>
            </a:xfrm>
            <a:custGeom>
              <a:avLst/>
              <a:gdLst/>
              <a:ahLst/>
              <a:cxnLst>
                <a:cxn ang="0">
                  <a:pos x="0" y="1682"/>
                </a:cxn>
                <a:cxn ang="0">
                  <a:pos x="0" y="10"/>
                </a:cxn>
                <a:cxn ang="0">
                  <a:pos x="16" y="0"/>
                </a:cxn>
                <a:cxn ang="0">
                  <a:pos x="16" y="1667"/>
                </a:cxn>
                <a:cxn ang="0">
                  <a:pos x="0" y="1682"/>
                </a:cxn>
              </a:cxnLst>
              <a:rect l="0" t="0" r="r" b="b"/>
              <a:pathLst>
                <a:path w="16" h="1682">
                  <a:moveTo>
                    <a:pt x="0" y="1682"/>
                  </a:moveTo>
                  <a:lnTo>
                    <a:pt x="0" y="10"/>
                  </a:lnTo>
                  <a:lnTo>
                    <a:pt x="16" y="0"/>
                  </a:lnTo>
                  <a:lnTo>
                    <a:pt x="16" y="1667"/>
                  </a:lnTo>
                  <a:lnTo>
                    <a:pt x="0" y="1682"/>
                  </a:lnTo>
                  <a:close/>
                </a:path>
              </a:pathLst>
            </a:custGeom>
            <a:solidFill>
              <a:srgbClr val="004040"/>
            </a:solidFill>
            <a:ln w="7938">
              <a:solidFill>
                <a:srgbClr val="FFFFFF"/>
              </a:solidFill>
              <a:prstDash val="solid"/>
              <a:round/>
              <a:headEnd/>
              <a:tailEnd/>
            </a:ln>
          </p:spPr>
          <p:txBody>
            <a:bodyPr/>
            <a:lstStyle/>
            <a:p>
              <a:endParaRPr lang="zh-CN" altLang="en-US"/>
            </a:p>
          </p:txBody>
        </p:sp>
        <p:sp>
          <p:nvSpPr>
            <p:cNvPr id="2080957" name="Rectangle 189"/>
            <p:cNvSpPr>
              <a:spLocks noChangeArrowheads="1"/>
            </p:cNvSpPr>
            <p:nvPr/>
          </p:nvSpPr>
          <p:spPr bwMode="auto">
            <a:xfrm>
              <a:off x="4083" y="1128"/>
              <a:ext cx="42" cy="1672"/>
            </a:xfrm>
            <a:prstGeom prst="rect">
              <a:avLst/>
            </a:prstGeom>
            <a:solidFill>
              <a:srgbClr val="008080"/>
            </a:solidFill>
            <a:ln w="7938">
              <a:solidFill>
                <a:srgbClr val="FFFFFF"/>
              </a:solidFill>
              <a:miter lim="800000"/>
              <a:headEnd/>
              <a:tailEnd/>
            </a:ln>
          </p:spPr>
          <p:txBody>
            <a:bodyPr/>
            <a:lstStyle/>
            <a:p>
              <a:endParaRPr lang="zh-CN" altLang="en-US"/>
            </a:p>
          </p:txBody>
        </p:sp>
        <p:sp>
          <p:nvSpPr>
            <p:cNvPr id="2080958" name="Freeform 190"/>
            <p:cNvSpPr>
              <a:spLocks/>
            </p:cNvSpPr>
            <p:nvPr/>
          </p:nvSpPr>
          <p:spPr bwMode="auto">
            <a:xfrm>
              <a:off x="4083" y="1118"/>
              <a:ext cx="58" cy="10"/>
            </a:xfrm>
            <a:custGeom>
              <a:avLst/>
              <a:gdLst/>
              <a:ahLst/>
              <a:cxnLst>
                <a:cxn ang="0">
                  <a:pos x="42" y="10"/>
                </a:cxn>
                <a:cxn ang="0">
                  <a:pos x="58" y="0"/>
                </a:cxn>
                <a:cxn ang="0">
                  <a:pos x="16" y="0"/>
                </a:cxn>
                <a:cxn ang="0">
                  <a:pos x="0" y="10"/>
                </a:cxn>
                <a:cxn ang="0">
                  <a:pos x="42" y="10"/>
                </a:cxn>
              </a:cxnLst>
              <a:rect l="0" t="0" r="r" b="b"/>
              <a:pathLst>
                <a:path w="58" h="10">
                  <a:moveTo>
                    <a:pt x="42" y="10"/>
                  </a:moveTo>
                  <a:lnTo>
                    <a:pt x="58" y="0"/>
                  </a:lnTo>
                  <a:lnTo>
                    <a:pt x="16" y="0"/>
                  </a:lnTo>
                  <a:lnTo>
                    <a:pt x="0" y="10"/>
                  </a:lnTo>
                  <a:lnTo>
                    <a:pt x="42" y="10"/>
                  </a:lnTo>
                  <a:close/>
                </a:path>
              </a:pathLst>
            </a:custGeom>
            <a:solidFill>
              <a:srgbClr val="006060"/>
            </a:solidFill>
            <a:ln w="7938">
              <a:solidFill>
                <a:srgbClr val="FFFFFF"/>
              </a:solidFill>
              <a:prstDash val="solid"/>
              <a:round/>
              <a:headEnd/>
              <a:tailEnd/>
            </a:ln>
          </p:spPr>
          <p:txBody>
            <a:bodyPr/>
            <a:lstStyle/>
            <a:p>
              <a:endParaRPr lang="zh-CN" altLang="en-US"/>
            </a:p>
          </p:txBody>
        </p:sp>
        <p:sp>
          <p:nvSpPr>
            <p:cNvPr id="2080959" name="Freeform 191"/>
            <p:cNvSpPr>
              <a:spLocks/>
            </p:cNvSpPr>
            <p:nvPr/>
          </p:nvSpPr>
          <p:spPr bwMode="auto">
            <a:xfrm>
              <a:off x="4173" y="1098"/>
              <a:ext cx="16" cy="1702"/>
            </a:xfrm>
            <a:custGeom>
              <a:avLst/>
              <a:gdLst/>
              <a:ahLst/>
              <a:cxnLst>
                <a:cxn ang="0">
                  <a:pos x="0" y="1702"/>
                </a:cxn>
                <a:cxn ang="0">
                  <a:pos x="0" y="15"/>
                </a:cxn>
                <a:cxn ang="0">
                  <a:pos x="16" y="0"/>
                </a:cxn>
                <a:cxn ang="0">
                  <a:pos x="16" y="1687"/>
                </a:cxn>
                <a:cxn ang="0">
                  <a:pos x="0" y="1702"/>
                </a:cxn>
              </a:cxnLst>
              <a:rect l="0" t="0" r="r" b="b"/>
              <a:pathLst>
                <a:path w="16" h="1702">
                  <a:moveTo>
                    <a:pt x="0" y="1702"/>
                  </a:moveTo>
                  <a:lnTo>
                    <a:pt x="0" y="15"/>
                  </a:lnTo>
                  <a:lnTo>
                    <a:pt x="16" y="0"/>
                  </a:lnTo>
                  <a:lnTo>
                    <a:pt x="16" y="1687"/>
                  </a:lnTo>
                  <a:lnTo>
                    <a:pt x="0" y="1702"/>
                  </a:lnTo>
                  <a:close/>
                </a:path>
              </a:pathLst>
            </a:custGeom>
            <a:solidFill>
              <a:srgbClr val="606060"/>
            </a:solidFill>
            <a:ln w="7938">
              <a:solidFill>
                <a:srgbClr val="FFFFFF"/>
              </a:solidFill>
              <a:prstDash val="solid"/>
              <a:round/>
              <a:headEnd/>
              <a:tailEnd/>
            </a:ln>
          </p:spPr>
          <p:txBody>
            <a:bodyPr/>
            <a:lstStyle/>
            <a:p>
              <a:endParaRPr lang="zh-CN" altLang="en-US"/>
            </a:p>
          </p:txBody>
        </p:sp>
        <p:sp>
          <p:nvSpPr>
            <p:cNvPr id="2080960" name="Rectangle 192"/>
            <p:cNvSpPr>
              <a:spLocks noChangeArrowheads="1"/>
            </p:cNvSpPr>
            <p:nvPr/>
          </p:nvSpPr>
          <p:spPr bwMode="auto">
            <a:xfrm>
              <a:off x="4125" y="1113"/>
              <a:ext cx="48" cy="1687"/>
            </a:xfrm>
            <a:prstGeom prst="rect">
              <a:avLst/>
            </a:prstGeom>
            <a:solidFill>
              <a:srgbClr val="C0C0C0"/>
            </a:solidFill>
            <a:ln w="7938">
              <a:solidFill>
                <a:srgbClr val="FFFFFF"/>
              </a:solidFill>
              <a:miter lim="800000"/>
              <a:headEnd/>
              <a:tailEnd/>
            </a:ln>
          </p:spPr>
          <p:txBody>
            <a:bodyPr/>
            <a:lstStyle/>
            <a:p>
              <a:endParaRPr lang="zh-CN" altLang="en-US"/>
            </a:p>
          </p:txBody>
        </p:sp>
        <p:sp>
          <p:nvSpPr>
            <p:cNvPr id="2080961" name="Freeform 193"/>
            <p:cNvSpPr>
              <a:spLocks/>
            </p:cNvSpPr>
            <p:nvPr/>
          </p:nvSpPr>
          <p:spPr bwMode="auto">
            <a:xfrm>
              <a:off x="4125" y="1098"/>
              <a:ext cx="64" cy="15"/>
            </a:xfrm>
            <a:custGeom>
              <a:avLst/>
              <a:gdLst/>
              <a:ahLst/>
              <a:cxnLst>
                <a:cxn ang="0">
                  <a:pos x="48" y="15"/>
                </a:cxn>
                <a:cxn ang="0">
                  <a:pos x="64" y="0"/>
                </a:cxn>
                <a:cxn ang="0">
                  <a:pos x="16" y="0"/>
                </a:cxn>
                <a:cxn ang="0">
                  <a:pos x="0" y="15"/>
                </a:cxn>
                <a:cxn ang="0">
                  <a:pos x="48" y="15"/>
                </a:cxn>
              </a:cxnLst>
              <a:rect l="0" t="0" r="r" b="b"/>
              <a:pathLst>
                <a:path w="64" h="15">
                  <a:moveTo>
                    <a:pt x="48" y="15"/>
                  </a:moveTo>
                  <a:lnTo>
                    <a:pt x="64" y="0"/>
                  </a:lnTo>
                  <a:lnTo>
                    <a:pt x="16" y="0"/>
                  </a:lnTo>
                  <a:lnTo>
                    <a:pt x="0" y="15"/>
                  </a:lnTo>
                  <a:lnTo>
                    <a:pt x="48" y="15"/>
                  </a:lnTo>
                  <a:close/>
                </a:path>
              </a:pathLst>
            </a:custGeom>
            <a:solidFill>
              <a:srgbClr val="909090"/>
            </a:solidFill>
            <a:ln w="7938">
              <a:solidFill>
                <a:srgbClr val="FFFFFF"/>
              </a:solidFill>
              <a:prstDash val="solid"/>
              <a:round/>
              <a:headEnd/>
              <a:tailEnd/>
            </a:ln>
          </p:spPr>
          <p:txBody>
            <a:bodyPr/>
            <a:lstStyle/>
            <a:p>
              <a:endParaRPr lang="zh-CN" altLang="en-US"/>
            </a:p>
          </p:txBody>
        </p:sp>
        <p:sp>
          <p:nvSpPr>
            <p:cNvPr id="2080962" name="Freeform 194"/>
            <p:cNvSpPr>
              <a:spLocks/>
            </p:cNvSpPr>
            <p:nvPr/>
          </p:nvSpPr>
          <p:spPr bwMode="auto">
            <a:xfrm>
              <a:off x="4215" y="1098"/>
              <a:ext cx="16" cy="1702"/>
            </a:xfrm>
            <a:custGeom>
              <a:avLst/>
              <a:gdLst/>
              <a:ahLst/>
              <a:cxnLst>
                <a:cxn ang="0">
                  <a:pos x="0" y="1702"/>
                </a:cxn>
                <a:cxn ang="0">
                  <a:pos x="0" y="15"/>
                </a:cxn>
                <a:cxn ang="0">
                  <a:pos x="16" y="0"/>
                </a:cxn>
                <a:cxn ang="0">
                  <a:pos x="16" y="1687"/>
                </a:cxn>
                <a:cxn ang="0">
                  <a:pos x="0" y="1702"/>
                </a:cxn>
              </a:cxnLst>
              <a:rect l="0" t="0" r="r" b="b"/>
              <a:pathLst>
                <a:path w="16" h="1702">
                  <a:moveTo>
                    <a:pt x="0" y="1702"/>
                  </a:moveTo>
                  <a:lnTo>
                    <a:pt x="0" y="15"/>
                  </a:lnTo>
                  <a:lnTo>
                    <a:pt x="16" y="0"/>
                  </a:lnTo>
                  <a:lnTo>
                    <a:pt x="16" y="1687"/>
                  </a:lnTo>
                  <a:lnTo>
                    <a:pt x="0" y="1702"/>
                  </a:lnTo>
                  <a:close/>
                </a:path>
              </a:pathLst>
            </a:custGeom>
            <a:solidFill>
              <a:srgbClr val="404040"/>
            </a:solidFill>
            <a:ln w="7938">
              <a:solidFill>
                <a:srgbClr val="FFFFFF"/>
              </a:solidFill>
              <a:prstDash val="solid"/>
              <a:round/>
              <a:headEnd/>
              <a:tailEnd/>
            </a:ln>
          </p:spPr>
          <p:txBody>
            <a:bodyPr/>
            <a:lstStyle/>
            <a:p>
              <a:endParaRPr lang="zh-CN" altLang="en-US"/>
            </a:p>
          </p:txBody>
        </p:sp>
        <p:sp>
          <p:nvSpPr>
            <p:cNvPr id="2080963" name="Rectangle 195"/>
            <p:cNvSpPr>
              <a:spLocks noChangeArrowheads="1"/>
            </p:cNvSpPr>
            <p:nvPr/>
          </p:nvSpPr>
          <p:spPr bwMode="auto">
            <a:xfrm>
              <a:off x="4173" y="1113"/>
              <a:ext cx="42" cy="1687"/>
            </a:xfrm>
            <a:prstGeom prst="rect">
              <a:avLst/>
            </a:prstGeom>
            <a:solidFill>
              <a:srgbClr val="808080"/>
            </a:solidFill>
            <a:ln w="7938">
              <a:solidFill>
                <a:srgbClr val="FFFFFF"/>
              </a:solidFill>
              <a:miter lim="800000"/>
              <a:headEnd/>
              <a:tailEnd/>
            </a:ln>
          </p:spPr>
          <p:txBody>
            <a:bodyPr/>
            <a:lstStyle/>
            <a:p>
              <a:endParaRPr lang="zh-CN" altLang="en-US"/>
            </a:p>
          </p:txBody>
        </p:sp>
        <p:sp>
          <p:nvSpPr>
            <p:cNvPr id="2080964" name="Freeform 196"/>
            <p:cNvSpPr>
              <a:spLocks/>
            </p:cNvSpPr>
            <p:nvPr/>
          </p:nvSpPr>
          <p:spPr bwMode="auto">
            <a:xfrm>
              <a:off x="4173" y="1098"/>
              <a:ext cx="58" cy="15"/>
            </a:xfrm>
            <a:custGeom>
              <a:avLst/>
              <a:gdLst/>
              <a:ahLst/>
              <a:cxnLst>
                <a:cxn ang="0">
                  <a:pos x="42" y="15"/>
                </a:cxn>
                <a:cxn ang="0">
                  <a:pos x="58" y="0"/>
                </a:cxn>
                <a:cxn ang="0">
                  <a:pos x="16" y="0"/>
                </a:cxn>
                <a:cxn ang="0">
                  <a:pos x="0" y="15"/>
                </a:cxn>
                <a:cxn ang="0">
                  <a:pos x="42" y="15"/>
                </a:cxn>
              </a:cxnLst>
              <a:rect l="0" t="0" r="r" b="b"/>
              <a:pathLst>
                <a:path w="58" h="15">
                  <a:moveTo>
                    <a:pt x="42" y="15"/>
                  </a:moveTo>
                  <a:lnTo>
                    <a:pt x="58" y="0"/>
                  </a:lnTo>
                  <a:lnTo>
                    <a:pt x="16" y="0"/>
                  </a:lnTo>
                  <a:lnTo>
                    <a:pt x="0" y="15"/>
                  </a:lnTo>
                  <a:lnTo>
                    <a:pt x="42" y="15"/>
                  </a:lnTo>
                  <a:close/>
                </a:path>
              </a:pathLst>
            </a:custGeom>
            <a:solidFill>
              <a:srgbClr val="606060"/>
            </a:solidFill>
            <a:ln w="7938">
              <a:solidFill>
                <a:srgbClr val="FFFFFF"/>
              </a:solidFill>
              <a:prstDash val="solid"/>
              <a:round/>
              <a:headEnd/>
              <a:tailEnd/>
            </a:ln>
          </p:spPr>
          <p:txBody>
            <a:bodyPr/>
            <a:lstStyle/>
            <a:p>
              <a:endParaRPr lang="zh-CN" altLang="en-US"/>
            </a:p>
          </p:txBody>
        </p:sp>
        <p:sp>
          <p:nvSpPr>
            <p:cNvPr id="2080965" name="Freeform 197"/>
            <p:cNvSpPr>
              <a:spLocks/>
            </p:cNvSpPr>
            <p:nvPr/>
          </p:nvSpPr>
          <p:spPr bwMode="auto">
            <a:xfrm>
              <a:off x="4262" y="1083"/>
              <a:ext cx="16" cy="1717"/>
            </a:xfrm>
            <a:custGeom>
              <a:avLst/>
              <a:gdLst/>
              <a:ahLst/>
              <a:cxnLst>
                <a:cxn ang="0">
                  <a:pos x="0" y="1717"/>
                </a:cxn>
                <a:cxn ang="0">
                  <a:pos x="0" y="10"/>
                </a:cxn>
                <a:cxn ang="0">
                  <a:pos x="16" y="0"/>
                </a:cxn>
                <a:cxn ang="0">
                  <a:pos x="16" y="1702"/>
                </a:cxn>
                <a:cxn ang="0">
                  <a:pos x="0" y="1717"/>
                </a:cxn>
              </a:cxnLst>
              <a:rect l="0" t="0" r="r" b="b"/>
              <a:pathLst>
                <a:path w="16" h="1717">
                  <a:moveTo>
                    <a:pt x="0" y="1717"/>
                  </a:moveTo>
                  <a:lnTo>
                    <a:pt x="0" y="10"/>
                  </a:lnTo>
                  <a:lnTo>
                    <a:pt x="16" y="0"/>
                  </a:lnTo>
                  <a:lnTo>
                    <a:pt x="16" y="1702"/>
                  </a:lnTo>
                  <a:lnTo>
                    <a:pt x="0" y="1717"/>
                  </a:lnTo>
                  <a:close/>
                </a:path>
              </a:pathLst>
            </a:custGeom>
            <a:solidFill>
              <a:srgbClr val="755100"/>
            </a:solidFill>
            <a:ln w="9525">
              <a:noFill/>
              <a:round/>
              <a:headEnd/>
              <a:tailEnd/>
            </a:ln>
          </p:spPr>
          <p:txBody>
            <a:bodyPr/>
            <a:lstStyle/>
            <a:p>
              <a:endParaRPr lang="zh-CN" altLang="en-US"/>
            </a:p>
          </p:txBody>
        </p:sp>
        <p:sp>
          <p:nvSpPr>
            <p:cNvPr id="2080966" name="Freeform 198"/>
            <p:cNvSpPr>
              <a:spLocks/>
            </p:cNvSpPr>
            <p:nvPr/>
          </p:nvSpPr>
          <p:spPr bwMode="auto">
            <a:xfrm>
              <a:off x="4262" y="1083"/>
              <a:ext cx="16" cy="1717"/>
            </a:xfrm>
            <a:custGeom>
              <a:avLst/>
              <a:gdLst/>
              <a:ahLst/>
              <a:cxnLst>
                <a:cxn ang="0">
                  <a:pos x="0" y="1717"/>
                </a:cxn>
                <a:cxn ang="0">
                  <a:pos x="0" y="10"/>
                </a:cxn>
                <a:cxn ang="0">
                  <a:pos x="16" y="0"/>
                </a:cxn>
                <a:cxn ang="0">
                  <a:pos x="16" y="1702"/>
                </a:cxn>
                <a:cxn ang="0">
                  <a:pos x="0" y="1717"/>
                </a:cxn>
              </a:cxnLst>
              <a:rect l="0" t="0" r="r" b="b"/>
              <a:pathLst>
                <a:path w="16" h="1717">
                  <a:moveTo>
                    <a:pt x="0" y="1717"/>
                  </a:moveTo>
                  <a:lnTo>
                    <a:pt x="0" y="10"/>
                  </a:lnTo>
                  <a:lnTo>
                    <a:pt x="16" y="0"/>
                  </a:lnTo>
                  <a:lnTo>
                    <a:pt x="16" y="1702"/>
                  </a:lnTo>
                  <a:lnTo>
                    <a:pt x="0" y="1717"/>
                  </a:lnTo>
                  <a:close/>
                </a:path>
              </a:pathLst>
            </a:custGeom>
            <a:noFill/>
            <a:ln w="7938">
              <a:solidFill>
                <a:srgbClr val="FFFFFF"/>
              </a:solidFill>
              <a:prstDash val="solid"/>
              <a:round/>
              <a:headEnd/>
              <a:tailEnd/>
            </a:ln>
          </p:spPr>
          <p:txBody>
            <a:bodyPr/>
            <a:lstStyle/>
            <a:p>
              <a:endParaRPr lang="zh-CN" altLang="en-US"/>
            </a:p>
          </p:txBody>
        </p:sp>
        <p:sp>
          <p:nvSpPr>
            <p:cNvPr id="2080967" name="Rectangle 199"/>
            <p:cNvSpPr>
              <a:spLocks noChangeArrowheads="1"/>
            </p:cNvSpPr>
            <p:nvPr/>
          </p:nvSpPr>
          <p:spPr bwMode="auto">
            <a:xfrm>
              <a:off x="4215" y="1093"/>
              <a:ext cx="47" cy="1707"/>
            </a:xfrm>
            <a:prstGeom prst="rect">
              <a:avLst/>
            </a:prstGeom>
            <a:solidFill>
              <a:srgbClr val="EAA200"/>
            </a:solidFill>
            <a:ln w="9525">
              <a:noFill/>
              <a:miter lim="800000"/>
              <a:headEnd/>
              <a:tailEnd/>
            </a:ln>
          </p:spPr>
          <p:txBody>
            <a:bodyPr/>
            <a:lstStyle/>
            <a:p>
              <a:endParaRPr lang="zh-CN" altLang="en-US"/>
            </a:p>
          </p:txBody>
        </p:sp>
        <p:sp>
          <p:nvSpPr>
            <p:cNvPr id="2080968" name="Rectangle 200"/>
            <p:cNvSpPr>
              <a:spLocks noChangeArrowheads="1"/>
            </p:cNvSpPr>
            <p:nvPr/>
          </p:nvSpPr>
          <p:spPr bwMode="auto">
            <a:xfrm>
              <a:off x="4215" y="1093"/>
              <a:ext cx="47" cy="1707"/>
            </a:xfrm>
            <a:prstGeom prst="rect">
              <a:avLst/>
            </a:prstGeom>
            <a:noFill/>
            <a:ln w="7938">
              <a:solidFill>
                <a:srgbClr val="FFFFFF"/>
              </a:solidFill>
              <a:miter lim="800000"/>
              <a:headEnd/>
              <a:tailEnd/>
            </a:ln>
          </p:spPr>
          <p:txBody>
            <a:bodyPr/>
            <a:lstStyle/>
            <a:p>
              <a:endParaRPr lang="zh-CN" altLang="en-US"/>
            </a:p>
          </p:txBody>
        </p:sp>
        <p:sp>
          <p:nvSpPr>
            <p:cNvPr id="2080969" name="Freeform 201"/>
            <p:cNvSpPr>
              <a:spLocks/>
            </p:cNvSpPr>
            <p:nvPr/>
          </p:nvSpPr>
          <p:spPr bwMode="auto">
            <a:xfrm>
              <a:off x="4215" y="1083"/>
              <a:ext cx="63" cy="10"/>
            </a:xfrm>
            <a:custGeom>
              <a:avLst/>
              <a:gdLst/>
              <a:ahLst/>
              <a:cxnLst>
                <a:cxn ang="0">
                  <a:pos x="47" y="10"/>
                </a:cxn>
                <a:cxn ang="0">
                  <a:pos x="63" y="0"/>
                </a:cxn>
                <a:cxn ang="0">
                  <a:pos x="16" y="0"/>
                </a:cxn>
                <a:cxn ang="0">
                  <a:pos x="0" y="10"/>
                </a:cxn>
                <a:cxn ang="0">
                  <a:pos x="47" y="10"/>
                </a:cxn>
              </a:cxnLst>
              <a:rect l="0" t="0" r="r" b="b"/>
              <a:pathLst>
                <a:path w="63" h="10">
                  <a:moveTo>
                    <a:pt x="47" y="10"/>
                  </a:moveTo>
                  <a:lnTo>
                    <a:pt x="63" y="0"/>
                  </a:lnTo>
                  <a:lnTo>
                    <a:pt x="16" y="0"/>
                  </a:lnTo>
                  <a:lnTo>
                    <a:pt x="0" y="10"/>
                  </a:lnTo>
                  <a:lnTo>
                    <a:pt x="47" y="10"/>
                  </a:lnTo>
                  <a:close/>
                </a:path>
              </a:pathLst>
            </a:custGeom>
            <a:solidFill>
              <a:srgbClr val="B07A00"/>
            </a:solidFill>
            <a:ln w="9525">
              <a:noFill/>
              <a:round/>
              <a:headEnd/>
              <a:tailEnd/>
            </a:ln>
          </p:spPr>
          <p:txBody>
            <a:bodyPr/>
            <a:lstStyle/>
            <a:p>
              <a:endParaRPr lang="zh-CN" altLang="en-US"/>
            </a:p>
          </p:txBody>
        </p:sp>
        <p:sp>
          <p:nvSpPr>
            <p:cNvPr id="2080970" name="Freeform 202"/>
            <p:cNvSpPr>
              <a:spLocks/>
            </p:cNvSpPr>
            <p:nvPr/>
          </p:nvSpPr>
          <p:spPr bwMode="auto">
            <a:xfrm>
              <a:off x="4215" y="1083"/>
              <a:ext cx="63" cy="10"/>
            </a:xfrm>
            <a:custGeom>
              <a:avLst/>
              <a:gdLst/>
              <a:ahLst/>
              <a:cxnLst>
                <a:cxn ang="0">
                  <a:pos x="47" y="10"/>
                </a:cxn>
                <a:cxn ang="0">
                  <a:pos x="63" y="0"/>
                </a:cxn>
                <a:cxn ang="0">
                  <a:pos x="16" y="0"/>
                </a:cxn>
                <a:cxn ang="0">
                  <a:pos x="0" y="10"/>
                </a:cxn>
                <a:cxn ang="0">
                  <a:pos x="47" y="10"/>
                </a:cxn>
              </a:cxnLst>
              <a:rect l="0" t="0" r="r" b="b"/>
              <a:pathLst>
                <a:path w="63" h="10">
                  <a:moveTo>
                    <a:pt x="47" y="10"/>
                  </a:moveTo>
                  <a:lnTo>
                    <a:pt x="63" y="0"/>
                  </a:lnTo>
                  <a:lnTo>
                    <a:pt x="16" y="0"/>
                  </a:lnTo>
                  <a:lnTo>
                    <a:pt x="0" y="10"/>
                  </a:lnTo>
                  <a:lnTo>
                    <a:pt x="47" y="10"/>
                  </a:lnTo>
                  <a:close/>
                </a:path>
              </a:pathLst>
            </a:custGeom>
            <a:noFill/>
            <a:ln w="7938">
              <a:solidFill>
                <a:srgbClr val="FFFFFF"/>
              </a:solidFill>
              <a:prstDash val="solid"/>
              <a:round/>
              <a:headEnd/>
              <a:tailEnd/>
            </a:ln>
          </p:spPr>
          <p:txBody>
            <a:bodyPr/>
            <a:lstStyle/>
            <a:p>
              <a:endParaRPr lang="zh-CN" altLang="en-US"/>
            </a:p>
          </p:txBody>
        </p:sp>
        <p:sp>
          <p:nvSpPr>
            <p:cNvPr id="2080971" name="Freeform 203"/>
            <p:cNvSpPr>
              <a:spLocks/>
            </p:cNvSpPr>
            <p:nvPr/>
          </p:nvSpPr>
          <p:spPr bwMode="auto">
            <a:xfrm>
              <a:off x="4310" y="1063"/>
              <a:ext cx="16" cy="1737"/>
            </a:xfrm>
            <a:custGeom>
              <a:avLst/>
              <a:gdLst/>
              <a:ahLst/>
              <a:cxnLst>
                <a:cxn ang="0">
                  <a:pos x="0" y="1737"/>
                </a:cxn>
                <a:cxn ang="0">
                  <a:pos x="0" y="15"/>
                </a:cxn>
                <a:cxn ang="0">
                  <a:pos x="16" y="0"/>
                </a:cxn>
                <a:cxn ang="0">
                  <a:pos x="16" y="1722"/>
                </a:cxn>
                <a:cxn ang="0">
                  <a:pos x="0" y="1737"/>
                </a:cxn>
              </a:cxnLst>
              <a:rect l="0" t="0" r="r" b="b"/>
              <a:pathLst>
                <a:path w="16" h="1737">
                  <a:moveTo>
                    <a:pt x="0" y="1737"/>
                  </a:moveTo>
                  <a:lnTo>
                    <a:pt x="0" y="15"/>
                  </a:lnTo>
                  <a:lnTo>
                    <a:pt x="16" y="0"/>
                  </a:lnTo>
                  <a:lnTo>
                    <a:pt x="16" y="1722"/>
                  </a:lnTo>
                  <a:lnTo>
                    <a:pt x="0" y="1737"/>
                  </a:lnTo>
                  <a:close/>
                </a:path>
              </a:pathLst>
            </a:custGeom>
            <a:solidFill>
              <a:srgbClr val="004133"/>
            </a:solidFill>
            <a:ln w="9525">
              <a:noFill/>
              <a:round/>
              <a:headEnd/>
              <a:tailEnd/>
            </a:ln>
          </p:spPr>
          <p:txBody>
            <a:bodyPr/>
            <a:lstStyle/>
            <a:p>
              <a:endParaRPr lang="zh-CN" altLang="en-US"/>
            </a:p>
          </p:txBody>
        </p:sp>
        <p:sp>
          <p:nvSpPr>
            <p:cNvPr id="2080972" name="Freeform 204"/>
            <p:cNvSpPr>
              <a:spLocks/>
            </p:cNvSpPr>
            <p:nvPr/>
          </p:nvSpPr>
          <p:spPr bwMode="auto">
            <a:xfrm>
              <a:off x="4310" y="1063"/>
              <a:ext cx="16" cy="1737"/>
            </a:xfrm>
            <a:custGeom>
              <a:avLst/>
              <a:gdLst/>
              <a:ahLst/>
              <a:cxnLst>
                <a:cxn ang="0">
                  <a:pos x="0" y="1737"/>
                </a:cxn>
                <a:cxn ang="0">
                  <a:pos x="0" y="15"/>
                </a:cxn>
                <a:cxn ang="0">
                  <a:pos x="16" y="0"/>
                </a:cxn>
                <a:cxn ang="0">
                  <a:pos x="16" y="1722"/>
                </a:cxn>
                <a:cxn ang="0">
                  <a:pos x="0" y="1737"/>
                </a:cxn>
              </a:cxnLst>
              <a:rect l="0" t="0" r="r" b="b"/>
              <a:pathLst>
                <a:path w="16" h="1737">
                  <a:moveTo>
                    <a:pt x="0" y="1737"/>
                  </a:moveTo>
                  <a:lnTo>
                    <a:pt x="0" y="15"/>
                  </a:lnTo>
                  <a:lnTo>
                    <a:pt x="16" y="0"/>
                  </a:lnTo>
                  <a:lnTo>
                    <a:pt x="16" y="1722"/>
                  </a:lnTo>
                  <a:lnTo>
                    <a:pt x="0" y="1737"/>
                  </a:lnTo>
                  <a:close/>
                </a:path>
              </a:pathLst>
            </a:custGeom>
            <a:noFill/>
            <a:ln w="7938">
              <a:solidFill>
                <a:srgbClr val="FFFFFF"/>
              </a:solidFill>
              <a:prstDash val="solid"/>
              <a:round/>
              <a:headEnd/>
              <a:tailEnd/>
            </a:ln>
          </p:spPr>
          <p:txBody>
            <a:bodyPr/>
            <a:lstStyle/>
            <a:p>
              <a:endParaRPr lang="zh-CN" altLang="en-US"/>
            </a:p>
          </p:txBody>
        </p:sp>
        <p:sp>
          <p:nvSpPr>
            <p:cNvPr id="2080973" name="Rectangle 205"/>
            <p:cNvSpPr>
              <a:spLocks noChangeArrowheads="1"/>
            </p:cNvSpPr>
            <p:nvPr/>
          </p:nvSpPr>
          <p:spPr bwMode="auto">
            <a:xfrm>
              <a:off x="4262" y="1078"/>
              <a:ext cx="48" cy="1722"/>
            </a:xfrm>
            <a:prstGeom prst="rect">
              <a:avLst/>
            </a:prstGeom>
            <a:solidFill>
              <a:srgbClr val="008266"/>
            </a:solidFill>
            <a:ln w="9525">
              <a:noFill/>
              <a:miter lim="800000"/>
              <a:headEnd/>
              <a:tailEnd/>
            </a:ln>
          </p:spPr>
          <p:txBody>
            <a:bodyPr/>
            <a:lstStyle/>
            <a:p>
              <a:endParaRPr lang="zh-CN" altLang="en-US"/>
            </a:p>
          </p:txBody>
        </p:sp>
        <p:sp>
          <p:nvSpPr>
            <p:cNvPr id="2080974" name="Rectangle 206"/>
            <p:cNvSpPr>
              <a:spLocks noChangeArrowheads="1"/>
            </p:cNvSpPr>
            <p:nvPr/>
          </p:nvSpPr>
          <p:spPr bwMode="auto">
            <a:xfrm>
              <a:off x="4262" y="1078"/>
              <a:ext cx="48" cy="1722"/>
            </a:xfrm>
            <a:prstGeom prst="rect">
              <a:avLst/>
            </a:prstGeom>
            <a:noFill/>
            <a:ln w="7938">
              <a:solidFill>
                <a:srgbClr val="FFFFFF"/>
              </a:solidFill>
              <a:miter lim="800000"/>
              <a:headEnd/>
              <a:tailEnd/>
            </a:ln>
          </p:spPr>
          <p:txBody>
            <a:bodyPr/>
            <a:lstStyle/>
            <a:p>
              <a:endParaRPr lang="zh-CN" altLang="en-US"/>
            </a:p>
          </p:txBody>
        </p:sp>
        <p:sp>
          <p:nvSpPr>
            <p:cNvPr id="2080975" name="Freeform 207"/>
            <p:cNvSpPr>
              <a:spLocks/>
            </p:cNvSpPr>
            <p:nvPr/>
          </p:nvSpPr>
          <p:spPr bwMode="auto">
            <a:xfrm>
              <a:off x="4262" y="1063"/>
              <a:ext cx="64" cy="15"/>
            </a:xfrm>
            <a:custGeom>
              <a:avLst/>
              <a:gdLst/>
              <a:ahLst/>
              <a:cxnLst>
                <a:cxn ang="0">
                  <a:pos x="48" y="15"/>
                </a:cxn>
                <a:cxn ang="0">
                  <a:pos x="64" y="0"/>
                </a:cxn>
                <a:cxn ang="0">
                  <a:pos x="16" y="0"/>
                </a:cxn>
                <a:cxn ang="0">
                  <a:pos x="0" y="15"/>
                </a:cxn>
                <a:cxn ang="0">
                  <a:pos x="48" y="15"/>
                </a:cxn>
              </a:cxnLst>
              <a:rect l="0" t="0" r="r" b="b"/>
              <a:pathLst>
                <a:path w="64" h="15">
                  <a:moveTo>
                    <a:pt x="48" y="15"/>
                  </a:moveTo>
                  <a:lnTo>
                    <a:pt x="64" y="0"/>
                  </a:lnTo>
                  <a:lnTo>
                    <a:pt x="16" y="0"/>
                  </a:lnTo>
                  <a:lnTo>
                    <a:pt x="0" y="15"/>
                  </a:lnTo>
                  <a:lnTo>
                    <a:pt x="48" y="15"/>
                  </a:lnTo>
                  <a:close/>
                </a:path>
              </a:pathLst>
            </a:custGeom>
            <a:solidFill>
              <a:srgbClr val="00624D"/>
            </a:solidFill>
            <a:ln w="9525">
              <a:noFill/>
              <a:round/>
              <a:headEnd/>
              <a:tailEnd/>
            </a:ln>
          </p:spPr>
          <p:txBody>
            <a:bodyPr/>
            <a:lstStyle/>
            <a:p>
              <a:endParaRPr lang="zh-CN" altLang="en-US"/>
            </a:p>
          </p:txBody>
        </p:sp>
        <p:sp>
          <p:nvSpPr>
            <p:cNvPr id="2080976" name="Freeform 208"/>
            <p:cNvSpPr>
              <a:spLocks/>
            </p:cNvSpPr>
            <p:nvPr/>
          </p:nvSpPr>
          <p:spPr bwMode="auto">
            <a:xfrm>
              <a:off x="4262" y="1063"/>
              <a:ext cx="64" cy="15"/>
            </a:xfrm>
            <a:custGeom>
              <a:avLst/>
              <a:gdLst/>
              <a:ahLst/>
              <a:cxnLst>
                <a:cxn ang="0">
                  <a:pos x="48" y="15"/>
                </a:cxn>
                <a:cxn ang="0">
                  <a:pos x="64" y="0"/>
                </a:cxn>
                <a:cxn ang="0">
                  <a:pos x="16" y="0"/>
                </a:cxn>
                <a:cxn ang="0">
                  <a:pos x="0" y="15"/>
                </a:cxn>
                <a:cxn ang="0">
                  <a:pos x="48" y="15"/>
                </a:cxn>
              </a:cxnLst>
              <a:rect l="0" t="0" r="r" b="b"/>
              <a:pathLst>
                <a:path w="64" h="15">
                  <a:moveTo>
                    <a:pt x="48" y="15"/>
                  </a:moveTo>
                  <a:lnTo>
                    <a:pt x="64" y="0"/>
                  </a:lnTo>
                  <a:lnTo>
                    <a:pt x="16" y="0"/>
                  </a:lnTo>
                  <a:lnTo>
                    <a:pt x="0" y="15"/>
                  </a:lnTo>
                  <a:lnTo>
                    <a:pt x="48" y="15"/>
                  </a:lnTo>
                  <a:close/>
                </a:path>
              </a:pathLst>
            </a:custGeom>
            <a:noFill/>
            <a:ln w="7938">
              <a:solidFill>
                <a:srgbClr val="FFFFFF"/>
              </a:solidFill>
              <a:prstDash val="solid"/>
              <a:round/>
              <a:headEnd/>
              <a:tailEnd/>
            </a:ln>
          </p:spPr>
          <p:txBody>
            <a:bodyPr/>
            <a:lstStyle/>
            <a:p>
              <a:endParaRPr lang="zh-CN" altLang="en-US"/>
            </a:p>
          </p:txBody>
        </p:sp>
        <p:sp>
          <p:nvSpPr>
            <p:cNvPr id="2080977" name="Freeform 209"/>
            <p:cNvSpPr>
              <a:spLocks/>
            </p:cNvSpPr>
            <p:nvPr/>
          </p:nvSpPr>
          <p:spPr bwMode="auto">
            <a:xfrm>
              <a:off x="4352" y="1063"/>
              <a:ext cx="16" cy="1737"/>
            </a:xfrm>
            <a:custGeom>
              <a:avLst/>
              <a:gdLst/>
              <a:ahLst/>
              <a:cxnLst>
                <a:cxn ang="0">
                  <a:pos x="0" y="1737"/>
                </a:cxn>
                <a:cxn ang="0">
                  <a:pos x="0" y="15"/>
                </a:cxn>
                <a:cxn ang="0">
                  <a:pos x="16" y="0"/>
                </a:cxn>
                <a:cxn ang="0">
                  <a:pos x="16" y="1722"/>
                </a:cxn>
                <a:cxn ang="0">
                  <a:pos x="0" y="1737"/>
                </a:cxn>
              </a:cxnLst>
              <a:rect l="0" t="0" r="r" b="b"/>
              <a:pathLst>
                <a:path w="16" h="1737">
                  <a:moveTo>
                    <a:pt x="0" y="1737"/>
                  </a:moveTo>
                  <a:lnTo>
                    <a:pt x="0" y="15"/>
                  </a:lnTo>
                  <a:lnTo>
                    <a:pt x="16" y="0"/>
                  </a:lnTo>
                  <a:lnTo>
                    <a:pt x="16" y="1722"/>
                  </a:lnTo>
                  <a:lnTo>
                    <a:pt x="0" y="1737"/>
                  </a:lnTo>
                  <a:close/>
                </a:path>
              </a:pathLst>
            </a:custGeom>
            <a:solidFill>
              <a:srgbClr val="743802"/>
            </a:solidFill>
            <a:ln w="9525">
              <a:noFill/>
              <a:round/>
              <a:headEnd/>
              <a:tailEnd/>
            </a:ln>
          </p:spPr>
          <p:txBody>
            <a:bodyPr/>
            <a:lstStyle/>
            <a:p>
              <a:endParaRPr lang="zh-CN" altLang="en-US"/>
            </a:p>
          </p:txBody>
        </p:sp>
        <p:sp>
          <p:nvSpPr>
            <p:cNvPr id="2080978" name="Freeform 210"/>
            <p:cNvSpPr>
              <a:spLocks/>
            </p:cNvSpPr>
            <p:nvPr/>
          </p:nvSpPr>
          <p:spPr bwMode="auto">
            <a:xfrm>
              <a:off x="4352" y="1063"/>
              <a:ext cx="16" cy="1737"/>
            </a:xfrm>
            <a:custGeom>
              <a:avLst/>
              <a:gdLst/>
              <a:ahLst/>
              <a:cxnLst>
                <a:cxn ang="0">
                  <a:pos x="0" y="1737"/>
                </a:cxn>
                <a:cxn ang="0">
                  <a:pos x="0" y="15"/>
                </a:cxn>
                <a:cxn ang="0">
                  <a:pos x="16" y="0"/>
                </a:cxn>
                <a:cxn ang="0">
                  <a:pos x="16" y="1722"/>
                </a:cxn>
                <a:cxn ang="0">
                  <a:pos x="0" y="1737"/>
                </a:cxn>
              </a:cxnLst>
              <a:rect l="0" t="0" r="r" b="b"/>
              <a:pathLst>
                <a:path w="16" h="1737">
                  <a:moveTo>
                    <a:pt x="0" y="1737"/>
                  </a:moveTo>
                  <a:lnTo>
                    <a:pt x="0" y="15"/>
                  </a:lnTo>
                  <a:lnTo>
                    <a:pt x="16" y="0"/>
                  </a:lnTo>
                  <a:lnTo>
                    <a:pt x="16" y="1722"/>
                  </a:lnTo>
                  <a:lnTo>
                    <a:pt x="0" y="1737"/>
                  </a:lnTo>
                  <a:close/>
                </a:path>
              </a:pathLst>
            </a:custGeom>
            <a:noFill/>
            <a:ln w="7938">
              <a:solidFill>
                <a:srgbClr val="FFFFFF"/>
              </a:solidFill>
              <a:prstDash val="solid"/>
              <a:round/>
              <a:headEnd/>
              <a:tailEnd/>
            </a:ln>
          </p:spPr>
          <p:txBody>
            <a:bodyPr/>
            <a:lstStyle/>
            <a:p>
              <a:endParaRPr lang="zh-CN" altLang="en-US"/>
            </a:p>
          </p:txBody>
        </p:sp>
        <p:sp>
          <p:nvSpPr>
            <p:cNvPr id="2080979" name="Rectangle 211"/>
            <p:cNvSpPr>
              <a:spLocks noChangeArrowheads="1"/>
            </p:cNvSpPr>
            <p:nvPr/>
          </p:nvSpPr>
          <p:spPr bwMode="auto">
            <a:xfrm>
              <a:off x="4310" y="1078"/>
              <a:ext cx="42" cy="1722"/>
            </a:xfrm>
            <a:prstGeom prst="rect">
              <a:avLst/>
            </a:prstGeom>
            <a:solidFill>
              <a:srgbClr val="E77003"/>
            </a:solidFill>
            <a:ln w="9525">
              <a:noFill/>
              <a:miter lim="800000"/>
              <a:headEnd/>
              <a:tailEnd/>
            </a:ln>
          </p:spPr>
          <p:txBody>
            <a:bodyPr/>
            <a:lstStyle/>
            <a:p>
              <a:endParaRPr lang="zh-CN" altLang="en-US"/>
            </a:p>
          </p:txBody>
        </p:sp>
        <p:sp>
          <p:nvSpPr>
            <p:cNvPr id="2080980" name="Rectangle 212"/>
            <p:cNvSpPr>
              <a:spLocks noChangeArrowheads="1"/>
            </p:cNvSpPr>
            <p:nvPr/>
          </p:nvSpPr>
          <p:spPr bwMode="auto">
            <a:xfrm>
              <a:off x="4310" y="1078"/>
              <a:ext cx="42" cy="1722"/>
            </a:xfrm>
            <a:prstGeom prst="rect">
              <a:avLst/>
            </a:prstGeom>
            <a:noFill/>
            <a:ln w="7938">
              <a:solidFill>
                <a:srgbClr val="FFFFFF"/>
              </a:solidFill>
              <a:miter lim="800000"/>
              <a:headEnd/>
              <a:tailEnd/>
            </a:ln>
          </p:spPr>
          <p:txBody>
            <a:bodyPr/>
            <a:lstStyle/>
            <a:p>
              <a:endParaRPr lang="zh-CN" altLang="en-US"/>
            </a:p>
          </p:txBody>
        </p:sp>
        <p:sp>
          <p:nvSpPr>
            <p:cNvPr id="2080981" name="Freeform 213"/>
            <p:cNvSpPr>
              <a:spLocks/>
            </p:cNvSpPr>
            <p:nvPr/>
          </p:nvSpPr>
          <p:spPr bwMode="auto">
            <a:xfrm>
              <a:off x="4310" y="1063"/>
              <a:ext cx="58" cy="15"/>
            </a:xfrm>
            <a:custGeom>
              <a:avLst/>
              <a:gdLst/>
              <a:ahLst/>
              <a:cxnLst>
                <a:cxn ang="0">
                  <a:pos x="42" y="15"/>
                </a:cxn>
                <a:cxn ang="0">
                  <a:pos x="58" y="0"/>
                </a:cxn>
                <a:cxn ang="0">
                  <a:pos x="16" y="0"/>
                </a:cxn>
                <a:cxn ang="0">
                  <a:pos x="0" y="15"/>
                </a:cxn>
                <a:cxn ang="0">
                  <a:pos x="42" y="15"/>
                </a:cxn>
              </a:cxnLst>
              <a:rect l="0" t="0" r="r" b="b"/>
              <a:pathLst>
                <a:path w="58" h="15">
                  <a:moveTo>
                    <a:pt x="42" y="15"/>
                  </a:moveTo>
                  <a:lnTo>
                    <a:pt x="58" y="0"/>
                  </a:lnTo>
                  <a:lnTo>
                    <a:pt x="16" y="0"/>
                  </a:lnTo>
                  <a:lnTo>
                    <a:pt x="0" y="15"/>
                  </a:lnTo>
                  <a:lnTo>
                    <a:pt x="42" y="15"/>
                  </a:lnTo>
                  <a:close/>
                </a:path>
              </a:pathLst>
            </a:custGeom>
            <a:solidFill>
              <a:srgbClr val="AD5402"/>
            </a:solidFill>
            <a:ln w="9525">
              <a:noFill/>
              <a:round/>
              <a:headEnd/>
              <a:tailEnd/>
            </a:ln>
          </p:spPr>
          <p:txBody>
            <a:bodyPr/>
            <a:lstStyle/>
            <a:p>
              <a:endParaRPr lang="zh-CN" altLang="en-US"/>
            </a:p>
          </p:txBody>
        </p:sp>
        <p:sp>
          <p:nvSpPr>
            <p:cNvPr id="2080982" name="Freeform 214"/>
            <p:cNvSpPr>
              <a:spLocks/>
            </p:cNvSpPr>
            <p:nvPr/>
          </p:nvSpPr>
          <p:spPr bwMode="auto">
            <a:xfrm>
              <a:off x="4310" y="1063"/>
              <a:ext cx="58" cy="15"/>
            </a:xfrm>
            <a:custGeom>
              <a:avLst/>
              <a:gdLst/>
              <a:ahLst/>
              <a:cxnLst>
                <a:cxn ang="0">
                  <a:pos x="42" y="15"/>
                </a:cxn>
                <a:cxn ang="0">
                  <a:pos x="58" y="0"/>
                </a:cxn>
                <a:cxn ang="0">
                  <a:pos x="16" y="0"/>
                </a:cxn>
                <a:cxn ang="0">
                  <a:pos x="0" y="15"/>
                </a:cxn>
                <a:cxn ang="0">
                  <a:pos x="42" y="15"/>
                </a:cxn>
              </a:cxnLst>
              <a:rect l="0" t="0" r="r" b="b"/>
              <a:pathLst>
                <a:path w="58" h="15">
                  <a:moveTo>
                    <a:pt x="42" y="15"/>
                  </a:moveTo>
                  <a:lnTo>
                    <a:pt x="58" y="0"/>
                  </a:lnTo>
                  <a:lnTo>
                    <a:pt x="16" y="0"/>
                  </a:lnTo>
                  <a:lnTo>
                    <a:pt x="0" y="15"/>
                  </a:lnTo>
                  <a:lnTo>
                    <a:pt x="42" y="15"/>
                  </a:lnTo>
                  <a:close/>
                </a:path>
              </a:pathLst>
            </a:custGeom>
            <a:noFill/>
            <a:ln w="7938">
              <a:solidFill>
                <a:srgbClr val="FFFFFF"/>
              </a:solidFill>
              <a:prstDash val="solid"/>
              <a:round/>
              <a:headEnd/>
              <a:tailEnd/>
            </a:ln>
          </p:spPr>
          <p:txBody>
            <a:bodyPr/>
            <a:lstStyle/>
            <a:p>
              <a:endParaRPr lang="zh-CN" altLang="en-US"/>
            </a:p>
          </p:txBody>
        </p:sp>
        <p:sp>
          <p:nvSpPr>
            <p:cNvPr id="2080983" name="Freeform 215"/>
            <p:cNvSpPr>
              <a:spLocks/>
            </p:cNvSpPr>
            <p:nvPr/>
          </p:nvSpPr>
          <p:spPr bwMode="auto">
            <a:xfrm>
              <a:off x="4399" y="1063"/>
              <a:ext cx="16" cy="1737"/>
            </a:xfrm>
            <a:custGeom>
              <a:avLst/>
              <a:gdLst/>
              <a:ahLst/>
              <a:cxnLst>
                <a:cxn ang="0">
                  <a:pos x="0" y="1737"/>
                </a:cxn>
                <a:cxn ang="0">
                  <a:pos x="0" y="15"/>
                </a:cxn>
                <a:cxn ang="0">
                  <a:pos x="16" y="0"/>
                </a:cxn>
                <a:cxn ang="0">
                  <a:pos x="16" y="1722"/>
                </a:cxn>
                <a:cxn ang="0">
                  <a:pos x="0" y="1737"/>
                </a:cxn>
              </a:cxnLst>
              <a:rect l="0" t="0" r="r" b="b"/>
              <a:pathLst>
                <a:path w="16" h="1737">
                  <a:moveTo>
                    <a:pt x="0" y="1737"/>
                  </a:moveTo>
                  <a:lnTo>
                    <a:pt x="0" y="15"/>
                  </a:lnTo>
                  <a:lnTo>
                    <a:pt x="16" y="0"/>
                  </a:lnTo>
                  <a:lnTo>
                    <a:pt x="16" y="1722"/>
                  </a:lnTo>
                  <a:lnTo>
                    <a:pt x="0" y="1737"/>
                  </a:lnTo>
                  <a:close/>
                </a:path>
              </a:pathLst>
            </a:custGeom>
            <a:solidFill>
              <a:srgbClr val="000000"/>
            </a:solidFill>
            <a:ln w="9525">
              <a:noFill/>
              <a:round/>
              <a:headEnd/>
              <a:tailEnd/>
            </a:ln>
          </p:spPr>
          <p:txBody>
            <a:bodyPr/>
            <a:lstStyle/>
            <a:p>
              <a:endParaRPr lang="zh-CN" altLang="en-US"/>
            </a:p>
          </p:txBody>
        </p:sp>
        <p:sp>
          <p:nvSpPr>
            <p:cNvPr id="2080984" name="Freeform 216"/>
            <p:cNvSpPr>
              <a:spLocks/>
            </p:cNvSpPr>
            <p:nvPr/>
          </p:nvSpPr>
          <p:spPr bwMode="auto">
            <a:xfrm>
              <a:off x="4399" y="1063"/>
              <a:ext cx="16" cy="1737"/>
            </a:xfrm>
            <a:custGeom>
              <a:avLst/>
              <a:gdLst/>
              <a:ahLst/>
              <a:cxnLst>
                <a:cxn ang="0">
                  <a:pos x="0" y="1737"/>
                </a:cxn>
                <a:cxn ang="0">
                  <a:pos x="0" y="15"/>
                </a:cxn>
                <a:cxn ang="0">
                  <a:pos x="16" y="0"/>
                </a:cxn>
                <a:cxn ang="0">
                  <a:pos x="16" y="1722"/>
                </a:cxn>
                <a:cxn ang="0">
                  <a:pos x="0" y="1737"/>
                </a:cxn>
              </a:cxnLst>
              <a:rect l="0" t="0" r="r" b="b"/>
              <a:pathLst>
                <a:path w="16" h="1737">
                  <a:moveTo>
                    <a:pt x="0" y="1737"/>
                  </a:moveTo>
                  <a:lnTo>
                    <a:pt x="0" y="15"/>
                  </a:lnTo>
                  <a:lnTo>
                    <a:pt x="16" y="0"/>
                  </a:lnTo>
                  <a:lnTo>
                    <a:pt x="16" y="1722"/>
                  </a:lnTo>
                  <a:lnTo>
                    <a:pt x="0" y="1737"/>
                  </a:lnTo>
                  <a:close/>
                </a:path>
              </a:pathLst>
            </a:custGeom>
            <a:noFill/>
            <a:ln w="7938">
              <a:solidFill>
                <a:srgbClr val="FFFFFF"/>
              </a:solidFill>
              <a:prstDash val="solid"/>
              <a:round/>
              <a:headEnd/>
              <a:tailEnd/>
            </a:ln>
          </p:spPr>
          <p:txBody>
            <a:bodyPr/>
            <a:lstStyle/>
            <a:p>
              <a:endParaRPr lang="zh-CN" altLang="en-US"/>
            </a:p>
          </p:txBody>
        </p:sp>
        <p:sp>
          <p:nvSpPr>
            <p:cNvPr id="2080985" name="Rectangle 217"/>
            <p:cNvSpPr>
              <a:spLocks noChangeArrowheads="1"/>
            </p:cNvSpPr>
            <p:nvPr/>
          </p:nvSpPr>
          <p:spPr bwMode="auto">
            <a:xfrm>
              <a:off x="4352" y="1078"/>
              <a:ext cx="47" cy="1722"/>
            </a:xfrm>
            <a:prstGeom prst="rect">
              <a:avLst/>
            </a:prstGeom>
            <a:solidFill>
              <a:srgbClr val="000000"/>
            </a:solidFill>
            <a:ln w="9525">
              <a:noFill/>
              <a:miter lim="800000"/>
              <a:headEnd/>
              <a:tailEnd/>
            </a:ln>
          </p:spPr>
          <p:txBody>
            <a:bodyPr/>
            <a:lstStyle/>
            <a:p>
              <a:endParaRPr lang="zh-CN" altLang="en-US"/>
            </a:p>
          </p:txBody>
        </p:sp>
        <p:sp>
          <p:nvSpPr>
            <p:cNvPr id="2080986" name="Rectangle 218"/>
            <p:cNvSpPr>
              <a:spLocks noChangeArrowheads="1"/>
            </p:cNvSpPr>
            <p:nvPr/>
          </p:nvSpPr>
          <p:spPr bwMode="auto">
            <a:xfrm>
              <a:off x="4352" y="1078"/>
              <a:ext cx="47" cy="1722"/>
            </a:xfrm>
            <a:prstGeom prst="rect">
              <a:avLst/>
            </a:prstGeom>
            <a:noFill/>
            <a:ln w="7938">
              <a:solidFill>
                <a:srgbClr val="FFFFFF"/>
              </a:solidFill>
              <a:miter lim="800000"/>
              <a:headEnd/>
              <a:tailEnd/>
            </a:ln>
          </p:spPr>
          <p:txBody>
            <a:bodyPr/>
            <a:lstStyle/>
            <a:p>
              <a:endParaRPr lang="zh-CN" altLang="en-US"/>
            </a:p>
          </p:txBody>
        </p:sp>
        <p:sp>
          <p:nvSpPr>
            <p:cNvPr id="2080987" name="Freeform 219"/>
            <p:cNvSpPr>
              <a:spLocks/>
            </p:cNvSpPr>
            <p:nvPr/>
          </p:nvSpPr>
          <p:spPr bwMode="auto">
            <a:xfrm>
              <a:off x="4352" y="1063"/>
              <a:ext cx="63" cy="15"/>
            </a:xfrm>
            <a:custGeom>
              <a:avLst/>
              <a:gdLst/>
              <a:ahLst/>
              <a:cxnLst>
                <a:cxn ang="0">
                  <a:pos x="47" y="15"/>
                </a:cxn>
                <a:cxn ang="0">
                  <a:pos x="63" y="0"/>
                </a:cxn>
                <a:cxn ang="0">
                  <a:pos x="16" y="0"/>
                </a:cxn>
                <a:cxn ang="0">
                  <a:pos x="0" y="15"/>
                </a:cxn>
                <a:cxn ang="0">
                  <a:pos x="47" y="15"/>
                </a:cxn>
              </a:cxnLst>
              <a:rect l="0" t="0" r="r" b="b"/>
              <a:pathLst>
                <a:path w="63" h="15">
                  <a:moveTo>
                    <a:pt x="47" y="15"/>
                  </a:moveTo>
                  <a:lnTo>
                    <a:pt x="63" y="0"/>
                  </a:lnTo>
                  <a:lnTo>
                    <a:pt x="16" y="0"/>
                  </a:lnTo>
                  <a:lnTo>
                    <a:pt x="0" y="15"/>
                  </a:lnTo>
                  <a:lnTo>
                    <a:pt x="47" y="15"/>
                  </a:lnTo>
                  <a:close/>
                </a:path>
              </a:pathLst>
            </a:custGeom>
            <a:solidFill>
              <a:srgbClr val="000000"/>
            </a:solidFill>
            <a:ln w="9525">
              <a:noFill/>
              <a:round/>
              <a:headEnd/>
              <a:tailEnd/>
            </a:ln>
          </p:spPr>
          <p:txBody>
            <a:bodyPr/>
            <a:lstStyle/>
            <a:p>
              <a:endParaRPr lang="zh-CN" altLang="en-US"/>
            </a:p>
          </p:txBody>
        </p:sp>
        <p:sp>
          <p:nvSpPr>
            <p:cNvPr id="2080988" name="Freeform 220"/>
            <p:cNvSpPr>
              <a:spLocks/>
            </p:cNvSpPr>
            <p:nvPr/>
          </p:nvSpPr>
          <p:spPr bwMode="auto">
            <a:xfrm>
              <a:off x="4352" y="1063"/>
              <a:ext cx="63" cy="15"/>
            </a:xfrm>
            <a:custGeom>
              <a:avLst/>
              <a:gdLst/>
              <a:ahLst/>
              <a:cxnLst>
                <a:cxn ang="0">
                  <a:pos x="47" y="15"/>
                </a:cxn>
                <a:cxn ang="0">
                  <a:pos x="63" y="0"/>
                </a:cxn>
                <a:cxn ang="0">
                  <a:pos x="16" y="0"/>
                </a:cxn>
                <a:cxn ang="0">
                  <a:pos x="0" y="15"/>
                </a:cxn>
                <a:cxn ang="0">
                  <a:pos x="47" y="15"/>
                </a:cxn>
              </a:cxnLst>
              <a:rect l="0" t="0" r="r" b="b"/>
              <a:pathLst>
                <a:path w="63" h="15">
                  <a:moveTo>
                    <a:pt x="47" y="15"/>
                  </a:moveTo>
                  <a:lnTo>
                    <a:pt x="63" y="0"/>
                  </a:lnTo>
                  <a:lnTo>
                    <a:pt x="16" y="0"/>
                  </a:lnTo>
                  <a:lnTo>
                    <a:pt x="0" y="15"/>
                  </a:lnTo>
                  <a:lnTo>
                    <a:pt x="47" y="15"/>
                  </a:lnTo>
                  <a:close/>
                </a:path>
              </a:pathLst>
            </a:custGeom>
            <a:noFill/>
            <a:ln w="7938">
              <a:solidFill>
                <a:srgbClr val="FFFFFF"/>
              </a:solidFill>
              <a:prstDash val="solid"/>
              <a:round/>
              <a:headEnd/>
              <a:tailEnd/>
            </a:ln>
          </p:spPr>
          <p:txBody>
            <a:bodyPr/>
            <a:lstStyle/>
            <a:p>
              <a:endParaRPr lang="zh-CN" altLang="en-US"/>
            </a:p>
          </p:txBody>
        </p:sp>
        <p:sp>
          <p:nvSpPr>
            <p:cNvPr id="2080989" name="Line 221"/>
            <p:cNvSpPr>
              <a:spLocks noChangeShapeType="1"/>
            </p:cNvSpPr>
            <p:nvPr/>
          </p:nvSpPr>
          <p:spPr bwMode="auto">
            <a:xfrm flipV="1">
              <a:off x="1637" y="1078"/>
              <a:ext cx="1" cy="1722"/>
            </a:xfrm>
            <a:prstGeom prst="line">
              <a:avLst/>
            </a:prstGeom>
            <a:noFill/>
            <a:ln w="7938">
              <a:solidFill>
                <a:srgbClr val="000000"/>
              </a:solidFill>
              <a:round/>
              <a:headEnd/>
              <a:tailEnd/>
            </a:ln>
          </p:spPr>
          <p:txBody>
            <a:bodyPr/>
            <a:lstStyle/>
            <a:p>
              <a:endParaRPr lang="zh-CN" altLang="en-US"/>
            </a:p>
          </p:txBody>
        </p:sp>
        <p:sp>
          <p:nvSpPr>
            <p:cNvPr id="2080990" name="Line 222"/>
            <p:cNvSpPr>
              <a:spLocks noChangeShapeType="1"/>
            </p:cNvSpPr>
            <p:nvPr/>
          </p:nvSpPr>
          <p:spPr bwMode="auto">
            <a:xfrm flipH="1">
              <a:off x="1605" y="2800"/>
              <a:ext cx="32" cy="1"/>
            </a:xfrm>
            <a:prstGeom prst="line">
              <a:avLst/>
            </a:prstGeom>
            <a:noFill/>
            <a:ln w="7938">
              <a:solidFill>
                <a:srgbClr val="000000"/>
              </a:solidFill>
              <a:round/>
              <a:headEnd/>
              <a:tailEnd/>
            </a:ln>
          </p:spPr>
          <p:txBody>
            <a:bodyPr/>
            <a:lstStyle/>
            <a:p>
              <a:endParaRPr lang="zh-CN" altLang="en-US"/>
            </a:p>
          </p:txBody>
        </p:sp>
        <p:sp>
          <p:nvSpPr>
            <p:cNvPr id="2080991" name="Line 223"/>
            <p:cNvSpPr>
              <a:spLocks noChangeShapeType="1"/>
            </p:cNvSpPr>
            <p:nvPr/>
          </p:nvSpPr>
          <p:spPr bwMode="auto">
            <a:xfrm flipH="1">
              <a:off x="1605" y="2456"/>
              <a:ext cx="32" cy="1"/>
            </a:xfrm>
            <a:prstGeom prst="line">
              <a:avLst/>
            </a:prstGeom>
            <a:noFill/>
            <a:ln w="7938">
              <a:solidFill>
                <a:srgbClr val="000000"/>
              </a:solidFill>
              <a:round/>
              <a:headEnd/>
              <a:tailEnd/>
            </a:ln>
          </p:spPr>
          <p:txBody>
            <a:bodyPr/>
            <a:lstStyle/>
            <a:p>
              <a:endParaRPr lang="zh-CN" altLang="en-US"/>
            </a:p>
          </p:txBody>
        </p:sp>
        <p:sp>
          <p:nvSpPr>
            <p:cNvPr id="2080992" name="Line 224"/>
            <p:cNvSpPr>
              <a:spLocks noChangeShapeType="1"/>
            </p:cNvSpPr>
            <p:nvPr/>
          </p:nvSpPr>
          <p:spPr bwMode="auto">
            <a:xfrm flipH="1">
              <a:off x="1605" y="2111"/>
              <a:ext cx="32" cy="1"/>
            </a:xfrm>
            <a:prstGeom prst="line">
              <a:avLst/>
            </a:prstGeom>
            <a:noFill/>
            <a:ln w="7938">
              <a:solidFill>
                <a:srgbClr val="000000"/>
              </a:solidFill>
              <a:round/>
              <a:headEnd/>
              <a:tailEnd/>
            </a:ln>
          </p:spPr>
          <p:txBody>
            <a:bodyPr/>
            <a:lstStyle/>
            <a:p>
              <a:endParaRPr lang="zh-CN" altLang="en-US"/>
            </a:p>
          </p:txBody>
        </p:sp>
        <p:sp>
          <p:nvSpPr>
            <p:cNvPr id="2080993" name="Line 225"/>
            <p:cNvSpPr>
              <a:spLocks noChangeShapeType="1"/>
            </p:cNvSpPr>
            <p:nvPr/>
          </p:nvSpPr>
          <p:spPr bwMode="auto">
            <a:xfrm flipH="1">
              <a:off x="1605" y="1767"/>
              <a:ext cx="32" cy="1"/>
            </a:xfrm>
            <a:prstGeom prst="line">
              <a:avLst/>
            </a:prstGeom>
            <a:noFill/>
            <a:ln w="7938">
              <a:solidFill>
                <a:srgbClr val="000000"/>
              </a:solidFill>
              <a:round/>
              <a:headEnd/>
              <a:tailEnd/>
            </a:ln>
          </p:spPr>
          <p:txBody>
            <a:bodyPr/>
            <a:lstStyle/>
            <a:p>
              <a:endParaRPr lang="zh-CN" altLang="en-US"/>
            </a:p>
          </p:txBody>
        </p:sp>
        <p:sp>
          <p:nvSpPr>
            <p:cNvPr id="2080994" name="Line 226"/>
            <p:cNvSpPr>
              <a:spLocks noChangeShapeType="1"/>
            </p:cNvSpPr>
            <p:nvPr/>
          </p:nvSpPr>
          <p:spPr bwMode="auto">
            <a:xfrm flipH="1">
              <a:off x="1605" y="1422"/>
              <a:ext cx="32" cy="1"/>
            </a:xfrm>
            <a:prstGeom prst="line">
              <a:avLst/>
            </a:prstGeom>
            <a:noFill/>
            <a:ln w="7938">
              <a:solidFill>
                <a:srgbClr val="000000"/>
              </a:solidFill>
              <a:round/>
              <a:headEnd/>
              <a:tailEnd/>
            </a:ln>
          </p:spPr>
          <p:txBody>
            <a:bodyPr/>
            <a:lstStyle/>
            <a:p>
              <a:endParaRPr lang="zh-CN" altLang="en-US"/>
            </a:p>
          </p:txBody>
        </p:sp>
        <p:sp>
          <p:nvSpPr>
            <p:cNvPr id="2080995" name="Line 227"/>
            <p:cNvSpPr>
              <a:spLocks noChangeShapeType="1"/>
            </p:cNvSpPr>
            <p:nvPr/>
          </p:nvSpPr>
          <p:spPr bwMode="auto">
            <a:xfrm flipH="1">
              <a:off x="1605" y="1078"/>
              <a:ext cx="32" cy="1"/>
            </a:xfrm>
            <a:prstGeom prst="line">
              <a:avLst/>
            </a:prstGeom>
            <a:noFill/>
            <a:ln w="7938">
              <a:solidFill>
                <a:srgbClr val="000000"/>
              </a:solidFill>
              <a:round/>
              <a:headEnd/>
              <a:tailEnd/>
            </a:ln>
          </p:spPr>
          <p:txBody>
            <a:bodyPr/>
            <a:lstStyle/>
            <a:p>
              <a:endParaRPr lang="zh-CN" altLang="en-US"/>
            </a:p>
          </p:txBody>
        </p:sp>
        <p:sp>
          <p:nvSpPr>
            <p:cNvPr id="2080996" name="Rectangle 228"/>
            <p:cNvSpPr>
              <a:spLocks noChangeArrowheads="1"/>
            </p:cNvSpPr>
            <p:nvPr/>
          </p:nvSpPr>
          <p:spPr bwMode="auto">
            <a:xfrm>
              <a:off x="1481" y="2711"/>
              <a:ext cx="150" cy="207"/>
            </a:xfrm>
            <a:prstGeom prst="rect">
              <a:avLst/>
            </a:prstGeom>
            <a:noFill/>
            <a:ln w="9525">
              <a:noFill/>
              <a:miter lim="800000"/>
              <a:headEnd/>
              <a:tailEnd/>
            </a:ln>
          </p:spPr>
          <p:txBody>
            <a:bodyPr wrap="none" lIns="0" tIns="0" rIns="0" bIns="0">
              <a:spAutoFit/>
            </a:bodyPr>
            <a:lstStyle/>
            <a:p>
              <a:r>
                <a:rPr lang="en-US" altLang="zh-CN" sz="1600" b="1">
                  <a:solidFill>
                    <a:srgbClr val="000000"/>
                  </a:solidFill>
                  <a:latin typeface="Futura Hv" pitchFamily="34" charset="0"/>
                </a:rPr>
                <a:t>0%</a:t>
              </a:r>
              <a:endParaRPr lang="en-US" altLang="zh-CN"/>
            </a:p>
          </p:txBody>
        </p:sp>
        <p:sp>
          <p:nvSpPr>
            <p:cNvPr id="2080997" name="Rectangle 229"/>
            <p:cNvSpPr>
              <a:spLocks noChangeArrowheads="1"/>
            </p:cNvSpPr>
            <p:nvPr/>
          </p:nvSpPr>
          <p:spPr bwMode="auto">
            <a:xfrm>
              <a:off x="1401" y="2366"/>
              <a:ext cx="201" cy="207"/>
            </a:xfrm>
            <a:prstGeom prst="rect">
              <a:avLst/>
            </a:prstGeom>
            <a:noFill/>
            <a:ln w="9525">
              <a:noFill/>
              <a:miter lim="800000"/>
              <a:headEnd/>
              <a:tailEnd/>
            </a:ln>
          </p:spPr>
          <p:txBody>
            <a:bodyPr wrap="none" lIns="0" tIns="0" rIns="0" bIns="0">
              <a:spAutoFit/>
            </a:bodyPr>
            <a:lstStyle/>
            <a:p>
              <a:r>
                <a:rPr lang="en-US" altLang="zh-CN" sz="1600" b="1">
                  <a:solidFill>
                    <a:srgbClr val="000000"/>
                  </a:solidFill>
                  <a:latin typeface="Futura Hv" pitchFamily="34" charset="0"/>
                </a:rPr>
                <a:t>20%</a:t>
              </a:r>
              <a:endParaRPr lang="en-US" altLang="zh-CN"/>
            </a:p>
          </p:txBody>
        </p:sp>
        <p:sp>
          <p:nvSpPr>
            <p:cNvPr id="2080998" name="Rectangle 230"/>
            <p:cNvSpPr>
              <a:spLocks noChangeArrowheads="1"/>
            </p:cNvSpPr>
            <p:nvPr/>
          </p:nvSpPr>
          <p:spPr bwMode="auto">
            <a:xfrm>
              <a:off x="1401" y="2021"/>
              <a:ext cx="201" cy="207"/>
            </a:xfrm>
            <a:prstGeom prst="rect">
              <a:avLst/>
            </a:prstGeom>
            <a:noFill/>
            <a:ln w="9525">
              <a:noFill/>
              <a:miter lim="800000"/>
              <a:headEnd/>
              <a:tailEnd/>
            </a:ln>
          </p:spPr>
          <p:txBody>
            <a:bodyPr wrap="none" lIns="0" tIns="0" rIns="0" bIns="0">
              <a:spAutoFit/>
            </a:bodyPr>
            <a:lstStyle/>
            <a:p>
              <a:r>
                <a:rPr lang="en-US" altLang="zh-CN" sz="1600" b="1">
                  <a:solidFill>
                    <a:srgbClr val="000000"/>
                  </a:solidFill>
                  <a:latin typeface="Futura Hv" pitchFamily="34" charset="0"/>
                </a:rPr>
                <a:t>40%</a:t>
              </a:r>
              <a:endParaRPr lang="en-US" altLang="zh-CN"/>
            </a:p>
          </p:txBody>
        </p:sp>
        <p:sp>
          <p:nvSpPr>
            <p:cNvPr id="2080999" name="Rectangle 231"/>
            <p:cNvSpPr>
              <a:spLocks noChangeArrowheads="1"/>
            </p:cNvSpPr>
            <p:nvPr/>
          </p:nvSpPr>
          <p:spPr bwMode="auto">
            <a:xfrm>
              <a:off x="1401" y="1677"/>
              <a:ext cx="201" cy="207"/>
            </a:xfrm>
            <a:prstGeom prst="rect">
              <a:avLst/>
            </a:prstGeom>
            <a:noFill/>
            <a:ln w="9525">
              <a:noFill/>
              <a:miter lim="800000"/>
              <a:headEnd/>
              <a:tailEnd/>
            </a:ln>
          </p:spPr>
          <p:txBody>
            <a:bodyPr wrap="none" lIns="0" tIns="0" rIns="0" bIns="0">
              <a:spAutoFit/>
            </a:bodyPr>
            <a:lstStyle/>
            <a:p>
              <a:r>
                <a:rPr lang="en-US" altLang="zh-CN" sz="1600" b="1">
                  <a:solidFill>
                    <a:srgbClr val="000000"/>
                  </a:solidFill>
                  <a:latin typeface="Futura Hv" pitchFamily="34" charset="0"/>
                </a:rPr>
                <a:t>60%</a:t>
              </a:r>
              <a:endParaRPr lang="en-US" altLang="zh-CN"/>
            </a:p>
          </p:txBody>
        </p:sp>
        <p:sp>
          <p:nvSpPr>
            <p:cNvPr id="2081000" name="Rectangle 232"/>
            <p:cNvSpPr>
              <a:spLocks noChangeArrowheads="1"/>
            </p:cNvSpPr>
            <p:nvPr/>
          </p:nvSpPr>
          <p:spPr bwMode="auto">
            <a:xfrm>
              <a:off x="1401" y="1332"/>
              <a:ext cx="201" cy="207"/>
            </a:xfrm>
            <a:prstGeom prst="rect">
              <a:avLst/>
            </a:prstGeom>
            <a:noFill/>
            <a:ln w="9525">
              <a:noFill/>
              <a:miter lim="800000"/>
              <a:headEnd/>
              <a:tailEnd/>
            </a:ln>
          </p:spPr>
          <p:txBody>
            <a:bodyPr wrap="none" lIns="0" tIns="0" rIns="0" bIns="0">
              <a:spAutoFit/>
            </a:bodyPr>
            <a:lstStyle/>
            <a:p>
              <a:r>
                <a:rPr lang="en-US" altLang="zh-CN" sz="1600" b="1">
                  <a:solidFill>
                    <a:srgbClr val="000000"/>
                  </a:solidFill>
                  <a:latin typeface="Futura Hv" pitchFamily="34" charset="0"/>
                </a:rPr>
                <a:t>80%</a:t>
              </a:r>
              <a:endParaRPr lang="en-US" altLang="zh-CN"/>
            </a:p>
          </p:txBody>
        </p:sp>
        <p:sp>
          <p:nvSpPr>
            <p:cNvPr id="2081001" name="Rectangle 233"/>
            <p:cNvSpPr>
              <a:spLocks noChangeArrowheads="1"/>
            </p:cNvSpPr>
            <p:nvPr/>
          </p:nvSpPr>
          <p:spPr bwMode="auto">
            <a:xfrm>
              <a:off x="1320" y="988"/>
              <a:ext cx="251" cy="207"/>
            </a:xfrm>
            <a:prstGeom prst="rect">
              <a:avLst/>
            </a:prstGeom>
            <a:noFill/>
            <a:ln w="9525">
              <a:noFill/>
              <a:miter lim="800000"/>
              <a:headEnd/>
              <a:tailEnd/>
            </a:ln>
          </p:spPr>
          <p:txBody>
            <a:bodyPr wrap="none" lIns="0" tIns="0" rIns="0" bIns="0">
              <a:spAutoFit/>
            </a:bodyPr>
            <a:lstStyle/>
            <a:p>
              <a:r>
                <a:rPr lang="en-US" altLang="zh-CN" sz="1600" b="1">
                  <a:solidFill>
                    <a:srgbClr val="000000"/>
                  </a:solidFill>
                  <a:latin typeface="Futura Hv" pitchFamily="34" charset="0"/>
                </a:rPr>
                <a:t>100%</a:t>
              </a:r>
              <a:endParaRPr lang="en-US" altLang="zh-CN"/>
            </a:p>
          </p:txBody>
        </p:sp>
        <p:sp>
          <p:nvSpPr>
            <p:cNvPr id="2081002" name="Line 234"/>
            <p:cNvSpPr>
              <a:spLocks noChangeShapeType="1"/>
            </p:cNvSpPr>
            <p:nvPr/>
          </p:nvSpPr>
          <p:spPr bwMode="auto">
            <a:xfrm>
              <a:off x="1637" y="2800"/>
              <a:ext cx="2799" cy="1"/>
            </a:xfrm>
            <a:prstGeom prst="line">
              <a:avLst/>
            </a:prstGeom>
            <a:noFill/>
            <a:ln w="7938">
              <a:solidFill>
                <a:srgbClr val="000000"/>
              </a:solidFill>
              <a:round/>
              <a:headEnd/>
              <a:tailEnd/>
            </a:ln>
          </p:spPr>
          <p:txBody>
            <a:bodyPr/>
            <a:lstStyle/>
            <a:p>
              <a:endParaRPr lang="zh-CN" altLang="en-US"/>
            </a:p>
          </p:txBody>
        </p:sp>
        <p:sp>
          <p:nvSpPr>
            <p:cNvPr id="2081003" name="Line 235"/>
            <p:cNvSpPr>
              <a:spLocks noChangeShapeType="1"/>
            </p:cNvSpPr>
            <p:nvPr/>
          </p:nvSpPr>
          <p:spPr bwMode="auto">
            <a:xfrm>
              <a:off x="1637" y="2800"/>
              <a:ext cx="1" cy="30"/>
            </a:xfrm>
            <a:prstGeom prst="line">
              <a:avLst/>
            </a:prstGeom>
            <a:noFill/>
            <a:ln w="7938">
              <a:solidFill>
                <a:srgbClr val="000000"/>
              </a:solidFill>
              <a:round/>
              <a:headEnd/>
              <a:tailEnd/>
            </a:ln>
          </p:spPr>
          <p:txBody>
            <a:bodyPr/>
            <a:lstStyle/>
            <a:p>
              <a:endParaRPr lang="zh-CN" altLang="en-US"/>
            </a:p>
          </p:txBody>
        </p:sp>
        <p:sp>
          <p:nvSpPr>
            <p:cNvPr id="2081004" name="Line 236"/>
            <p:cNvSpPr>
              <a:spLocks noChangeShapeType="1"/>
            </p:cNvSpPr>
            <p:nvPr/>
          </p:nvSpPr>
          <p:spPr bwMode="auto">
            <a:xfrm>
              <a:off x="4436" y="2800"/>
              <a:ext cx="1" cy="30"/>
            </a:xfrm>
            <a:prstGeom prst="line">
              <a:avLst/>
            </a:prstGeom>
            <a:noFill/>
            <a:ln w="7938">
              <a:solidFill>
                <a:srgbClr val="000000"/>
              </a:solidFill>
              <a:round/>
              <a:headEnd/>
              <a:tailEnd/>
            </a:ln>
          </p:spPr>
          <p:txBody>
            <a:bodyPr/>
            <a:lstStyle/>
            <a:p>
              <a:endParaRPr lang="zh-CN" altLang="en-US"/>
            </a:p>
          </p:txBody>
        </p:sp>
        <p:sp>
          <p:nvSpPr>
            <p:cNvPr id="2081005" name="Rectangle 237"/>
            <p:cNvSpPr>
              <a:spLocks noChangeArrowheads="1"/>
            </p:cNvSpPr>
            <p:nvPr/>
          </p:nvSpPr>
          <p:spPr bwMode="auto">
            <a:xfrm>
              <a:off x="2776" y="2870"/>
              <a:ext cx="651" cy="207"/>
            </a:xfrm>
            <a:prstGeom prst="rect">
              <a:avLst/>
            </a:prstGeom>
            <a:noFill/>
            <a:ln w="9525">
              <a:noFill/>
              <a:miter lim="800000"/>
              <a:headEnd/>
              <a:tailEnd/>
            </a:ln>
          </p:spPr>
          <p:txBody>
            <a:bodyPr wrap="none" lIns="0" tIns="0" rIns="0" bIns="0">
              <a:spAutoFit/>
            </a:bodyPr>
            <a:lstStyle/>
            <a:p>
              <a:r>
                <a:rPr lang="zh-CN" altLang="en-US" sz="1600" b="1">
                  <a:solidFill>
                    <a:srgbClr val="000000"/>
                  </a:solidFill>
                  <a:latin typeface="Futura Hv" pitchFamily="34" charset="0"/>
                </a:rPr>
                <a:t>所有服务器</a:t>
              </a:r>
              <a:endParaRPr lang="en-US" altLang="zh-CN"/>
            </a:p>
          </p:txBody>
        </p:sp>
      </p:grpSp>
      <p:sp>
        <p:nvSpPr>
          <p:cNvPr id="2080781" name="Oval 13"/>
          <p:cNvSpPr>
            <a:spLocks noChangeArrowheads="1"/>
          </p:cNvSpPr>
          <p:nvPr/>
        </p:nvSpPr>
        <p:spPr bwMode="auto">
          <a:xfrm>
            <a:off x="6062663" y="891778"/>
            <a:ext cx="1363662" cy="403622"/>
          </a:xfrm>
          <a:prstGeom prst="ellipse">
            <a:avLst/>
          </a:prstGeom>
          <a:noFill/>
          <a:ln w="9525" algn="ctr">
            <a:solidFill>
              <a:srgbClr val="FF0000"/>
            </a:solidFill>
            <a:round/>
            <a:headEnd/>
            <a:tailEnd/>
          </a:ln>
          <a:effectLst/>
        </p:spPr>
        <p:txBody>
          <a:bodyPr wrap="none" anchor="ctr"/>
          <a:lstStyle/>
          <a:p>
            <a:endParaRPr lang="zh-CN" altLang="en-US"/>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1400" dirty="0" smtClean="0"/>
              <a:t>SAN</a:t>
            </a:r>
            <a:endParaRPr lang="zh-CN" altLang="en-US" sz="1400" dirty="0"/>
          </a:p>
        </p:txBody>
      </p:sp>
      <p:sp>
        <p:nvSpPr>
          <p:cNvPr id="3" name="内容占位符 2"/>
          <p:cNvSpPr>
            <a:spLocks noGrp="1"/>
          </p:cNvSpPr>
          <p:nvPr>
            <p:ph idx="4294967295"/>
          </p:nvPr>
        </p:nvSpPr>
        <p:spPr>
          <a:xfrm>
            <a:off x="0" y="844550"/>
            <a:ext cx="8207375" cy="3749675"/>
          </a:xfrm>
        </p:spPr>
        <p:txBody>
          <a:bodyPr/>
          <a:lstStyle/>
          <a:p>
            <a:pPr algn="just">
              <a:spcAft>
                <a:spcPts val="1200"/>
              </a:spcAft>
            </a:pPr>
            <a:r>
              <a:rPr lang="zh-CN" altLang="zh-CN" sz="1800" dirty="0" smtClean="0">
                <a:latin typeface="微软雅黑" panose="020B0503020204020204" pitchFamily="34" charset="-122"/>
                <a:ea typeface="微软雅黑" panose="020B0503020204020204" pitchFamily="34" charset="-122"/>
                <a:cs typeface="Arial" pitchFamily="34" charset="0"/>
              </a:rPr>
              <a:t>S</a:t>
            </a:r>
            <a:r>
              <a:rPr lang="en-US" altLang="zh-CN" sz="1800" dirty="0" smtClean="0">
                <a:latin typeface="微软雅黑" panose="020B0503020204020204" pitchFamily="34" charset="-122"/>
                <a:ea typeface="微软雅黑" panose="020B0503020204020204" pitchFamily="34" charset="-122"/>
                <a:cs typeface="Arial" pitchFamily="34" charset="0"/>
              </a:rPr>
              <a:t>AN</a:t>
            </a:r>
            <a:r>
              <a:rPr lang="zh-CN" altLang="en-US" sz="1800" dirty="0" smtClean="0">
                <a:latin typeface="微软雅黑" panose="020B0503020204020204" pitchFamily="34" charset="-122"/>
                <a:ea typeface="微软雅黑" panose="020B0503020204020204" pitchFamily="34" charset="-122"/>
                <a:cs typeface="Arial" pitchFamily="34" charset="0"/>
              </a:rPr>
              <a:t>（</a:t>
            </a:r>
            <a:r>
              <a:rPr lang="zh-CN" altLang="zh-CN" sz="1800" dirty="0" smtClean="0">
                <a:latin typeface="微软雅黑" panose="020B0503020204020204" pitchFamily="34" charset="-122"/>
                <a:ea typeface="微软雅黑" panose="020B0503020204020204" pitchFamily="34" charset="-122"/>
                <a:cs typeface="Arial" pitchFamily="34" charset="0"/>
              </a:rPr>
              <a:t>S</a:t>
            </a:r>
            <a:r>
              <a:rPr lang="en-US" altLang="zh-CN" sz="1800" dirty="0" err="1" smtClean="0">
                <a:latin typeface="微软雅黑" panose="020B0503020204020204" pitchFamily="34" charset="-122"/>
                <a:ea typeface="微软雅黑" panose="020B0503020204020204" pitchFamily="34" charset="-122"/>
                <a:cs typeface="Arial" pitchFamily="34" charset="0"/>
              </a:rPr>
              <a:t>torage</a:t>
            </a:r>
            <a:r>
              <a:rPr lang="zh-CN" altLang="en-US" sz="1800" dirty="0" smtClean="0">
                <a:latin typeface="微软雅黑" panose="020B0503020204020204" pitchFamily="34" charset="-122"/>
                <a:ea typeface="微软雅黑" panose="020B0503020204020204" pitchFamily="34" charset="-122"/>
                <a:cs typeface="Arial" pitchFamily="34" charset="0"/>
              </a:rPr>
              <a:t> </a:t>
            </a:r>
            <a:r>
              <a:rPr lang="en-US" altLang="zh-CN" sz="1800" dirty="0" smtClean="0">
                <a:latin typeface="微软雅黑" panose="020B0503020204020204" pitchFamily="34" charset="-122"/>
                <a:ea typeface="微软雅黑" panose="020B0503020204020204" pitchFamily="34" charset="-122"/>
                <a:cs typeface="Arial" pitchFamily="34" charset="0"/>
              </a:rPr>
              <a:t>Area</a:t>
            </a:r>
            <a:r>
              <a:rPr lang="zh-CN" altLang="en-US" sz="1800" dirty="0" smtClean="0">
                <a:latin typeface="微软雅黑" panose="020B0503020204020204" pitchFamily="34" charset="-122"/>
                <a:ea typeface="微软雅黑" panose="020B0503020204020204" pitchFamily="34" charset="-122"/>
                <a:cs typeface="Arial" pitchFamily="34" charset="0"/>
              </a:rPr>
              <a:t> </a:t>
            </a:r>
            <a:r>
              <a:rPr lang="en-US" altLang="zh-CN" sz="1800" dirty="0" smtClean="0">
                <a:latin typeface="微软雅黑" panose="020B0503020204020204" pitchFamily="34" charset="-122"/>
                <a:ea typeface="微软雅黑" panose="020B0503020204020204" pitchFamily="34" charset="-122"/>
                <a:cs typeface="Arial" pitchFamily="34" charset="0"/>
              </a:rPr>
              <a:t>Network</a:t>
            </a:r>
            <a:r>
              <a:rPr lang="zh-CN" altLang="en-US" sz="1800" dirty="0" smtClean="0">
                <a:latin typeface="微软雅黑" panose="020B0503020204020204" pitchFamily="34" charset="-122"/>
                <a:ea typeface="微软雅黑" panose="020B0503020204020204" pitchFamily="34" charset="-122"/>
                <a:cs typeface="Arial" pitchFamily="34" charset="0"/>
              </a:rPr>
              <a:t>）</a:t>
            </a:r>
            <a:endParaRPr lang="en-US" altLang="zh-CN" sz="1800" dirty="0" smtClean="0">
              <a:latin typeface="微软雅黑" panose="020B0503020204020204" pitchFamily="34" charset="-122"/>
              <a:ea typeface="微软雅黑" panose="020B0503020204020204" pitchFamily="34" charset="-122"/>
              <a:cs typeface="Arial" pitchFamily="34" charset="0"/>
            </a:endParaRPr>
          </a:p>
          <a:p>
            <a:pPr algn="just">
              <a:spcAft>
                <a:spcPts val="1200"/>
              </a:spcAft>
              <a:buFont typeface="+mj-lt"/>
              <a:buAutoNum type="arabicPeriod"/>
            </a:pPr>
            <a:r>
              <a:rPr lang="zh-CN" altLang="en-US" sz="1800" dirty="0" smtClean="0">
                <a:latin typeface="微软雅黑" panose="020B0503020204020204" pitchFamily="34" charset="-122"/>
                <a:ea typeface="微软雅黑" panose="020B0503020204020204" pitchFamily="34" charset="-122"/>
                <a:cs typeface="Arial" pitchFamily="34" charset="0"/>
              </a:rPr>
              <a:t>利用光纤通道等互连协议连接起来</a:t>
            </a:r>
            <a:endParaRPr lang="en-US" altLang="zh-CN" sz="1800" dirty="0">
              <a:latin typeface="微软雅黑" panose="020B0503020204020204" pitchFamily="34" charset="-122"/>
              <a:ea typeface="微软雅黑" panose="020B0503020204020204" pitchFamily="34" charset="-122"/>
              <a:cs typeface="Arial" pitchFamily="34" charset="0"/>
            </a:endParaRPr>
          </a:p>
          <a:p>
            <a:pPr algn="just">
              <a:spcAft>
                <a:spcPts val="1200"/>
              </a:spcAft>
              <a:buFont typeface="+mj-lt"/>
              <a:buAutoNum type="arabicPeriod"/>
            </a:pPr>
            <a:r>
              <a:rPr lang="zh-CN" altLang="en-US" sz="1800" dirty="0" smtClean="0">
                <a:latin typeface="微软雅黑" panose="020B0503020204020204" pitchFamily="34" charset="-122"/>
                <a:ea typeface="微软雅黑" panose="020B0503020204020204" pitchFamily="34" charset="-122"/>
                <a:cs typeface="Arial" pitchFamily="34" charset="0"/>
              </a:rPr>
              <a:t>可以在服务器和存储系统之间传输数据</a:t>
            </a:r>
            <a:endParaRPr lang="en-US" altLang="zh-CN" sz="1800" dirty="0" smtClean="0">
              <a:latin typeface="微软雅黑" panose="020B0503020204020204" pitchFamily="34" charset="-122"/>
              <a:ea typeface="微软雅黑" panose="020B0503020204020204" pitchFamily="34" charset="-122"/>
              <a:cs typeface="Arial" pitchFamily="34" charset="0"/>
            </a:endParaRPr>
          </a:p>
          <a:p>
            <a:pPr algn="just">
              <a:spcAft>
                <a:spcPts val="1200"/>
              </a:spcAft>
              <a:buFont typeface="+mj-lt"/>
              <a:buAutoNum type="arabicPeriod"/>
            </a:pPr>
            <a:r>
              <a:rPr lang="zh-CN" altLang="en-US" sz="1800" dirty="0" smtClean="0">
                <a:latin typeface="微软雅黑" panose="020B0503020204020204" pitchFamily="34" charset="-122"/>
                <a:ea typeface="微软雅黑" panose="020B0503020204020204" pitchFamily="34" charset="-122"/>
                <a:cs typeface="Arial" pitchFamily="34" charset="0"/>
              </a:rPr>
              <a:t>存储设备先自己形成一个存储网络，服务器再与这样一个存储网络相连</a:t>
            </a:r>
            <a:endParaRPr lang="en-US" altLang="zh-CN" sz="1800" dirty="0" smtClean="0">
              <a:latin typeface="微软雅黑" panose="020B0503020204020204" pitchFamily="34" charset="-122"/>
              <a:ea typeface="微软雅黑" panose="020B0503020204020204" pitchFamily="34" charset="-122"/>
              <a:cs typeface="Arial" pitchFamily="34" charset="0"/>
            </a:endParaRPr>
          </a:p>
          <a:p>
            <a:pPr marL="0" indent="0" algn="just">
              <a:spcAft>
                <a:spcPts val="1200"/>
              </a:spcAft>
              <a:buNone/>
            </a:pPr>
            <a:r>
              <a:rPr lang="en-US" altLang="zh-CN" sz="1800" dirty="0" smtClean="0">
                <a:latin typeface="微软雅黑" panose="020B0503020204020204" pitchFamily="34" charset="-122"/>
                <a:ea typeface="微软雅黑" panose="020B0503020204020204" pitchFamily="34" charset="-122"/>
                <a:cs typeface="Arial" pitchFamily="34" charset="0"/>
              </a:rPr>
              <a:t>		</a:t>
            </a:r>
            <a:endParaRPr lang="en-US" altLang="zh-CN" sz="1800" dirty="0">
              <a:latin typeface="微软雅黑" panose="020B0503020204020204" pitchFamily="34" charset="-122"/>
              <a:ea typeface="微软雅黑" panose="020B0503020204020204" pitchFamily="34" charset="-122"/>
              <a:cs typeface="Arial" pitchFamily="34" charset="0"/>
            </a:endParaRPr>
          </a:p>
          <a:p>
            <a:pPr algn="just">
              <a:spcAft>
                <a:spcPts val="1200"/>
              </a:spcAft>
              <a:buFont typeface="+mj-lt"/>
              <a:buAutoNum type="arabicPeriod"/>
            </a:pPr>
            <a:endParaRPr lang="en-US" altLang="zh-CN" sz="1800" dirty="0" smtClean="0">
              <a:latin typeface="微软雅黑" panose="020B0503020204020204" pitchFamily="34" charset="-122"/>
              <a:ea typeface="微软雅黑" panose="020B0503020204020204" pitchFamily="34" charset="-122"/>
              <a:cs typeface="Arial" pitchFamily="34" charset="0"/>
            </a:endParaRPr>
          </a:p>
        </p:txBody>
      </p:sp>
      <p:pic>
        <p:nvPicPr>
          <p:cNvPr id="4" name="图片 3" descr="SAN.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83768" y="2725249"/>
            <a:ext cx="4332436" cy="2407146"/>
          </a:xfrm>
          <a:prstGeom prst="rect">
            <a:avLst/>
          </a:prstGeom>
        </p:spPr>
      </p:pic>
    </p:spTree>
    <p:extLst>
      <p:ext uri="{BB962C8B-B14F-4D97-AF65-F5344CB8AC3E}">
        <p14:creationId xmlns:p14="http://schemas.microsoft.com/office/powerpoint/2010/main" val="4085955347"/>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1400" dirty="0" smtClean="0"/>
              <a:t>SAN</a:t>
            </a:r>
            <a:r>
              <a:rPr lang="zh-CN" altLang="en-US" sz="1400" dirty="0" smtClean="0"/>
              <a:t>特点</a:t>
            </a:r>
            <a:endParaRPr lang="zh-CN" altLang="en-US" sz="1400" dirty="0"/>
          </a:p>
        </p:txBody>
      </p:sp>
      <p:sp>
        <p:nvSpPr>
          <p:cNvPr id="3" name="内容占位符 2"/>
          <p:cNvSpPr>
            <a:spLocks noGrp="1"/>
          </p:cNvSpPr>
          <p:nvPr>
            <p:ph idx="4294967295"/>
          </p:nvPr>
        </p:nvSpPr>
        <p:spPr>
          <a:xfrm>
            <a:off x="0" y="844550"/>
            <a:ext cx="8207375" cy="3749675"/>
          </a:xfrm>
        </p:spPr>
        <p:txBody>
          <a:bodyPr/>
          <a:lstStyle/>
          <a:p>
            <a:pPr algn="just">
              <a:spcAft>
                <a:spcPts val="1200"/>
              </a:spcAft>
            </a:pPr>
            <a:r>
              <a:rPr lang="zh-CN" altLang="zh-CN" sz="1800" dirty="0" smtClean="0">
                <a:latin typeface="微软雅黑" panose="020B0503020204020204" pitchFamily="34" charset="-122"/>
                <a:ea typeface="微软雅黑" panose="020B0503020204020204" pitchFamily="34" charset="-122"/>
                <a:cs typeface="Arial" pitchFamily="34" charset="0"/>
              </a:rPr>
              <a:t>S</a:t>
            </a:r>
            <a:r>
              <a:rPr lang="en-US" altLang="zh-CN" sz="1800" dirty="0" smtClean="0">
                <a:latin typeface="微软雅黑" panose="020B0503020204020204" pitchFamily="34" charset="-122"/>
                <a:ea typeface="微软雅黑" panose="020B0503020204020204" pitchFamily="34" charset="-122"/>
                <a:cs typeface="Arial" pitchFamily="34" charset="0"/>
              </a:rPr>
              <a:t>AN</a:t>
            </a:r>
            <a:r>
              <a:rPr lang="zh-CN" altLang="en-US" sz="1800" dirty="0" smtClean="0">
                <a:latin typeface="微软雅黑" panose="020B0503020204020204" pitchFamily="34" charset="-122"/>
                <a:ea typeface="微软雅黑" panose="020B0503020204020204" pitchFamily="34" charset="-122"/>
                <a:cs typeface="Arial" pitchFamily="34" charset="0"/>
              </a:rPr>
              <a:t>特点</a:t>
            </a:r>
            <a:endParaRPr lang="en-US" altLang="zh-CN" sz="1800" dirty="0" smtClean="0">
              <a:latin typeface="微软雅黑" panose="020B0503020204020204" pitchFamily="34" charset="-122"/>
              <a:ea typeface="微软雅黑" panose="020B0503020204020204" pitchFamily="34" charset="-122"/>
              <a:cs typeface="Arial" pitchFamily="34" charset="0"/>
            </a:endParaRPr>
          </a:p>
          <a:p>
            <a:pPr algn="just">
              <a:spcAft>
                <a:spcPts val="1200"/>
              </a:spcAft>
              <a:buFont typeface="+mj-lt"/>
              <a:buAutoNum type="arabicPeriod"/>
            </a:pPr>
            <a:r>
              <a:rPr lang="zh-CN" altLang="en-US" sz="1800" dirty="0" smtClean="0">
                <a:latin typeface="微软雅黑" panose="020B0503020204020204" pitchFamily="34" charset="-122"/>
                <a:ea typeface="微软雅黑" panose="020B0503020204020204" pitchFamily="34" charset="-122"/>
                <a:cs typeface="Arial" pitchFamily="34" charset="0"/>
              </a:rPr>
              <a:t>安全性：</a:t>
            </a:r>
            <a:r>
              <a:rPr lang="zh-CN" altLang="zh-CN" sz="1800" dirty="0">
                <a:latin typeface="微软雅黑" panose="020B0503020204020204" pitchFamily="34" charset="-122"/>
                <a:ea typeface="微软雅黑" panose="020B0503020204020204" pitchFamily="34" charset="-122"/>
                <a:cs typeface="Arial" pitchFamily="34" charset="0"/>
              </a:rPr>
              <a:t>服务器承担存储的安全，安全性高 </a:t>
            </a:r>
            <a:endParaRPr lang="en-US" altLang="zh-CN" sz="1800" dirty="0">
              <a:latin typeface="微软雅黑" panose="020B0503020204020204" pitchFamily="34" charset="-122"/>
              <a:ea typeface="微软雅黑" panose="020B0503020204020204" pitchFamily="34" charset="-122"/>
              <a:cs typeface="Arial" pitchFamily="34" charset="0"/>
            </a:endParaRPr>
          </a:p>
          <a:p>
            <a:pPr algn="just">
              <a:spcAft>
                <a:spcPts val="1200"/>
              </a:spcAft>
              <a:buFont typeface="+mj-lt"/>
              <a:buAutoNum type="arabicPeriod"/>
            </a:pPr>
            <a:r>
              <a:rPr lang="zh-CN" altLang="en-US" sz="1800" dirty="0" smtClean="0">
                <a:latin typeface="微软雅黑" panose="020B0503020204020204" pitchFamily="34" charset="-122"/>
                <a:ea typeface="微软雅黑" panose="020B0503020204020204" pitchFamily="34" charset="-122"/>
                <a:cs typeface="Arial" pitchFamily="34" charset="0"/>
              </a:rPr>
              <a:t>性能：可满足大数据量存储，光纤连接，处理能力强</a:t>
            </a:r>
            <a:endParaRPr lang="en-US" altLang="zh-CN" sz="1800" dirty="0" smtClean="0">
              <a:latin typeface="微软雅黑" panose="020B0503020204020204" pitchFamily="34" charset="-122"/>
              <a:ea typeface="微软雅黑" panose="020B0503020204020204" pitchFamily="34" charset="-122"/>
              <a:cs typeface="Arial" pitchFamily="34" charset="0"/>
            </a:endParaRPr>
          </a:p>
          <a:p>
            <a:pPr algn="just">
              <a:spcAft>
                <a:spcPts val="1200"/>
              </a:spcAft>
              <a:buFont typeface="+mj-lt"/>
              <a:buAutoNum type="arabicPeriod"/>
            </a:pPr>
            <a:r>
              <a:rPr lang="zh-CN" altLang="en-US" sz="1800" dirty="0" smtClean="0">
                <a:latin typeface="微软雅黑" panose="020B0503020204020204" pitchFamily="34" charset="-122"/>
                <a:ea typeface="微软雅黑" panose="020B0503020204020204" pitchFamily="34" charset="-122"/>
                <a:cs typeface="Arial" pitchFamily="34" charset="0"/>
              </a:rPr>
              <a:t>数据可用性：</a:t>
            </a:r>
            <a:r>
              <a:rPr lang="en-US" altLang="zh-CN" sz="1800" dirty="0" smtClean="0">
                <a:latin typeface="微软雅黑" panose="020B0503020204020204" pitchFamily="34" charset="-122"/>
                <a:ea typeface="微软雅黑" panose="020B0503020204020204" pitchFamily="34" charset="-122"/>
                <a:cs typeface="Arial" pitchFamily="34" charset="0"/>
              </a:rPr>
              <a:t>	</a:t>
            </a:r>
            <a:r>
              <a:rPr lang="zh-CN" altLang="en-US" sz="1800" dirty="0" smtClean="0">
                <a:latin typeface="微软雅黑" panose="020B0503020204020204" pitchFamily="34" charset="-122"/>
                <a:ea typeface="微软雅黑" panose="020B0503020204020204" pitchFamily="34" charset="-122"/>
                <a:cs typeface="Arial" pitchFamily="34" charset="0"/>
              </a:rPr>
              <a:t>不止一台服务器可以访问数据，不会出现瘫痪，数据备份速度快</a:t>
            </a:r>
            <a:r>
              <a:rPr lang="en-US" altLang="zh-CN" sz="1800" dirty="0" smtClean="0">
                <a:latin typeface="微软雅黑" panose="020B0503020204020204" pitchFamily="34" charset="-122"/>
                <a:ea typeface="微软雅黑" panose="020B0503020204020204" pitchFamily="34" charset="-122"/>
                <a:cs typeface="Arial" pitchFamily="34" charset="0"/>
              </a:rPr>
              <a:t>	</a:t>
            </a:r>
            <a:endParaRPr lang="en-US" altLang="zh-CN" sz="1800" dirty="0">
              <a:latin typeface="微软雅黑" panose="020B0503020204020204" pitchFamily="34" charset="-122"/>
              <a:ea typeface="微软雅黑" panose="020B0503020204020204" pitchFamily="34" charset="-122"/>
              <a:cs typeface="Arial" pitchFamily="34" charset="0"/>
            </a:endParaRPr>
          </a:p>
          <a:p>
            <a:pPr algn="just">
              <a:spcAft>
                <a:spcPts val="1200"/>
              </a:spcAft>
              <a:buFont typeface="+mj-lt"/>
              <a:buAutoNum type="arabicPeriod"/>
            </a:pPr>
            <a:endParaRPr lang="en-US" altLang="zh-CN" sz="1800" dirty="0" smtClean="0">
              <a:latin typeface="微软雅黑" panose="020B0503020204020204" pitchFamily="34" charset="-122"/>
              <a:ea typeface="微软雅黑" panose="020B0503020204020204" pitchFamily="34" charset="-122"/>
              <a:cs typeface="Arial" pitchFamily="34" charset="0"/>
            </a:endParaRPr>
          </a:p>
        </p:txBody>
      </p:sp>
    </p:spTree>
    <p:extLst>
      <p:ext uri="{BB962C8B-B14F-4D97-AF65-F5344CB8AC3E}">
        <p14:creationId xmlns:p14="http://schemas.microsoft.com/office/powerpoint/2010/main" val="604881979"/>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en-US" sz="1400" dirty="0" smtClean="0"/>
              <a:t>云</a:t>
            </a:r>
            <a:r>
              <a:rPr lang="zh-CN" altLang="en-US" sz="1400" dirty="0" smtClean="0"/>
              <a:t>存储技术</a:t>
            </a:r>
            <a:endParaRPr lang="zh-CN" altLang="en-US" sz="1400" dirty="0"/>
          </a:p>
        </p:txBody>
      </p:sp>
      <p:sp>
        <p:nvSpPr>
          <p:cNvPr id="3" name="内容占位符 2"/>
          <p:cNvSpPr>
            <a:spLocks noGrp="1"/>
          </p:cNvSpPr>
          <p:nvPr>
            <p:ph idx="4294967295"/>
          </p:nvPr>
        </p:nvSpPr>
        <p:spPr>
          <a:xfrm>
            <a:off x="0" y="844550"/>
            <a:ext cx="8207375" cy="3749675"/>
          </a:xfrm>
        </p:spPr>
        <p:txBody>
          <a:bodyPr/>
          <a:lstStyle/>
          <a:p>
            <a:pPr algn="just">
              <a:spcAft>
                <a:spcPts val="1200"/>
              </a:spcAft>
            </a:pPr>
            <a:r>
              <a:rPr lang="zh-CN" altLang="en-US" sz="1800" dirty="0">
                <a:latin typeface="微软雅黑" panose="020B0503020204020204" pitchFamily="34" charset="-122"/>
                <a:ea typeface="微软雅黑" panose="020B0503020204020204" pitchFamily="34" charset="-122"/>
                <a:cs typeface="Arial" pitchFamily="34" charset="0"/>
              </a:rPr>
              <a:t>云存储</a:t>
            </a:r>
            <a:r>
              <a:rPr lang="en-US" altLang="zh-CN" sz="1800" dirty="0">
                <a:latin typeface="微软雅黑" panose="020B0503020204020204" pitchFamily="34" charset="-122"/>
                <a:ea typeface="微软雅黑" panose="020B0503020204020204" pitchFamily="34" charset="-122"/>
                <a:cs typeface="Arial" pitchFamily="34" charset="0"/>
              </a:rPr>
              <a:t>(Cloud Storage)</a:t>
            </a:r>
            <a:r>
              <a:rPr lang="zh-CN" altLang="en-US" sz="1800" dirty="0">
                <a:latin typeface="微软雅黑" panose="020B0503020204020204" pitchFamily="34" charset="-122"/>
                <a:ea typeface="微软雅黑" panose="020B0503020204020204" pitchFamily="34" charset="-122"/>
                <a:cs typeface="Arial" pitchFamily="34" charset="0"/>
              </a:rPr>
              <a:t>是在云计算</a:t>
            </a:r>
            <a:r>
              <a:rPr lang="en-US" altLang="zh-CN" sz="1800" dirty="0">
                <a:latin typeface="微软雅黑" panose="020B0503020204020204" pitchFamily="34" charset="-122"/>
                <a:ea typeface="微软雅黑" panose="020B0503020204020204" pitchFamily="34" charset="-122"/>
                <a:cs typeface="Arial" pitchFamily="34" charset="0"/>
              </a:rPr>
              <a:t>(Cloud Computing)</a:t>
            </a:r>
            <a:r>
              <a:rPr lang="zh-CN" altLang="en-US" sz="1800" dirty="0">
                <a:latin typeface="微软雅黑" panose="020B0503020204020204" pitchFamily="34" charset="-122"/>
                <a:ea typeface="微软雅黑" panose="020B0503020204020204" pitchFamily="34" charset="-122"/>
                <a:cs typeface="Arial" pitchFamily="34" charset="0"/>
              </a:rPr>
              <a:t>概念上延伸和发展出来的一个新的概念。是指</a:t>
            </a:r>
            <a:r>
              <a:rPr lang="zh-CN" altLang="en-US" sz="1800" dirty="0">
                <a:latin typeface="微软雅黑" panose="020B0503020204020204" pitchFamily="34" charset="-122"/>
                <a:ea typeface="微软雅黑" panose="020B0503020204020204" pitchFamily="34" charset="-122"/>
              </a:rPr>
              <a:t>通过集群应用、网格技术或分布式文件系统等功能，将网络中大量各种不同类型的存储设备通过应用软件集合起来协同工作，共同对外提供数据存储和业务访问功能的系统。</a:t>
            </a:r>
            <a:endParaRPr lang="zh-CN" altLang="en-US" sz="1800" dirty="0">
              <a:latin typeface="微软雅黑" panose="020B0503020204020204" pitchFamily="34" charset="-122"/>
              <a:ea typeface="微软雅黑" panose="020B0503020204020204" pitchFamily="34" charset="-122"/>
              <a:cs typeface="Arial" pitchFamily="34" charset="0"/>
            </a:endParaRPr>
          </a:p>
          <a:p>
            <a:pPr algn="just"/>
            <a:r>
              <a:rPr lang="zh-CN" altLang="en-US" sz="1800" dirty="0">
                <a:latin typeface="微软雅黑" panose="020B0503020204020204" pitchFamily="34" charset="-122"/>
                <a:ea typeface="微软雅黑" panose="020B0503020204020204" pitchFamily="34" charset="-122"/>
                <a:cs typeface="Arial" pitchFamily="34" charset="0"/>
              </a:rPr>
              <a:t>云存储是一个以数据存储和管理为核心的云计算系统。</a:t>
            </a:r>
          </a:p>
        </p:txBody>
      </p:sp>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67544" y="2719387"/>
            <a:ext cx="4037325" cy="1728192"/>
          </a:xfrm>
          <a:prstGeom prst="rect">
            <a:avLst/>
          </a:prstGeom>
        </p:spPr>
      </p:pic>
      <p:pic>
        <p:nvPicPr>
          <p:cNvPr id="6" name="图片 5"/>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644008" y="2719387"/>
            <a:ext cx="3888432" cy="1728192"/>
          </a:xfrm>
          <a:prstGeom prst="rect">
            <a:avLst/>
          </a:prstGeom>
        </p:spPr>
      </p:pic>
    </p:spTree>
    <p:extLst>
      <p:ext uri="{BB962C8B-B14F-4D97-AF65-F5344CB8AC3E}">
        <p14:creationId xmlns:p14="http://schemas.microsoft.com/office/powerpoint/2010/main" val="2316045244"/>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1400" dirty="0"/>
              <a:t>云存储与传统存储的不同</a:t>
            </a:r>
          </a:p>
        </p:txBody>
      </p:sp>
      <p:graphicFrame>
        <p:nvGraphicFramePr>
          <p:cNvPr id="5" name="内容占位符 4"/>
          <p:cNvGraphicFramePr>
            <a:graphicFrameLocks/>
          </p:cNvGraphicFramePr>
          <p:nvPr>
            <p:extLst>
              <p:ext uri="{D42A27DB-BD31-4B8C-83A1-F6EECF244321}">
                <p14:modId xmlns:p14="http://schemas.microsoft.com/office/powerpoint/2010/main" val="2274297218"/>
              </p:ext>
            </p:extLst>
          </p:nvPr>
        </p:nvGraphicFramePr>
        <p:xfrm>
          <a:off x="400051" y="843559"/>
          <a:ext cx="8272463" cy="397311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57467337"/>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1400" dirty="0"/>
              <a:t>云存储的应用</a:t>
            </a:r>
          </a:p>
        </p:txBody>
      </p:sp>
      <p:sp>
        <p:nvSpPr>
          <p:cNvPr id="3" name="内容占位符 2"/>
          <p:cNvSpPr>
            <a:spLocks noGrp="1"/>
          </p:cNvSpPr>
          <p:nvPr>
            <p:ph idx="4294967295"/>
          </p:nvPr>
        </p:nvSpPr>
        <p:spPr>
          <a:xfrm>
            <a:off x="0" y="843558"/>
            <a:ext cx="8207375" cy="3749675"/>
          </a:xfrm>
        </p:spPr>
        <p:txBody>
          <a:bodyPr/>
          <a:lstStyle/>
          <a:p>
            <a:pPr>
              <a:lnSpc>
                <a:spcPct val="130000"/>
              </a:lnSpc>
            </a:pPr>
            <a:r>
              <a:rPr lang="zh-CN" altLang="en-US" sz="1600" dirty="0">
                <a:latin typeface="微软雅黑" panose="020B0503020204020204" pitchFamily="34" charset="-122"/>
                <a:ea typeface="微软雅黑" panose="020B0503020204020204" pitchFamily="34" charset="-122"/>
              </a:rPr>
              <a:t>云存储能提供什么样的服务取决于云存储架构的应用接口层中内嵌了什么类型的应用软件和服务。</a:t>
            </a:r>
            <a:endParaRPr lang="en-US" altLang="zh-CN" sz="1600" dirty="0">
              <a:latin typeface="微软雅黑" panose="020B0503020204020204" pitchFamily="34" charset="-122"/>
              <a:ea typeface="微软雅黑" panose="020B0503020204020204" pitchFamily="34" charset="-122"/>
            </a:endParaRPr>
          </a:p>
          <a:p>
            <a:pPr>
              <a:lnSpc>
                <a:spcPct val="130000"/>
              </a:lnSpc>
            </a:pPr>
            <a:r>
              <a:rPr lang="zh-CN" altLang="en-US" sz="1600" dirty="0" smtClean="0">
                <a:latin typeface="微软雅黑" panose="020B0503020204020204" pitchFamily="34" charset="-122"/>
                <a:ea typeface="微软雅黑" panose="020B0503020204020204" pitchFamily="34" charset="-122"/>
              </a:rPr>
              <a:t>云存储按服务对象可分为：</a:t>
            </a:r>
            <a:endParaRPr lang="zh-CN" altLang="en-US" sz="1600" dirty="0">
              <a:latin typeface="微软雅黑" panose="020B0503020204020204" pitchFamily="34" charset="-122"/>
              <a:ea typeface="微软雅黑" panose="020B0503020204020204" pitchFamily="34" charset="-122"/>
            </a:endParaRPr>
          </a:p>
          <a:p>
            <a:pPr lvl="1">
              <a:lnSpc>
                <a:spcPct val="130000"/>
              </a:lnSpc>
              <a:buFont typeface="Wingdings" pitchFamily="2" charset="2"/>
              <a:buChar char="n"/>
            </a:pPr>
            <a:r>
              <a:rPr lang="zh-CN" altLang="en-US" sz="1600" b="1" dirty="0">
                <a:latin typeface="微软雅黑" panose="020B0503020204020204" pitchFamily="34" charset="-122"/>
                <a:ea typeface="微软雅黑" panose="020B0503020204020204" pitchFamily="34" charset="-122"/>
              </a:rPr>
              <a:t>个人服务</a:t>
            </a:r>
            <a:r>
              <a:rPr lang="en-US" altLang="zh-CN" sz="1600" dirty="0">
                <a:latin typeface="微软雅黑" panose="020B0503020204020204" pitchFamily="34" charset="-122"/>
                <a:ea typeface="微软雅黑" panose="020B0503020204020204" pitchFamily="34" charset="-122"/>
              </a:rPr>
              <a:t>	</a:t>
            </a:r>
            <a:endParaRPr lang="zh-CN" altLang="en-US" sz="1600" dirty="0">
              <a:latin typeface="微软雅黑" panose="020B0503020204020204" pitchFamily="34" charset="-122"/>
              <a:ea typeface="微软雅黑" panose="020B0503020204020204" pitchFamily="34" charset="-122"/>
            </a:endParaRPr>
          </a:p>
          <a:p>
            <a:pPr lvl="2">
              <a:lnSpc>
                <a:spcPct val="130000"/>
              </a:lnSpc>
              <a:buFont typeface="Wingdings" pitchFamily="2" charset="2"/>
              <a:buChar char="ü"/>
            </a:pPr>
            <a:r>
              <a:rPr lang="zh-CN" altLang="en-US" sz="1600" dirty="0">
                <a:latin typeface="微软雅黑" panose="020B0503020204020204" pitchFamily="34" charset="-122"/>
                <a:ea typeface="微软雅黑" panose="020B0503020204020204" pitchFamily="34" charset="-122"/>
              </a:rPr>
              <a:t>网络硬盘</a:t>
            </a:r>
          </a:p>
          <a:p>
            <a:pPr lvl="2">
              <a:lnSpc>
                <a:spcPct val="130000"/>
              </a:lnSpc>
              <a:buFont typeface="Wingdings" pitchFamily="2" charset="2"/>
              <a:buChar char="ü"/>
            </a:pPr>
            <a:r>
              <a:rPr lang="zh-CN" altLang="en-US" sz="1600" dirty="0">
                <a:latin typeface="微软雅黑" panose="020B0503020204020204" pitchFamily="34" charset="-122"/>
                <a:ea typeface="微软雅黑" panose="020B0503020204020204" pitchFamily="34" charset="-122"/>
              </a:rPr>
              <a:t>在线文档编辑</a:t>
            </a:r>
          </a:p>
          <a:p>
            <a:pPr lvl="1">
              <a:lnSpc>
                <a:spcPct val="130000"/>
              </a:lnSpc>
              <a:buFont typeface="Wingdings" pitchFamily="2" charset="2"/>
              <a:buChar char="n"/>
            </a:pPr>
            <a:r>
              <a:rPr lang="zh-CN" altLang="en-US" sz="1600" b="1" dirty="0">
                <a:latin typeface="微软雅黑" panose="020B0503020204020204" pitchFamily="34" charset="-122"/>
                <a:ea typeface="微软雅黑" panose="020B0503020204020204" pitchFamily="34" charset="-122"/>
              </a:rPr>
              <a:t>企业服务</a:t>
            </a:r>
          </a:p>
          <a:p>
            <a:pPr lvl="2">
              <a:lnSpc>
                <a:spcPct val="130000"/>
              </a:lnSpc>
              <a:buFont typeface="Wingdings" pitchFamily="2" charset="2"/>
              <a:buChar char="ü"/>
            </a:pPr>
            <a:r>
              <a:rPr lang="zh-CN" altLang="en-US" sz="1600" dirty="0">
                <a:latin typeface="微软雅黑" panose="020B0503020204020204" pitchFamily="34" charset="-122"/>
                <a:ea typeface="微软雅黑" panose="020B0503020204020204" pitchFamily="34" charset="-122"/>
              </a:rPr>
              <a:t>存储空间的租赁</a:t>
            </a:r>
          </a:p>
          <a:p>
            <a:pPr lvl="2">
              <a:lnSpc>
                <a:spcPct val="130000"/>
              </a:lnSpc>
              <a:buFont typeface="Wingdings" pitchFamily="2" charset="2"/>
              <a:buChar char="ü"/>
            </a:pPr>
            <a:r>
              <a:rPr lang="zh-CN" altLang="en-US" sz="1600" dirty="0">
                <a:latin typeface="微软雅黑" panose="020B0503020204020204" pitchFamily="34" charset="-122"/>
                <a:ea typeface="微软雅黑" panose="020B0503020204020204" pitchFamily="34" charset="-122"/>
              </a:rPr>
              <a:t>数据备份和容灾</a:t>
            </a:r>
          </a:p>
          <a:p>
            <a:pPr lvl="2">
              <a:lnSpc>
                <a:spcPct val="130000"/>
              </a:lnSpc>
              <a:buFont typeface="Wingdings" pitchFamily="2" charset="2"/>
              <a:buChar char="ü"/>
            </a:pPr>
            <a:r>
              <a:rPr lang="zh-CN" altLang="en-US" sz="1600" dirty="0">
                <a:latin typeface="微软雅黑" panose="020B0503020204020204" pitchFamily="34" charset="-122"/>
                <a:ea typeface="微软雅黑" panose="020B0503020204020204" pitchFamily="34" charset="-122"/>
              </a:rPr>
              <a:t>视频监控</a:t>
            </a:r>
          </a:p>
        </p:txBody>
      </p:sp>
      <p:pic>
        <p:nvPicPr>
          <p:cNvPr id="5" name="图片 4"/>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635896" y="1419622"/>
            <a:ext cx="3600400" cy="1618138"/>
          </a:xfrm>
          <a:prstGeom prst="rect">
            <a:avLst/>
          </a:prstGeom>
        </p:spPr>
      </p:pic>
      <p:pic>
        <p:nvPicPr>
          <p:cNvPr id="6" name="图片 5"/>
          <p:cNvPicPr>
            <a:picLocks noChangeAspect="1"/>
          </p:cNvPicPr>
          <p:nvPr/>
        </p:nvPicPr>
        <p:blipFill rotWithShape="1">
          <a:blip r:embed="rId3" cstate="print">
            <a:clrChange>
              <a:clrFrom>
                <a:srgbClr val="F5F8FD"/>
              </a:clrFrom>
              <a:clrTo>
                <a:srgbClr val="F5F8FD">
                  <a:alpha val="0"/>
                </a:srgbClr>
              </a:clrTo>
            </a:clrChange>
            <a:extLst>
              <a:ext uri="{28A0092B-C50C-407E-A947-70E740481C1C}">
                <a14:useLocalDpi xmlns:a14="http://schemas.microsoft.com/office/drawing/2010/main" val="0"/>
              </a:ext>
            </a:extLst>
          </a:blip>
          <a:srcRect l="25201" r="22703"/>
          <a:stretch/>
        </p:blipFill>
        <p:spPr>
          <a:xfrm>
            <a:off x="4211960" y="3291830"/>
            <a:ext cx="833856" cy="683648"/>
          </a:xfrm>
          <a:prstGeom prst="rect">
            <a:avLst/>
          </a:prstGeom>
        </p:spPr>
      </p:pic>
      <p:pic>
        <p:nvPicPr>
          <p:cNvPr id="7" name="图片 6"/>
          <p:cNvPicPr>
            <a:picLocks noChangeAspect="1"/>
          </p:cNvPicPr>
          <p:nvPr/>
        </p:nvPicPr>
        <p:blipFill rotWithShape="1">
          <a:blip r:embed="rId4" cstate="print">
            <a:clrChange>
              <a:clrFrom>
                <a:srgbClr val="FDF1F1"/>
              </a:clrFrom>
              <a:clrTo>
                <a:srgbClr val="FDF1F1">
                  <a:alpha val="0"/>
                </a:srgbClr>
              </a:clrTo>
            </a:clrChange>
            <a:extLst>
              <a:ext uri="{28A0092B-C50C-407E-A947-70E740481C1C}">
                <a14:useLocalDpi xmlns:a14="http://schemas.microsoft.com/office/drawing/2010/main" val="0"/>
              </a:ext>
            </a:extLst>
          </a:blip>
          <a:srcRect l="24508" r="21399" b="16444"/>
          <a:stretch/>
        </p:blipFill>
        <p:spPr>
          <a:xfrm>
            <a:off x="6012160" y="3291830"/>
            <a:ext cx="1008112" cy="652658"/>
          </a:xfrm>
          <a:prstGeom prst="rect">
            <a:avLst/>
          </a:prstGeom>
        </p:spPr>
      </p:pic>
    </p:spTree>
    <p:extLst>
      <p:ext uri="{BB962C8B-B14F-4D97-AF65-F5344CB8AC3E}">
        <p14:creationId xmlns:p14="http://schemas.microsoft.com/office/powerpoint/2010/main" val="265197179"/>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1400" dirty="0" smtClean="0"/>
              <a:t>云存储</a:t>
            </a:r>
            <a:r>
              <a:rPr lang="en-US" altLang="en-US" sz="1400" dirty="0" smtClean="0"/>
              <a:t>分类</a:t>
            </a:r>
            <a:endParaRPr lang="zh-CN" altLang="en-US" sz="1400" dirty="0"/>
          </a:p>
        </p:txBody>
      </p:sp>
      <p:sp>
        <p:nvSpPr>
          <p:cNvPr id="3" name="内容占位符 2"/>
          <p:cNvSpPr>
            <a:spLocks noGrp="1"/>
          </p:cNvSpPr>
          <p:nvPr>
            <p:ph idx="4294967295"/>
          </p:nvPr>
        </p:nvSpPr>
        <p:spPr>
          <a:xfrm>
            <a:off x="0" y="843558"/>
            <a:ext cx="8207375" cy="3749675"/>
          </a:xfrm>
        </p:spPr>
        <p:txBody>
          <a:bodyPr/>
          <a:lstStyle/>
          <a:p>
            <a:pPr>
              <a:lnSpc>
                <a:spcPct val="130000"/>
              </a:lnSpc>
            </a:pPr>
            <a:r>
              <a:rPr lang="zh-CN" altLang="en-US" sz="1600" dirty="0" smtClean="0">
                <a:latin typeface="微软雅黑" panose="020B0503020204020204" pitchFamily="34" charset="-122"/>
                <a:ea typeface="微软雅黑" panose="020B0503020204020204" pitchFamily="34" charset="-122"/>
              </a:rPr>
              <a:t>云存储服务内容可分为</a:t>
            </a:r>
            <a:r>
              <a:rPr lang="zh-CN" altLang="en-US" sz="1600" dirty="0">
                <a:latin typeface="微软雅黑" panose="020B0503020204020204" pitchFamily="34" charset="-122"/>
                <a:ea typeface="微软雅黑" panose="020B0503020204020204" pitchFamily="34" charset="-122"/>
              </a:rPr>
              <a:t>：</a:t>
            </a:r>
          </a:p>
          <a:p>
            <a:pPr lvl="1">
              <a:lnSpc>
                <a:spcPct val="130000"/>
              </a:lnSpc>
              <a:buFont typeface="Wingdings" pitchFamily="2" charset="2"/>
              <a:buChar char="n"/>
            </a:pPr>
            <a:r>
              <a:rPr lang="zh-CN" altLang="en-US" sz="1600" dirty="0" smtClean="0">
                <a:latin typeface="微软雅黑" panose="020B0503020204020204" pitchFamily="34" charset="-122"/>
                <a:ea typeface="微软雅黑" panose="020B0503020204020204" pitchFamily="34" charset="-122"/>
              </a:rPr>
              <a:t>公共云存储</a:t>
            </a:r>
            <a:endParaRPr lang="en-US" altLang="zh-CN" sz="1600" dirty="0" smtClean="0">
              <a:latin typeface="微软雅黑" panose="020B0503020204020204" pitchFamily="34" charset="-122"/>
              <a:ea typeface="微软雅黑" panose="020B0503020204020204" pitchFamily="34" charset="-122"/>
            </a:endParaRPr>
          </a:p>
          <a:p>
            <a:pPr marL="457200" lvl="1" indent="0">
              <a:lnSpc>
                <a:spcPct val="130000"/>
              </a:lnSpc>
              <a:buNone/>
            </a:pPr>
            <a:r>
              <a:rPr lang="en-US" altLang="zh-CN" sz="1600" dirty="0">
                <a:latin typeface="微软雅黑" panose="020B0503020204020204" pitchFamily="34" charset="-122"/>
                <a:ea typeface="微软雅黑" panose="020B0503020204020204" pitchFamily="34" charset="-122"/>
              </a:rPr>
              <a:t> </a:t>
            </a:r>
            <a:r>
              <a:rPr lang="en-US" altLang="zh-CN" sz="1600" dirty="0" smtClean="0">
                <a:latin typeface="微软雅黑" panose="020B0503020204020204" pitchFamily="34" charset="-122"/>
                <a:ea typeface="微软雅黑" panose="020B0503020204020204" pitchFamily="34" charset="-122"/>
              </a:rPr>
              <a:t>   </a:t>
            </a:r>
            <a:r>
              <a:rPr lang="en-US" altLang="en-US" sz="1400" dirty="0" smtClean="0">
                <a:latin typeface="微软雅黑" panose="020B0503020204020204" pitchFamily="34" charset="-122"/>
                <a:ea typeface="微软雅黑" panose="020B0503020204020204" pitchFamily="34" charset="-122"/>
              </a:rPr>
              <a:t>供应商保持每个客户的存储、</a:t>
            </a:r>
          </a:p>
          <a:p>
            <a:pPr marL="457200" lvl="1" indent="0">
              <a:lnSpc>
                <a:spcPct val="130000"/>
              </a:lnSpc>
              <a:buNone/>
            </a:pPr>
            <a:r>
              <a:rPr lang="en-US" altLang="en-US" sz="1400" dirty="0">
                <a:latin typeface="微软雅黑" panose="020B0503020204020204" pitchFamily="34" charset="-122"/>
                <a:ea typeface="微软雅黑" panose="020B0503020204020204" pitchFamily="34" charset="-122"/>
              </a:rPr>
              <a:t> </a:t>
            </a:r>
            <a:r>
              <a:rPr lang="en-US" altLang="en-US" sz="1400" dirty="0" smtClean="0">
                <a:latin typeface="微软雅黑" panose="020B0503020204020204" pitchFamily="34" charset="-122"/>
                <a:ea typeface="微软雅黑" panose="020B0503020204020204" pitchFamily="34" charset="-122"/>
              </a:rPr>
              <a:t>   </a:t>
            </a:r>
            <a:r>
              <a:rPr lang="zh-CN" altLang="en-US" sz="1400" dirty="0" smtClean="0">
                <a:latin typeface="微软雅黑" panose="020B0503020204020204" pitchFamily="34" charset="-122"/>
                <a:ea typeface="微软雅黑" panose="020B0503020204020204" pitchFamily="34" charset="-122"/>
              </a:rPr>
              <a:t> </a:t>
            </a:r>
            <a:r>
              <a:rPr lang="en-US" altLang="en-US" sz="1400" dirty="0" smtClean="0">
                <a:latin typeface="微软雅黑" panose="020B0503020204020204" pitchFamily="34" charset="-122"/>
                <a:ea typeface="微软雅黑" panose="020B0503020204020204" pitchFamily="34" charset="-122"/>
              </a:rPr>
              <a:t>应用都是独立的</a:t>
            </a:r>
            <a:endParaRPr lang="zh-CN" altLang="en-US" sz="1400" dirty="0">
              <a:latin typeface="微软雅黑" panose="020B0503020204020204" pitchFamily="34" charset="-122"/>
              <a:ea typeface="微软雅黑" panose="020B0503020204020204" pitchFamily="34" charset="-122"/>
            </a:endParaRPr>
          </a:p>
          <a:p>
            <a:pPr lvl="1">
              <a:lnSpc>
                <a:spcPct val="130000"/>
              </a:lnSpc>
              <a:buFont typeface="Wingdings" pitchFamily="2" charset="2"/>
              <a:buChar char="n"/>
            </a:pPr>
            <a:r>
              <a:rPr lang="zh-CN" altLang="en-US" sz="1600" dirty="0" smtClean="0">
                <a:latin typeface="微软雅黑" panose="020B0503020204020204" pitchFamily="34" charset="-122"/>
                <a:ea typeface="微软雅黑" panose="020B0503020204020204" pitchFamily="34" charset="-122"/>
              </a:rPr>
              <a:t>私有云存储</a:t>
            </a:r>
            <a:endParaRPr lang="en-US" altLang="zh-CN" sz="1600" dirty="0" smtClean="0">
              <a:latin typeface="微软雅黑" panose="020B0503020204020204" pitchFamily="34" charset="-122"/>
              <a:ea typeface="微软雅黑" panose="020B0503020204020204" pitchFamily="34" charset="-122"/>
            </a:endParaRPr>
          </a:p>
          <a:p>
            <a:pPr marL="457200" lvl="1" indent="0">
              <a:lnSpc>
                <a:spcPct val="130000"/>
              </a:lnSpc>
              <a:buNone/>
            </a:pPr>
            <a:r>
              <a:rPr lang="zh-CN" altLang="zh-CN" sz="1400" dirty="0" smtClean="0">
                <a:latin typeface="微软雅黑" panose="020B0503020204020204" pitchFamily="34" charset="-122"/>
                <a:ea typeface="微软雅黑" panose="020B0503020204020204" pitchFamily="34" charset="-122"/>
              </a:rPr>
              <a:t> </a:t>
            </a:r>
            <a:r>
              <a:rPr lang="zh-CN" altLang="en-US" sz="1400" dirty="0" smtClean="0">
                <a:latin typeface="微软雅黑" panose="020B0503020204020204" pitchFamily="34" charset="-122"/>
                <a:ea typeface="微软雅黑" panose="020B0503020204020204" pitchFamily="34" charset="-122"/>
              </a:rPr>
              <a:t>     与公有云不同</a:t>
            </a:r>
            <a:r>
              <a:rPr lang="en-US" altLang="en-US" sz="1400" dirty="0" smtClean="0">
                <a:latin typeface="微软雅黑" panose="020B0503020204020204" pitchFamily="34" charset="-122"/>
                <a:ea typeface="微软雅黑" panose="020B0503020204020204" pitchFamily="34" charset="-122"/>
              </a:rPr>
              <a:t>之处在它</a:t>
            </a:r>
            <a:r>
              <a:rPr lang="zh-CN" altLang="en-US" sz="1400" dirty="0" smtClean="0">
                <a:latin typeface="微软雅黑" panose="020B0503020204020204" pitchFamily="34" charset="-122"/>
                <a:ea typeface="微软雅黑" panose="020B0503020204020204" pitchFamily="34" charset="-122"/>
              </a:rPr>
              <a:t>的应</a:t>
            </a:r>
            <a:endParaRPr lang="en-US" altLang="zh-CN" sz="1400" dirty="0" smtClean="0">
              <a:latin typeface="微软雅黑" panose="020B0503020204020204" pitchFamily="34" charset="-122"/>
              <a:ea typeface="微软雅黑" panose="020B0503020204020204" pitchFamily="34" charset="-122"/>
            </a:endParaRPr>
          </a:p>
          <a:p>
            <a:pPr marL="457200" lvl="1" indent="0">
              <a:lnSpc>
                <a:spcPct val="130000"/>
              </a:lnSpc>
              <a:buNone/>
            </a:pPr>
            <a:r>
              <a:rPr lang="zh-CN" altLang="zh-CN" sz="1400" dirty="0">
                <a:latin typeface="微软雅黑" panose="020B0503020204020204" pitchFamily="34" charset="-122"/>
                <a:ea typeface="微软雅黑" panose="020B0503020204020204" pitchFamily="34" charset="-122"/>
              </a:rPr>
              <a:t> </a:t>
            </a:r>
            <a:r>
              <a:rPr lang="zh-CN" altLang="en-US" sz="1400" dirty="0" smtClean="0">
                <a:latin typeface="微软雅黑" panose="020B0503020204020204" pitchFamily="34" charset="-122"/>
                <a:ea typeface="微软雅黑" panose="020B0503020204020204" pitchFamily="34" charset="-122"/>
              </a:rPr>
              <a:t>     用局限在一个区域或企业内</a:t>
            </a:r>
            <a:endParaRPr lang="en-US" altLang="zh-CN" sz="1400" dirty="0" smtClean="0">
              <a:latin typeface="微软雅黑" panose="020B0503020204020204" pitchFamily="34" charset="-122"/>
              <a:ea typeface="微软雅黑" panose="020B0503020204020204" pitchFamily="34" charset="-122"/>
            </a:endParaRPr>
          </a:p>
          <a:p>
            <a:pPr lvl="1">
              <a:lnSpc>
                <a:spcPct val="130000"/>
              </a:lnSpc>
              <a:buFont typeface="Wingdings" pitchFamily="2" charset="2"/>
              <a:buChar char="n"/>
            </a:pPr>
            <a:r>
              <a:rPr lang="zh-CN" altLang="en-US" sz="1600" dirty="0" smtClean="0">
                <a:latin typeface="微软雅黑" panose="020B0503020204020204" pitchFamily="34" charset="-122"/>
                <a:ea typeface="微软雅黑" panose="020B0503020204020204" pitchFamily="34" charset="-122"/>
              </a:rPr>
              <a:t>混合云存储</a:t>
            </a:r>
            <a:endParaRPr lang="en-US" altLang="zh-CN" sz="1600" dirty="0" smtClean="0">
              <a:latin typeface="微软雅黑" panose="020B0503020204020204" pitchFamily="34" charset="-122"/>
              <a:ea typeface="微软雅黑" panose="020B0503020204020204" pitchFamily="34" charset="-122"/>
            </a:endParaRPr>
          </a:p>
          <a:p>
            <a:pPr marL="457200" lvl="1" indent="0">
              <a:lnSpc>
                <a:spcPct val="130000"/>
              </a:lnSpc>
              <a:buNone/>
            </a:pPr>
            <a:r>
              <a:rPr lang="zh-CN" altLang="zh-CN" sz="1600" dirty="0" smtClean="0">
                <a:latin typeface="微软雅黑" panose="020B0503020204020204" pitchFamily="34" charset="-122"/>
                <a:ea typeface="微软雅黑" panose="020B0503020204020204" pitchFamily="34" charset="-122"/>
              </a:rPr>
              <a:t> </a:t>
            </a:r>
            <a:r>
              <a:rPr lang="zh-CN" altLang="en-US" sz="1600" dirty="0" smtClean="0">
                <a:latin typeface="微软雅黑" panose="020B0503020204020204" pitchFamily="34" charset="-122"/>
                <a:ea typeface="微软雅黑" panose="020B0503020204020204" pitchFamily="34" charset="-122"/>
              </a:rPr>
              <a:t>   </a:t>
            </a:r>
            <a:r>
              <a:rPr lang="zh-CN" altLang="en-US" sz="1400" dirty="0" smtClean="0">
                <a:latin typeface="微软雅黑" panose="020B0503020204020204" pitchFamily="34" charset="-122"/>
                <a:ea typeface="微软雅黑" panose="020B0503020204020204" pitchFamily="34" charset="-122"/>
              </a:rPr>
              <a:t>  结合上面两种特点，主要用</a:t>
            </a:r>
            <a:endParaRPr lang="en-US" altLang="zh-CN" sz="1400" dirty="0" smtClean="0">
              <a:latin typeface="微软雅黑" panose="020B0503020204020204" pitchFamily="34" charset="-122"/>
              <a:ea typeface="微软雅黑" panose="020B0503020204020204" pitchFamily="34" charset="-122"/>
            </a:endParaRPr>
          </a:p>
          <a:p>
            <a:pPr marL="457200" lvl="1" indent="0">
              <a:lnSpc>
                <a:spcPct val="130000"/>
              </a:lnSpc>
              <a:buNone/>
            </a:pPr>
            <a:r>
              <a:rPr lang="zh-CN" altLang="zh-CN" sz="1400" dirty="0">
                <a:latin typeface="微软雅黑" panose="020B0503020204020204" pitchFamily="34" charset="-122"/>
                <a:ea typeface="微软雅黑" panose="020B0503020204020204" pitchFamily="34" charset="-122"/>
              </a:rPr>
              <a:t> </a:t>
            </a:r>
            <a:r>
              <a:rPr lang="zh-CN" altLang="en-US" sz="1400" dirty="0" smtClean="0">
                <a:latin typeface="微软雅黑" panose="020B0503020204020204" pitchFamily="34" charset="-122"/>
                <a:ea typeface="微软雅黑" panose="020B0503020204020204" pitchFamily="34" charset="-122"/>
              </a:rPr>
              <a:t>     于客户需要临时配置容量的</a:t>
            </a:r>
            <a:endParaRPr lang="en-US" altLang="zh-CN" sz="1400" dirty="0" smtClean="0">
              <a:latin typeface="微软雅黑" panose="020B0503020204020204" pitchFamily="34" charset="-122"/>
              <a:ea typeface="微软雅黑" panose="020B0503020204020204" pitchFamily="34" charset="-122"/>
            </a:endParaRPr>
          </a:p>
          <a:p>
            <a:pPr marL="457200" lvl="1" indent="0">
              <a:lnSpc>
                <a:spcPct val="130000"/>
              </a:lnSpc>
              <a:buNone/>
            </a:pPr>
            <a:r>
              <a:rPr lang="zh-CN" altLang="zh-CN" sz="1400" dirty="0">
                <a:latin typeface="微软雅黑" panose="020B0503020204020204" pitchFamily="34" charset="-122"/>
                <a:ea typeface="微软雅黑" panose="020B0503020204020204" pitchFamily="34" charset="-122"/>
              </a:rPr>
              <a:t> </a:t>
            </a:r>
            <a:r>
              <a:rPr lang="zh-CN" altLang="en-US" sz="1400" dirty="0" smtClean="0">
                <a:latin typeface="微软雅黑" panose="020B0503020204020204" pitchFamily="34" charset="-122"/>
                <a:ea typeface="微软雅黑" panose="020B0503020204020204" pitchFamily="34" charset="-122"/>
              </a:rPr>
              <a:t>     时候</a:t>
            </a:r>
            <a:endParaRPr lang="en-US" altLang="zh-CN" sz="1400" dirty="0" smtClean="0">
              <a:latin typeface="微软雅黑" panose="020B0503020204020204" pitchFamily="34" charset="-122"/>
              <a:ea typeface="微软雅黑" panose="020B0503020204020204" pitchFamily="34" charset="-122"/>
            </a:endParaRPr>
          </a:p>
          <a:p>
            <a:pPr marL="457200" lvl="1" indent="0">
              <a:lnSpc>
                <a:spcPct val="130000"/>
              </a:lnSpc>
              <a:buNone/>
            </a:pPr>
            <a:r>
              <a:rPr lang="zh-CN" altLang="zh-CN" sz="1600" dirty="0">
                <a:latin typeface="微软雅黑" panose="020B0503020204020204" pitchFamily="34" charset="-122"/>
                <a:ea typeface="微软雅黑" panose="020B0503020204020204" pitchFamily="34" charset="-122"/>
              </a:rPr>
              <a:t> </a:t>
            </a:r>
            <a:r>
              <a:rPr lang="zh-CN" altLang="en-US" sz="1600" dirty="0" smtClean="0">
                <a:latin typeface="微软雅黑" panose="020B0503020204020204" pitchFamily="34" charset="-122"/>
                <a:ea typeface="微软雅黑" panose="020B0503020204020204" pitchFamily="34" charset="-122"/>
              </a:rPr>
              <a:t>    </a:t>
            </a:r>
            <a:endParaRPr lang="en-US" altLang="zh-CN" sz="1600" dirty="0">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635896" y="1419622"/>
            <a:ext cx="3600400" cy="1618138"/>
          </a:xfrm>
          <a:prstGeom prst="rect">
            <a:avLst/>
          </a:prstGeom>
        </p:spPr>
      </p:pic>
      <p:pic>
        <p:nvPicPr>
          <p:cNvPr id="6" name="图片 5"/>
          <p:cNvPicPr>
            <a:picLocks noChangeAspect="1"/>
          </p:cNvPicPr>
          <p:nvPr/>
        </p:nvPicPr>
        <p:blipFill rotWithShape="1">
          <a:blip r:embed="rId3" cstate="print">
            <a:clrChange>
              <a:clrFrom>
                <a:srgbClr val="F5F8FD"/>
              </a:clrFrom>
              <a:clrTo>
                <a:srgbClr val="F5F8FD">
                  <a:alpha val="0"/>
                </a:srgbClr>
              </a:clrTo>
            </a:clrChange>
            <a:extLst>
              <a:ext uri="{28A0092B-C50C-407E-A947-70E740481C1C}">
                <a14:useLocalDpi xmlns:a14="http://schemas.microsoft.com/office/drawing/2010/main" val="0"/>
              </a:ext>
            </a:extLst>
          </a:blip>
          <a:srcRect l="25201" r="22703"/>
          <a:stretch/>
        </p:blipFill>
        <p:spPr>
          <a:xfrm>
            <a:off x="4211960" y="3219822"/>
            <a:ext cx="833856" cy="683648"/>
          </a:xfrm>
          <a:prstGeom prst="rect">
            <a:avLst/>
          </a:prstGeom>
        </p:spPr>
      </p:pic>
      <p:pic>
        <p:nvPicPr>
          <p:cNvPr id="7" name="图片 6"/>
          <p:cNvPicPr>
            <a:picLocks noChangeAspect="1"/>
          </p:cNvPicPr>
          <p:nvPr/>
        </p:nvPicPr>
        <p:blipFill rotWithShape="1">
          <a:blip r:embed="rId4" cstate="print">
            <a:clrChange>
              <a:clrFrom>
                <a:srgbClr val="FDF1F1"/>
              </a:clrFrom>
              <a:clrTo>
                <a:srgbClr val="FDF1F1">
                  <a:alpha val="0"/>
                </a:srgbClr>
              </a:clrTo>
            </a:clrChange>
            <a:extLst>
              <a:ext uri="{28A0092B-C50C-407E-A947-70E740481C1C}">
                <a14:useLocalDpi xmlns:a14="http://schemas.microsoft.com/office/drawing/2010/main" val="0"/>
              </a:ext>
            </a:extLst>
          </a:blip>
          <a:srcRect l="24508" r="21399" b="16444"/>
          <a:stretch/>
        </p:blipFill>
        <p:spPr>
          <a:xfrm>
            <a:off x="5940152" y="3219822"/>
            <a:ext cx="1008112" cy="652658"/>
          </a:xfrm>
          <a:prstGeom prst="rect">
            <a:avLst/>
          </a:prstGeom>
        </p:spPr>
      </p:pic>
    </p:spTree>
    <p:extLst>
      <p:ext uri="{BB962C8B-B14F-4D97-AF65-F5344CB8AC3E}">
        <p14:creationId xmlns:p14="http://schemas.microsoft.com/office/powerpoint/2010/main" val="2970880351"/>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1400" dirty="0"/>
              <a:t>云存储用户的顾虑</a:t>
            </a:r>
          </a:p>
        </p:txBody>
      </p:sp>
      <p:grpSp>
        <p:nvGrpSpPr>
          <p:cNvPr id="3" name="组合 22"/>
          <p:cNvGrpSpPr>
            <a:grpSpLocks/>
          </p:cNvGrpSpPr>
          <p:nvPr/>
        </p:nvGrpSpPr>
        <p:grpSpPr bwMode="auto">
          <a:xfrm>
            <a:off x="265114" y="1209687"/>
            <a:ext cx="8518525" cy="2969419"/>
            <a:chOff x="200388" y="1462303"/>
            <a:chExt cx="8518370" cy="3959938"/>
          </a:xfrm>
          <a:solidFill>
            <a:srgbClr val="0070C0"/>
          </a:solidFill>
        </p:grpSpPr>
        <p:sp>
          <p:nvSpPr>
            <p:cNvPr id="6" name="任意多边形 5"/>
            <p:cNvSpPr/>
            <p:nvPr/>
          </p:nvSpPr>
          <p:spPr>
            <a:xfrm>
              <a:off x="200388" y="1462303"/>
              <a:ext cx="569902" cy="3959938"/>
            </a:xfrm>
            <a:custGeom>
              <a:avLst/>
              <a:gdLst>
                <a:gd name="connsiteX0" fmla="*/ 0 w 569958"/>
                <a:gd name="connsiteY0" fmla="*/ 56996 h 2879780"/>
                <a:gd name="connsiteX1" fmla="*/ 56996 w 569958"/>
                <a:gd name="connsiteY1" fmla="*/ 0 h 2879780"/>
                <a:gd name="connsiteX2" fmla="*/ 512962 w 569958"/>
                <a:gd name="connsiteY2" fmla="*/ 0 h 2879780"/>
                <a:gd name="connsiteX3" fmla="*/ 569958 w 569958"/>
                <a:gd name="connsiteY3" fmla="*/ 56996 h 2879780"/>
                <a:gd name="connsiteX4" fmla="*/ 569958 w 569958"/>
                <a:gd name="connsiteY4" fmla="*/ 2822784 h 2879780"/>
                <a:gd name="connsiteX5" fmla="*/ 512962 w 569958"/>
                <a:gd name="connsiteY5" fmla="*/ 2879780 h 2879780"/>
                <a:gd name="connsiteX6" fmla="*/ 56996 w 569958"/>
                <a:gd name="connsiteY6" fmla="*/ 2879780 h 2879780"/>
                <a:gd name="connsiteX7" fmla="*/ 0 w 569958"/>
                <a:gd name="connsiteY7" fmla="*/ 2822784 h 2879780"/>
                <a:gd name="connsiteX8" fmla="*/ 0 w 569958"/>
                <a:gd name="connsiteY8" fmla="*/ 56996 h 28797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9958" h="2879780">
                  <a:moveTo>
                    <a:pt x="0" y="56996"/>
                  </a:moveTo>
                  <a:cubicBezTo>
                    <a:pt x="0" y="25518"/>
                    <a:pt x="25518" y="0"/>
                    <a:pt x="56996" y="0"/>
                  </a:cubicBezTo>
                  <a:lnTo>
                    <a:pt x="512962" y="0"/>
                  </a:lnTo>
                  <a:cubicBezTo>
                    <a:pt x="544440" y="0"/>
                    <a:pt x="569958" y="25518"/>
                    <a:pt x="569958" y="56996"/>
                  </a:cubicBezTo>
                  <a:lnTo>
                    <a:pt x="569958" y="2822784"/>
                  </a:lnTo>
                  <a:cubicBezTo>
                    <a:pt x="569958" y="2854262"/>
                    <a:pt x="544440" y="2879780"/>
                    <a:pt x="512962" y="2879780"/>
                  </a:cubicBezTo>
                  <a:lnTo>
                    <a:pt x="56996" y="2879780"/>
                  </a:lnTo>
                  <a:cubicBezTo>
                    <a:pt x="25518" y="2879780"/>
                    <a:pt x="0" y="2854262"/>
                    <a:pt x="0" y="2822784"/>
                  </a:cubicBezTo>
                  <a:lnTo>
                    <a:pt x="0" y="56996"/>
                  </a:lnTo>
                  <a:close/>
                </a:path>
              </a:pathLst>
            </a:custGeom>
            <a:grpFill/>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lIns="26218" tIns="26218" rIns="26218" bIns="26218" anchor="ctr"/>
            <a:lstStyle/>
            <a:p>
              <a:pPr algn="ctr" defTabSz="666750">
                <a:lnSpc>
                  <a:spcPct val="90000"/>
                </a:lnSpc>
                <a:spcBef>
                  <a:spcPct val="0"/>
                </a:spcBef>
                <a:spcAft>
                  <a:spcPct val="35000"/>
                </a:spcAft>
                <a:defRPr/>
              </a:pPr>
              <a:r>
                <a:rPr lang="zh-CN" altLang="en-US" b="1" i="0" dirty="0">
                  <a:solidFill>
                    <a:schemeClr val="bg1"/>
                  </a:solidFill>
                  <a:latin typeface="Arial" pitchFamily="34" charset="0"/>
                  <a:ea typeface="微软雅黑" pitchFamily="34" charset="-122"/>
                  <a:cs typeface="Arial" pitchFamily="34" charset="0"/>
                </a:rPr>
                <a:t>使</a:t>
              </a:r>
              <a:endParaRPr lang="en-US" altLang="zh-CN" b="1" i="0" dirty="0">
                <a:solidFill>
                  <a:schemeClr val="bg1"/>
                </a:solidFill>
                <a:latin typeface="Arial" pitchFamily="34" charset="0"/>
                <a:ea typeface="微软雅黑" pitchFamily="34" charset="-122"/>
                <a:cs typeface="Arial" pitchFamily="34" charset="0"/>
              </a:endParaRPr>
            </a:p>
            <a:p>
              <a:pPr algn="ctr" defTabSz="666750">
                <a:lnSpc>
                  <a:spcPct val="90000"/>
                </a:lnSpc>
                <a:spcBef>
                  <a:spcPct val="0"/>
                </a:spcBef>
                <a:spcAft>
                  <a:spcPct val="35000"/>
                </a:spcAft>
                <a:defRPr/>
              </a:pPr>
              <a:r>
                <a:rPr lang="zh-CN" altLang="en-US" b="1" i="0" dirty="0">
                  <a:solidFill>
                    <a:schemeClr val="bg1"/>
                  </a:solidFill>
                  <a:latin typeface="Arial" pitchFamily="34" charset="0"/>
                  <a:ea typeface="微软雅黑" pitchFamily="34" charset="-122"/>
                  <a:cs typeface="Arial" pitchFamily="34" charset="0"/>
                </a:rPr>
                <a:t>用</a:t>
              </a:r>
              <a:endParaRPr lang="en-US" altLang="zh-CN" b="1" i="0" dirty="0">
                <a:solidFill>
                  <a:schemeClr val="bg1"/>
                </a:solidFill>
                <a:latin typeface="Arial" pitchFamily="34" charset="0"/>
                <a:ea typeface="微软雅黑" pitchFamily="34" charset="-122"/>
                <a:cs typeface="Arial" pitchFamily="34" charset="0"/>
              </a:endParaRPr>
            </a:p>
            <a:p>
              <a:pPr algn="ctr" defTabSz="666750">
                <a:lnSpc>
                  <a:spcPct val="90000"/>
                </a:lnSpc>
                <a:spcBef>
                  <a:spcPct val="0"/>
                </a:spcBef>
                <a:spcAft>
                  <a:spcPct val="35000"/>
                </a:spcAft>
                <a:defRPr/>
              </a:pPr>
              <a:r>
                <a:rPr lang="zh-CN" altLang="en-US" b="1" i="0" dirty="0">
                  <a:solidFill>
                    <a:schemeClr val="bg1"/>
                  </a:solidFill>
                  <a:latin typeface="Arial" pitchFamily="34" charset="0"/>
                  <a:ea typeface="微软雅黑" pitchFamily="34" charset="-122"/>
                  <a:cs typeface="Arial" pitchFamily="34" charset="0"/>
                </a:rPr>
                <a:t>者</a:t>
              </a:r>
              <a:endParaRPr lang="en-US" altLang="zh-CN" b="1" i="0" dirty="0">
                <a:solidFill>
                  <a:schemeClr val="bg1"/>
                </a:solidFill>
                <a:latin typeface="Arial" pitchFamily="34" charset="0"/>
                <a:ea typeface="微软雅黑" pitchFamily="34" charset="-122"/>
                <a:cs typeface="Arial" pitchFamily="34" charset="0"/>
              </a:endParaRPr>
            </a:p>
            <a:p>
              <a:pPr algn="ctr" defTabSz="666750">
                <a:lnSpc>
                  <a:spcPct val="90000"/>
                </a:lnSpc>
                <a:spcBef>
                  <a:spcPct val="0"/>
                </a:spcBef>
                <a:spcAft>
                  <a:spcPct val="35000"/>
                </a:spcAft>
                <a:defRPr/>
              </a:pPr>
              <a:r>
                <a:rPr lang="zh-CN" altLang="en-US" b="1" i="0" dirty="0">
                  <a:solidFill>
                    <a:schemeClr val="bg1"/>
                  </a:solidFill>
                  <a:latin typeface="Arial" pitchFamily="34" charset="0"/>
                  <a:ea typeface="微软雅黑" pitchFamily="34" charset="-122"/>
                  <a:cs typeface="Arial" pitchFamily="34" charset="0"/>
                </a:rPr>
                <a:t>的</a:t>
              </a:r>
              <a:endParaRPr lang="en-US" altLang="zh-CN" b="1" i="0" dirty="0">
                <a:solidFill>
                  <a:schemeClr val="bg1"/>
                </a:solidFill>
                <a:latin typeface="Arial" pitchFamily="34" charset="0"/>
                <a:ea typeface="微软雅黑" pitchFamily="34" charset="-122"/>
                <a:cs typeface="Arial" pitchFamily="34" charset="0"/>
              </a:endParaRPr>
            </a:p>
            <a:p>
              <a:pPr algn="ctr" defTabSz="666750">
                <a:lnSpc>
                  <a:spcPct val="90000"/>
                </a:lnSpc>
                <a:spcBef>
                  <a:spcPct val="0"/>
                </a:spcBef>
                <a:spcAft>
                  <a:spcPct val="35000"/>
                </a:spcAft>
                <a:defRPr/>
              </a:pPr>
              <a:r>
                <a:rPr lang="zh-CN" altLang="en-US" b="1" i="0" dirty="0">
                  <a:solidFill>
                    <a:schemeClr val="bg1"/>
                  </a:solidFill>
                  <a:latin typeface="Arial" pitchFamily="34" charset="0"/>
                  <a:ea typeface="微软雅黑" pitchFamily="34" charset="-122"/>
                  <a:cs typeface="Arial" pitchFamily="34" charset="0"/>
                </a:rPr>
                <a:t>顾</a:t>
              </a:r>
              <a:endParaRPr lang="en-US" altLang="zh-CN" b="1" i="0" dirty="0">
                <a:solidFill>
                  <a:schemeClr val="bg1"/>
                </a:solidFill>
                <a:latin typeface="Arial" pitchFamily="34" charset="0"/>
                <a:ea typeface="微软雅黑" pitchFamily="34" charset="-122"/>
                <a:cs typeface="Arial" pitchFamily="34" charset="0"/>
              </a:endParaRPr>
            </a:p>
            <a:p>
              <a:pPr algn="ctr" defTabSz="666750">
                <a:lnSpc>
                  <a:spcPct val="90000"/>
                </a:lnSpc>
                <a:spcBef>
                  <a:spcPct val="0"/>
                </a:spcBef>
                <a:spcAft>
                  <a:spcPct val="35000"/>
                </a:spcAft>
                <a:defRPr/>
              </a:pPr>
              <a:r>
                <a:rPr lang="zh-CN" altLang="en-US" b="1" i="0" dirty="0">
                  <a:solidFill>
                    <a:schemeClr val="bg1"/>
                  </a:solidFill>
                  <a:latin typeface="Arial" pitchFamily="34" charset="0"/>
                  <a:ea typeface="微软雅黑" pitchFamily="34" charset="-122"/>
                  <a:cs typeface="Arial" pitchFamily="34" charset="0"/>
                </a:rPr>
                <a:t>虑</a:t>
              </a:r>
            </a:p>
          </p:txBody>
        </p:sp>
        <p:sp>
          <p:nvSpPr>
            <p:cNvPr id="7" name="任意多边形 6"/>
            <p:cNvSpPr/>
            <p:nvPr/>
          </p:nvSpPr>
          <p:spPr>
            <a:xfrm>
              <a:off x="1263994" y="1784624"/>
              <a:ext cx="1549372" cy="477923"/>
            </a:xfrm>
            <a:custGeom>
              <a:avLst/>
              <a:gdLst>
                <a:gd name="connsiteX0" fmla="*/ 0 w 1179712"/>
                <a:gd name="connsiteY0" fmla="*/ 47751 h 477505"/>
                <a:gd name="connsiteX1" fmla="*/ 47751 w 1179712"/>
                <a:gd name="connsiteY1" fmla="*/ 0 h 477505"/>
                <a:gd name="connsiteX2" fmla="*/ 1131962 w 1179712"/>
                <a:gd name="connsiteY2" fmla="*/ 0 h 477505"/>
                <a:gd name="connsiteX3" fmla="*/ 1179713 w 1179712"/>
                <a:gd name="connsiteY3" fmla="*/ 47751 h 477505"/>
                <a:gd name="connsiteX4" fmla="*/ 1179712 w 1179712"/>
                <a:gd name="connsiteY4" fmla="*/ 429755 h 477505"/>
                <a:gd name="connsiteX5" fmla="*/ 1131961 w 1179712"/>
                <a:gd name="connsiteY5" fmla="*/ 477506 h 477505"/>
                <a:gd name="connsiteX6" fmla="*/ 47751 w 1179712"/>
                <a:gd name="connsiteY6" fmla="*/ 477505 h 477505"/>
                <a:gd name="connsiteX7" fmla="*/ 0 w 1179712"/>
                <a:gd name="connsiteY7" fmla="*/ 429754 h 477505"/>
                <a:gd name="connsiteX8" fmla="*/ 0 w 1179712"/>
                <a:gd name="connsiteY8" fmla="*/ 47751 h 477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79712" h="477505">
                  <a:moveTo>
                    <a:pt x="0" y="47751"/>
                  </a:moveTo>
                  <a:cubicBezTo>
                    <a:pt x="0" y="21379"/>
                    <a:pt x="21379" y="0"/>
                    <a:pt x="47751" y="0"/>
                  </a:cubicBezTo>
                  <a:lnTo>
                    <a:pt x="1131962" y="0"/>
                  </a:lnTo>
                  <a:cubicBezTo>
                    <a:pt x="1158334" y="0"/>
                    <a:pt x="1179713" y="21379"/>
                    <a:pt x="1179713" y="47751"/>
                  </a:cubicBezTo>
                  <a:cubicBezTo>
                    <a:pt x="1179713" y="175086"/>
                    <a:pt x="1179712" y="302420"/>
                    <a:pt x="1179712" y="429755"/>
                  </a:cubicBezTo>
                  <a:cubicBezTo>
                    <a:pt x="1179712" y="456127"/>
                    <a:pt x="1158333" y="477506"/>
                    <a:pt x="1131961" y="477506"/>
                  </a:cubicBezTo>
                  <a:lnTo>
                    <a:pt x="47751" y="477505"/>
                  </a:lnTo>
                  <a:cubicBezTo>
                    <a:pt x="21379" y="477505"/>
                    <a:pt x="0" y="456126"/>
                    <a:pt x="0" y="429754"/>
                  </a:cubicBezTo>
                  <a:lnTo>
                    <a:pt x="0" y="47751"/>
                  </a:lnTo>
                  <a:close/>
                </a:path>
              </a:pathLst>
            </a:custGeom>
            <a:grpFill/>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lIns="23511" tIns="23511" rIns="23511" bIns="23511" anchor="ctr"/>
            <a:lstStyle/>
            <a:p>
              <a:pPr algn="ctr" defTabSz="666750">
                <a:lnSpc>
                  <a:spcPct val="90000"/>
                </a:lnSpc>
                <a:spcBef>
                  <a:spcPct val="0"/>
                </a:spcBef>
                <a:spcAft>
                  <a:spcPct val="35000"/>
                </a:spcAft>
                <a:defRPr/>
              </a:pPr>
              <a:r>
                <a:rPr lang="zh-CN" altLang="en-US" sz="2000" b="1" i="0" dirty="0">
                  <a:solidFill>
                    <a:schemeClr val="bg1"/>
                  </a:solidFill>
                  <a:latin typeface="Arial" pitchFamily="34" charset="0"/>
                  <a:ea typeface="微软雅黑" pitchFamily="34" charset="-122"/>
                  <a:cs typeface="Arial" pitchFamily="34" charset="0"/>
                </a:rPr>
                <a:t>数据安全</a:t>
              </a:r>
            </a:p>
          </p:txBody>
        </p:sp>
        <p:sp>
          <p:nvSpPr>
            <p:cNvPr id="8" name="任意多边形 7"/>
            <p:cNvSpPr/>
            <p:nvPr/>
          </p:nvSpPr>
          <p:spPr>
            <a:xfrm>
              <a:off x="3583288" y="1798914"/>
              <a:ext cx="5135470" cy="711576"/>
            </a:xfrm>
            <a:custGeom>
              <a:avLst/>
              <a:gdLst>
                <a:gd name="connsiteX0" fmla="*/ 0 w 4484870"/>
                <a:gd name="connsiteY0" fmla="*/ 47751 h 477505"/>
                <a:gd name="connsiteX1" fmla="*/ 47751 w 4484870"/>
                <a:gd name="connsiteY1" fmla="*/ 0 h 477505"/>
                <a:gd name="connsiteX2" fmla="*/ 4437120 w 4484870"/>
                <a:gd name="connsiteY2" fmla="*/ 0 h 477505"/>
                <a:gd name="connsiteX3" fmla="*/ 4484871 w 4484870"/>
                <a:gd name="connsiteY3" fmla="*/ 47751 h 477505"/>
                <a:gd name="connsiteX4" fmla="*/ 4484870 w 4484870"/>
                <a:gd name="connsiteY4" fmla="*/ 429755 h 477505"/>
                <a:gd name="connsiteX5" fmla="*/ 4437119 w 4484870"/>
                <a:gd name="connsiteY5" fmla="*/ 477506 h 477505"/>
                <a:gd name="connsiteX6" fmla="*/ 47751 w 4484870"/>
                <a:gd name="connsiteY6" fmla="*/ 477505 h 477505"/>
                <a:gd name="connsiteX7" fmla="*/ 0 w 4484870"/>
                <a:gd name="connsiteY7" fmla="*/ 429754 h 477505"/>
                <a:gd name="connsiteX8" fmla="*/ 0 w 4484870"/>
                <a:gd name="connsiteY8" fmla="*/ 47751 h 477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84870" h="477505">
                  <a:moveTo>
                    <a:pt x="0" y="47751"/>
                  </a:moveTo>
                  <a:cubicBezTo>
                    <a:pt x="0" y="21379"/>
                    <a:pt x="21379" y="0"/>
                    <a:pt x="47751" y="0"/>
                  </a:cubicBezTo>
                  <a:lnTo>
                    <a:pt x="4437120" y="0"/>
                  </a:lnTo>
                  <a:cubicBezTo>
                    <a:pt x="4463492" y="0"/>
                    <a:pt x="4484871" y="21379"/>
                    <a:pt x="4484871" y="47751"/>
                  </a:cubicBezTo>
                  <a:cubicBezTo>
                    <a:pt x="4484871" y="175086"/>
                    <a:pt x="4484870" y="302420"/>
                    <a:pt x="4484870" y="429755"/>
                  </a:cubicBezTo>
                  <a:cubicBezTo>
                    <a:pt x="4484870" y="456127"/>
                    <a:pt x="4463491" y="477506"/>
                    <a:pt x="4437119" y="477506"/>
                  </a:cubicBezTo>
                  <a:lnTo>
                    <a:pt x="47751" y="477505"/>
                  </a:lnTo>
                  <a:cubicBezTo>
                    <a:pt x="21379" y="477505"/>
                    <a:pt x="0" y="456126"/>
                    <a:pt x="0" y="429754"/>
                  </a:cubicBezTo>
                  <a:lnTo>
                    <a:pt x="0" y="47751"/>
                  </a:lnTo>
                  <a:close/>
                </a:path>
              </a:pathLst>
            </a:custGeom>
            <a:grpFill/>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lIns="23511" tIns="23511" rIns="23511" bIns="23511" anchor="ctr"/>
            <a:lstStyle/>
            <a:p>
              <a:pPr defTabSz="666750">
                <a:lnSpc>
                  <a:spcPct val="90000"/>
                </a:lnSpc>
                <a:spcBef>
                  <a:spcPct val="0"/>
                </a:spcBef>
                <a:spcAft>
                  <a:spcPct val="35000"/>
                </a:spcAft>
                <a:defRPr/>
              </a:pPr>
              <a:r>
                <a:rPr lang="zh-CN" altLang="en-US" sz="1400" i="0" dirty="0">
                  <a:solidFill>
                    <a:srgbClr val="FFFFFF"/>
                  </a:solidFill>
                  <a:latin typeface="Arial" pitchFamily="34" charset="0"/>
                  <a:ea typeface="微软雅黑" pitchFamily="34" charset="-122"/>
                  <a:cs typeface="Arial" pitchFamily="34" charset="0"/>
                </a:rPr>
                <a:t>数据的安全以及保密问题是绝大多数用户首要考虑的，作为云存储提供商需要有相应的存储技术去保障</a:t>
              </a:r>
            </a:p>
          </p:txBody>
        </p:sp>
        <p:sp>
          <p:nvSpPr>
            <p:cNvPr id="9" name="任意多边形 8"/>
            <p:cNvSpPr/>
            <p:nvPr/>
          </p:nvSpPr>
          <p:spPr>
            <a:xfrm>
              <a:off x="3583288" y="2718241"/>
              <a:ext cx="5135470" cy="724030"/>
            </a:xfrm>
            <a:custGeom>
              <a:avLst/>
              <a:gdLst>
                <a:gd name="connsiteX0" fmla="*/ 0 w 4484870"/>
                <a:gd name="connsiteY0" fmla="*/ 47751 h 477505"/>
                <a:gd name="connsiteX1" fmla="*/ 47751 w 4484870"/>
                <a:gd name="connsiteY1" fmla="*/ 0 h 477505"/>
                <a:gd name="connsiteX2" fmla="*/ 4437120 w 4484870"/>
                <a:gd name="connsiteY2" fmla="*/ 0 h 477505"/>
                <a:gd name="connsiteX3" fmla="*/ 4484871 w 4484870"/>
                <a:gd name="connsiteY3" fmla="*/ 47751 h 477505"/>
                <a:gd name="connsiteX4" fmla="*/ 4484870 w 4484870"/>
                <a:gd name="connsiteY4" fmla="*/ 429755 h 477505"/>
                <a:gd name="connsiteX5" fmla="*/ 4437119 w 4484870"/>
                <a:gd name="connsiteY5" fmla="*/ 477506 h 477505"/>
                <a:gd name="connsiteX6" fmla="*/ 47751 w 4484870"/>
                <a:gd name="connsiteY6" fmla="*/ 477505 h 477505"/>
                <a:gd name="connsiteX7" fmla="*/ 0 w 4484870"/>
                <a:gd name="connsiteY7" fmla="*/ 429754 h 477505"/>
                <a:gd name="connsiteX8" fmla="*/ 0 w 4484870"/>
                <a:gd name="connsiteY8" fmla="*/ 47751 h 477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84870" h="477505">
                  <a:moveTo>
                    <a:pt x="0" y="47751"/>
                  </a:moveTo>
                  <a:cubicBezTo>
                    <a:pt x="0" y="21379"/>
                    <a:pt x="21379" y="0"/>
                    <a:pt x="47751" y="0"/>
                  </a:cubicBezTo>
                  <a:lnTo>
                    <a:pt x="4437120" y="0"/>
                  </a:lnTo>
                  <a:cubicBezTo>
                    <a:pt x="4463492" y="0"/>
                    <a:pt x="4484871" y="21379"/>
                    <a:pt x="4484871" y="47751"/>
                  </a:cubicBezTo>
                  <a:cubicBezTo>
                    <a:pt x="4484871" y="175086"/>
                    <a:pt x="4484870" y="302420"/>
                    <a:pt x="4484870" y="429755"/>
                  </a:cubicBezTo>
                  <a:cubicBezTo>
                    <a:pt x="4484870" y="456127"/>
                    <a:pt x="4463491" y="477506"/>
                    <a:pt x="4437119" y="477506"/>
                  </a:cubicBezTo>
                  <a:lnTo>
                    <a:pt x="47751" y="477505"/>
                  </a:lnTo>
                  <a:cubicBezTo>
                    <a:pt x="21379" y="477505"/>
                    <a:pt x="0" y="456126"/>
                    <a:pt x="0" y="429754"/>
                  </a:cubicBezTo>
                  <a:lnTo>
                    <a:pt x="0" y="47751"/>
                  </a:lnTo>
                  <a:close/>
                </a:path>
              </a:pathLst>
            </a:custGeom>
            <a:grpFill/>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lIns="23511" tIns="23511" rIns="23511" bIns="23511" anchor="ctr"/>
            <a:lstStyle/>
            <a:p>
              <a:pPr defTabSz="666750">
                <a:lnSpc>
                  <a:spcPct val="90000"/>
                </a:lnSpc>
                <a:spcBef>
                  <a:spcPct val="0"/>
                </a:spcBef>
                <a:spcAft>
                  <a:spcPct val="35000"/>
                </a:spcAft>
                <a:defRPr/>
              </a:pPr>
              <a:r>
                <a:rPr lang="zh-CN" altLang="en-US" sz="1400" dirty="0" smtClean="0">
                  <a:solidFill>
                    <a:srgbClr val="FFFFFF"/>
                  </a:solidFill>
                  <a:latin typeface="Arial" pitchFamily="34" charset="0"/>
                  <a:ea typeface="微软雅黑" pitchFamily="34" charset="-122"/>
                  <a:cs typeface="Arial" pitchFamily="34" charset="0"/>
                </a:rPr>
                <a:t>能否保证用户数据在公开化的网络上的隐私不被泄密既需要加密技术的支持也需要管理人员遵守职业操守</a:t>
              </a:r>
              <a:endParaRPr lang="zh-CN" altLang="en-US" sz="1400" i="0" dirty="0">
                <a:solidFill>
                  <a:srgbClr val="FFFFFF"/>
                </a:solidFill>
                <a:latin typeface="Arial" pitchFamily="34" charset="0"/>
                <a:ea typeface="微软雅黑" pitchFamily="34" charset="-122"/>
                <a:cs typeface="Arial" pitchFamily="34" charset="0"/>
              </a:endParaRPr>
            </a:p>
          </p:txBody>
        </p:sp>
        <p:sp>
          <p:nvSpPr>
            <p:cNvPr id="10" name="任意多边形 9"/>
            <p:cNvSpPr/>
            <p:nvPr/>
          </p:nvSpPr>
          <p:spPr>
            <a:xfrm>
              <a:off x="1271931" y="2718242"/>
              <a:ext cx="1547785" cy="476336"/>
            </a:xfrm>
            <a:custGeom>
              <a:avLst/>
              <a:gdLst>
                <a:gd name="connsiteX0" fmla="*/ 0 w 1179712"/>
                <a:gd name="connsiteY0" fmla="*/ 47751 h 477505"/>
                <a:gd name="connsiteX1" fmla="*/ 47751 w 1179712"/>
                <a:gd name="connsiteY1" fmla="*/ 0 h 477505"/>
                <a:gd name="connsiteX2" fmla="*/ 1131962 w 1179712"/>
                <a:gd name="connsiteY2" fmla="*/ 0 h 477505"/>
                <a:gd name="connsiteX3" fmla="*/ 1179713 w 1179712"/>
                <a:gd name="connsiteY3" fmla="*/ 47751 h 477505"/>
                <a:gd name="connsiteX4" fmla="*/ 1179712 w 1179712"/>
                <a:gd name="connsiteY4" fmla="*/ 429755 h 477505"/>
                <a:gd name="connsiteX5" fmla="*/ 1131961 w 1179712"/>
                <a:gd name="connsiteY5" fmla="*/ 477506 h 477505"/>
                <a:gd name="connsiteX6" fmla="*/ 47751 w 1179712"/>
                <a:gd name="connsiteY6" fmla="*/ 477505 h 477505"/>
                <a:gd name="connsiteX7" fmla="*/ 0 w 1179712"/>
                <a:gd name="connsiteY7" fmla="*/ 429754 h 477505"/>
                <a:gd name="connsiteX8" fmla="*/ 0 w 1179712"/>
                <a:gd name="connsiteY8" fmla="*/ 47751 h 477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79712" h="477505">
                  <a:moveTo>
                    <a:pt x="0" y="47751"/>
                  </a:moveTo>
                  <a:cubicBezTo>
                    <a:pt x="0" y="21379"/>
                    <a:pt x="21379" y="0"/>
                    <a:pt x="47751" y="0"/>
                  </a:cubicBezTo>
                  <a:lnTo>
                    <a:pt x="1131962" y="0"/>
                  </a:lnTo>
                  <a:cubicBezTo>
                    <a:pt x="1158334" y="0"/>
                    <a:pt x="1179713" y="21379"/>
                    <a:pt x="1179713" y="47751"/>
                  </a:cubicBezTo>
                  <a:cubicBezTo>
                    <a:pt x="1179713" y="175086"/>
                    <a:pt x="1179712" y="302420"/>
                    <a:pt x="1179712" y="429755"/>
                  </a:cubicBezTo>
                  <a:cubicBezTo>
                    <a:pt x="1179712" y="456127"/>
                    <a:pt x="1158333" y="477506"/>
                    <a:pt x="1131961" y="477506"/>
                  </a:cubicBezTo>
                  <a:lnTo>
                    <a:pt x="47751" y="477505"/>
                  </a:lnTo>
                  <a:cubicBezTo>
                    <a:pt x="21379" y="477505"/>
                    <a:pt x="0" y="456126"/>
                    <a:pt x="0" y="429754"/>
                  </a:cubicBezTo>
                  <a:lnTo>
                    <a:pt x="0" y="47751"/>
                  </a:lnTo>
                  <a:close/>
                </a:path>
              </a:pathLst>
            </a:custGeom>
            <a:grpFill/>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lIns="23511" tIns="23511" rIns="23511" bIns="23511" anchor="ctr"/>
            <a:lstStyle/>
            <a:p>
              <a:pPr algn="ctr" defTabSz="666750">
                <a:lnSpc>
                  <a:spcPct val="90000"/>
                </a:lnSpc>
                <a:spcBef>
                  <a:spcPct val="0"/>
                </a:spcBef>
                <a:spcAft>
                  <a:spcPct val="35000"/>
                </a:spcAft>
                <a:defRPr/>
              </a:pPr>
              <a:r>
                <a:rPr lang="zh-CN" altLang="en-US" sz="2000" b="1" dirty="0" smtClean="0">
                  <a:solidFill>
                    <a:schemeClr val="bg1"/>
                  </a:solidFill>
                  <a:latin typeface="Arial" pitchFamily="34" charset="0"/>
                  <a:ea typeface="微软雅黑" pitchFamily="34" charset="-122"/>
                  <a:cs typeface="Arial" pitchFamily="34" charset="0"/>
                </a:rPr>
                <a:t>个人隐私</a:t>
              </a:r>
              <a:endParaRPr lang="zh-CN" altLang="en-US" sz="2000" b="1" i="0" dirty="0">
                <a:solidFill>
                  <a:schemeClr val="bg1"/>
                </a:solidFill>
                <a:latin typeface="Arial" pitchFamily="34" charset="0"/>
                <a:ea typeface="微软雅黑" pitchFamily="34" charset="-122"/>
                <a:cs typeface="Arial" pitchFamily="34" charset="0"/>
              </a:endParaRPr>
            </a:p>
          </p:txBody>
        </p:sp>
        <p:sp>
          <p:nvSpPr>
            <p:cNvPr id="11" name="任意多边形 10"/>
            <p:cNvSpPr/>
            <p:nvPr/>
          </p:nvSpPr>
          <p:spPr>
            <a:xfrm>
              <a:off x="3583288" y="3659798"/>
              <a:ext cx="5135470" cy="675223"/>
            </a:xfrm>
            <a:custGeom>
              <a:avLst/>
              <a:gdLst>
                <a:gd name="connsiteX0" fmla="*/ 0 w 4484870"/>
                <a:gd name="connsiteY0" fmla="*/ 47751 h 477505"/>
                <a:gd name="connsiteX1" fmla="*/ 47751 w 4484870"/>
                <a:gd name="connsiteY1" fmla="*/ 0 h 477505"/>
                <a:gd name="connsiteX2" fmla="*/ 4437120 w 4484870"/>
                <a:gd name="connsiteY2" fmla="*/ 0 h 477505"/>
                <a:gd name="connsiteX3" fmla="*/ 4484871 w 4484870"/>
                <a:gd name="connsiteY3" fmla="*/ 47751 h 477505"/>
                <a:gd name="connsiteX4" fmla="*/ 4484870 w 4484870"/>
                <a:gd name="connsiteY4" fmla="*/ 429755 h 477505"/>
                <a:gd name="connsiteX5" fmla="*/ 4437119 w 4484870"/>
                <a:gd name="connsiteY5" fmla="*/ 477506 h 477505"/>
                <a:gd name="connsiteX6" fmla="*/ 47751 w 4484870"/>
                <a:gd name="connsiteY6" fmla="*/ 477505 h 477505"/>
                <a:gd name="connsiteX7" fmla="*/ 0 w 4484870"/>
                <a:gd name="connsiteY7" fmla="*/ 429754 h 477505"/>
                <a:gd name="connsiteX8" fmla="*/ 0 w 4484870"/>
                <a:gd name="connsiteY8" fmla="*/ 47751 h 477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84870" h="477505">
                  <a:moveTo>
                    <a:pt x="0" y="47751"/>
                  </a:moveTo>
                  <a:cubicBezTo>
                    <a:pt x="0" y="21379"/>
                    <a:pt x="21379" y="0"/>
                    <a:pt x="47751" y="0"/>
                  </a:cubicBezTo>
                  <a:lnTo>
                    <a:pt x="4437120" y="0"/>
                  </a:lnTo>
                  <a:cubicBezTo>
                    <a:pt x="4463492" y="0"/>
                    <a:pt x="4484871" y="21379"/>
                    <a:pt x="4484871" y="47751"/>
                  </a:cubicBezTo>
                  <a:cubicBezTo>
                    <a:pt x="4484871" y="175086"/>
                    <a:pt x="4484870" y="302420"/>
                    <a:pt x="4484870" y="429755"/>
                  </a:cubicBezTo>
                  <a:cubicBezTo>
                    <a:pt x="4484870" y="456127"/>
                    <a:pt x="4463491" y="477506"/>
                    <a:pt x="4437119" y="477506"/>
                  </a:cubicBezTo>
                  <a:lnTo>
                    <a:pt x="47751" y="477505"/>
                  </a:lnTo>
                  <a:cubicBezTo>
                    <a:pt x="21379" y="477505"/>
                    <a:pt x="0" y="456126"/>
                    <a:pt x="0" y="429754"/>
                  </a:cubicBezTo>
                  <a:lnTo>
                    <a:pt x="0" y="47751"/>
                  </a:lnTo>
                  <a:close/>
                </a:path>
              </a:pathLst>
            </a:custGeom>
            <a:grpFill/>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lIns="23511" tIns="23511" rIns="23511" bIns="23511" anchor="ctr"/>
            <a:lstStyle/>
            <a:p>
              <a:pPr defTabSz="666750">
                <a:lnSpc>
                  <a:spcPct val="90000"/>
                </a:lnSpc>
                <a:spcBef>
                  <a:spcPct val="0"/>
                </a:spcBef>
                <a:spcAft>
                  <a:spcPct val="35000"/>
                </a:spcAft>
                <a:defRPr/>
              </a:pPr>
              <a:r>
                <a:rPr lang="zh-CN" altLang="en-US" sz="1400" dirty="0" smtClean="0">
                  <a:solidFill>
                    <a:srgbClr val="FFFFFF"/>
                  </a:solidFill>
                  <a:latin typeface="Arial" pitchFamily="34" charset="0"/>
                  <a:ea typeface="微软雅黑" pitchFamily="34" charset="-122"/>
                  <a:cs typeface="Arial" pitchFamily="34" charset="0"/>
                </a:rPr>
                <a:t>是否会出现云存储提供商因持续亏损停止运营，用户数据该何去何从</a:t>
              </a:r>
              <a:endParaRPr lang="zh-CN" altLang="en-US" sz="1400" i="0" dirty="0">
                <a:solidFill>
                  <a:srgbClr val="FFFFFF"/>
                </a:solidFill>
                <a:latin typeface="Arial" pitchFamily="34" charset="0"/>
                <a:ea typeface="微软雅黑" pitchFamily="34" charset="-122"/>
                <a:cs typeface="Arial" pitchFamily="34" charset="0"/>
              </a:endParaRPr>
            </a:p>
          </p:txBody>
        </p:sp>
        <p:sp>
          <p:nvSpPr>
            <p:cNvPr id="12" name="任意多边形 11"/>
            <p:cNvSpPr/>
            <p:nvPr/>
          </p:nvSpPr>
          <p:spPr>
            <a:xfrm>
              <a:off x="1284630" y="3659799"/>
              <a:ext cx="1547785" cy="477924"/>
            </a:xfrm>
            <a:custGeom>
              <a:avLst/>
              <a:gdLst>
                <a:gd name="connsiteX0" fmla="*/ 0 w 1527596"/>
                <a:gd name="connsiteY0" fmla="*/ 47751 h 477505"/>
                <a:gd name="connsiteX1" fmla="*/ 47751 w 1527596"/>
                <a:gd name="connsiteY1" fmla="*/ 0 h 477505"/>
                <a:gd name="connsiteX2" fmla="*/ 1479846 w 1527596"/>
                <a:gd name="connsiteY2" fmla="*/ 0 h 477505"/>
                <a:gd name="connsiteX3" fmla="*/ 1527597 w 1527596"/>
                <a:gd name="connsiteY3" fmla="*/ 47751 h 477505"/>
                <a:gd name="connsiteX4" fmla="*/ 1527596 w 1527596"/>
                <a:gd name="connsiteY4" fmla="*/ 429755 h 477505"/>
                <a:gd name="connsiteX5" fmla="*/ 1479845 w 1527596"/>
                <a:gd name="connsiteY5" fmla="*/ 477506 h 477505"/>
                <a:gd name="connsiteX6" fmla="*/ 47751 w 1527596"/>
                <a:gd name="connsiteY6" fmla="*/ 477505 h 477505"/>
                <a:gd name="connsiteX7" fmla="*/ 0 w 1527596"/>
                <a:gd name="connsiteY7" fmla="*/ 429754 h 477505"/>
                <a:gd name="connsiteX8" fmla="*/ 0 w 1527596"/>
                <a:gd name="connsiteY8" fmla="*/ 47751 h 477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7596" h="477505">
                  <a:moveTo>
                    <a:pt x="0" y="47751"/>
                  </a:moveTo>
                  <a:cubicBezTo>
                    <a:pt x="0" y="21379"/>
                    <a:pt x="21379" y="0"/>
                    <a:pt x="47751" y="0"/>
                  </a:cubicBezTo>
                  <a:lnTo>
                    <a:pt x="1479846" y="0"/>
                  </a:lnTo>
                  <a:cubicBezTo>
                    <a:pt x="1506218" y="0"/>
                    <a:pt x="1527597" y="21379"/>
                    <a:pt x="1527597" y="47751"/>
                  </a:cubicBezTo>
                  <a:cubicBezTo>
                    <a:pt x="1527597" y="175086"/>
                    <a:pt x="1527596" y="302420"/>
                    <a:pt x="1527596" y="429755"/>
                  </a:cubicBezTo>
                  <a:cubicBezTo>
                    <a:pt x="1527596" y="456127"/>
                    <a:pt x="1506217" y="477506"/>
                    <a:pt x="1479845" y="477506"/>
                  </a:cubicBezTo>
                  <a:lnTo>
                    <a:pt x="47751" y="477505"/>
                  </a:lnTo>
                  <a:cubicBezTo>
                    <a:pt x="21379" y="477505"/>
                    <a:pt x="0" y="456126"/>
                    <a:pt x="0" y="429754"/>
                  </a:cubicBezTo>
                  <a:lnTo>
                    <a:pt x="0" y="47751"/>
                  </a:lnTo>
                  <a:close/>
                </a:path>
              </a:pathLst>
            </a:custGeom>
            <a:grpFill/>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lIns="23511" tIns="23511" rIns="23511" bIns="23511" anchor="ctr"/>
            <a:lstStyle/>
            <a:p>
              <a:pPr algn="ctr" defTabSz="666750">
                <a:lnSpc>
                  <a:spcPct val="90000"/>
                </a:lnSpc>
                <a:spcBef>
                  <a:spcPct val="0"/>
                </a:spcBef>
                <a:spcAft>
                  <a:spcPct val="35000"/>
                </a:spcAft>
                <a:defRPr/>
              </a:pPr>
              <a:r>
                <a:rPr lang="zh-CN" altLang="en-US" sz="2000" b="1" dirty="0" smtClean="0">
                  <a:solidFill>
                    <a:schemeClr val="bg1"/>
                  </a:solidFill>
                  <a:latin typeface="Arial" pitchFamily="34" charset="0"/>
                  <a:ea typeface="微软雅黑" pitchFamily="34" charset="-122"/>
                  <a:cs typeface="Arial" pitchFamily="34" charset="0"/>
                </a:rPr>
                <a:t>运营停止</a:t>
              </a:r>
              <a:endParaRPr lang="zh-CN" altLang="en-US" sz="2000" b="1" i="0" dirty="0">
                <a:solidFill>
                  <a:schemeClr val="bg1"/>
                </a:solidFill>
                <a:latin typeface="Arial" pitchFamily="34" charset="0"/>
                <a:ea typeface="微软雅黑" pitchFamily="34" charset="-122"/>
                <a:cs typeface="Arial" pitchFamily="34" charset="0"/>
              </a:endParaRPr>
            </a:p>
          </p:txBody>
        </p:sp>
        <p:sp>
          <p:nvSpPr>
            <p:cNvPr id="13" name="任意多边形 12"/>
            <p:cNvSpPr/>
            <p:nvPr/>
          </p:nvSpPr>
          <p:spPr>
            <a:xfrm>
              <a:off x="1314793" y="4599768"/>
              <a:ext cx="1547784" cy="477924"/>
            </a:xfrm>
            <a:custGeom>
              <a:avLst/>
              <a:gdLst>
                <a:gd name="connsiteX0" fmla="*/ 0 w 1527596"/>
                <a:gd name="connsiteY0" fmla="*/ 47751 h 477505"/>
                <a:gd name="connsiteX1" fmla="*/ 47751 w 1527596"/>
                <a:gd name="connsiteY1" fmla="*/ 0 h 477505"/>
                <a:gd name="connsiteX2" fmla="*/ 1479846 w 1527596"/>
                <a:gd name="connsiteY2" fmla="*/ 0 h 477505"/>
                <a:gd name="connsiteX3" fmla="*/ 1527597 w 1527596"/>
                <a:gd name="connsiteY3" fmla="*/ 47751 h 477505"/>
                <a:gd name="connsiteX4" fmla="*/ 1527596 w 1527596"/>
                <a:gd name="connsiteY4" fmla="*/ 429755 h 477505"/>
                <a:gd name="connsiteX5" fmla="*/ 1479845 w 1527596"/>
                <a:gd name="connsiteY5" fmla="*/ 477506 h 477505"/>
                <a:gd name="connsiteX6" fmla="*/ 47751 w 1527596"/>
                <a:gd name="connsiteY6" fmla="*/ 477505 h 477505"/>
                <a:gd name="connsiteX7" fmla="*/ 0 w 1527596"/>
                <a:gd name="connsiteY7" fmla="*/ 429754 h 477505"/>
                <a:gd name="connsiteX8" fmla="*/ 0 w 1527596"/>
                <a:gd name="connsiteY8" fmla="*/ 47751 h 477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27596" h="477505">
                  <a:moveTo>
                    <a:pt x="0" y="47751"/>
                  </a:moveTo>
                  <a:cubicBezTo>
                    <a:pt x="0" y="21379"/>
                    <a:pt x="21379" y="0"/>
                    <a:pt x="47751" y="0"/>
                  </a:cubicBezTo>
                  <a:lnTo>
                    <a:pt x="1479846" y="0"/>
                  </a:lnTo>
                  <a:cubicBezTo>
                    <a:pt x="1506218" y="0"/>
                    <a:pt x="1527597" y="21379"/>
                    <a:pt x="1527597" y="47751"/>
                  </a:cubicBezTo>
                  <a:cubicBezTo>
                    <a:pt x="1527597" y="175086"/>
                    <a:pt x="1527596" y="302420"/>
                    <a:pt x="1527596" y="429755"/>
                  </a:cubicBezTo>
                  <a:cubicBezTo>
                    <a:pt x="1527596" y="456127"/>
                    <a:pt x="1506217" y="477506"/>
                    <a:pt x="1479845" y="477506"/>
                  </a:cubicBezTo>
                  <a:lnTo>
                    <a:pt x="47751" y="477505"/>
                  </a:lnTo>
                  <a:cubicBezTo>
                    <a:pt x="21379" y="477505"/>
                    <a:pt x="0" y="456126"/>
                    <a:pt x="0" y="429754"/>
                  </a:cubicBezTo>
                  <a:lnTo>
                    <a:pt x="0" y="47751"/>
                  </a:lnTo>
                  <a:close/>
                </a:path>
              </a:pathLst>
            </a:custGeom>
            <a:grpFill/>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lIns="23511" tIns="23511" rIns="23511" bIns="23511" anchor="ctr"/>
            <a:lstStyle/>
            <a:p>
              <a:pPr algn="ctr" defTabSz="666750">
                <a:lnSpc>
                  <a:spcPct val="90000"/>
                </a:lnSpc>
                <a:spcBef>
                  <a:spcPct val="0"/>
                </a:spcBef>
                <a:spcAft>
                  <a:spcPct val="35000"/>
                </a:spcAft>
                <a:defRPr/>
              </a:pPr>
              <a:r>
                <a:rPr lang="zh-CN" altLang="en-US" sz="2000" b="1" dirty="0" smtClean="0">
                  <a:solidFill>
                    <a:schemeClr val="bg1"/>
                  </a:solidFill>
                  <a:latin typeface="Arial" pitchFamily="34" charset="0"/>
                  <a:ea typeface="微软雅黑" pitchFamily="34" charset="-122"/>
                  <a:cs typeface="Arial" pitchFamily="34" charset="0"/>
                </a:rPr>
                <a:t>版权风险</a:t>
              </a:r>
              <a:endParaRPr lang="zh-CN" altLang="en-US" sz="2000" b="1" i="0" dirty="0">
                <a:solidFill>
                  <a:schemeClr val="bg1"/>
                </a:solidFill>
                <a:latin typeface="Arial" pitchFamily="34" charset="0"/>
                <a:ea typeface="微软雅黑" pitchFamily="34" charset="-122"/>
                <a:cs typeface="Arial" pitchFamily="34" charset="0"/>
              </a:endParaRPr>
            </a:p>
          </p:txBody>
        </p:sp>
        <p:sp>
          <p:nvSpPr>
            <p:cNvPr id="14" name="任意多边形 13"/>
            <p:cNvSpPr/>
            <p:nvPr/>
          </p:nvSpPr>
          <p:spPr>
            <a:xfrm>
              <a:off x="3583288" y="4599768"/>
              <a:ext cx="5135470" cy="822473"/>
            </a:xfrm>
            <a:custGeom>
              <a:avLst/>
              <a:gdLst>
                <a:gd name="connsiteX0" fmla="*/ 0 w 4484870"/>
                <a:gd name="connsiteY0" fmla="*/ 47751 h 477505"/>
                <a:gd name="connsiteX1" fmla="*/ 47751 w 4484870"/>
                <a:gd name="connsiteY1" fmla="*/ 0 h 477505"/>
                <a:gd name="connsiteX2" fmla="*/ 4437120 w 4484870"/>
                <a:gd name="connsiteY2" fmla="*/ 0 h 477505"/>
                <a:gd name="connsiteX3" fmla="*/ 4484871 w 4484870"/>
                <a:gd name="connsiteY3" fmla="*/ 47751 h 477505"/>
                <a:gd name="connsiteX4" fmla="*/ 4484870 w 4484870"/>
                <a:gd name="connsiteY4" fmla="*/ 429755 h 477505"/>
                <a:gd name="connsiteX5" fmla="*/ 4437119 w 4484870"/>
                <a:gd name="connsiteY5" fmla="*/ 477506 h 477505"/>
                <a:gd name="connsiteX6" fmla="*/ 47751 w 4484870"/>
                <a:gd name="connsiteY6" fmla="*/ 477505 h 477505"/>
                <a:gd name="connsiteX7" fmla="*/ 0 w 4484870"/>
                <a:gd name="connsiteY7" fmla="*/ 429754 h 477505"/>
                <a:gd name="connsiteX8" fmla="*/ 0 w 4484870"/>
                <a:gd name="connsiteY8" fmla="*/ 47751 h 477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84870" h="477505">
                  <a:moveTo>
                    <a:pt x="0" y="47751"/>
                  </a:moveTo>
                  <a:cubicBezTo>
                    <a:pt x="0" y="21379"/>
                    <a:pt x="21379" y="0"/>
                    <a:pt x="47751" y="0"/>
                  </a:cubicBezTo>
                  <a:lnTo>
                    <a:pt x="4437120" y="0"/>
                  </a:lnTo>
                  <a:cubicBezTo>
                    <a:pt x="4463492" y="0"/>
                    <a:pt x="4484871" y="21379"/>
                    <a:pt x="4484871" y="47751"/>
                  </a:cubicBezTo>
                  <a:cubicBezTo>
                    <a:pt x="4484871" y="175086"/>
                    <a:pt x="4484870" y="302420"/>
                    <a:pt x="4484870" y="429755"/>
                  </a:cubicBezTo>
                  <a:cubicBezTo>
                    <a:pt x="4484870" y="456127"/>
                    <a:pt x="4463491" y="477506"/>
                    <a:pt x="4437119" y="477506"/>
                  </a:cubicBezTo>
                  <a:lnTo>
                    <a:pt x="47751" y="477505"/>
                  </a:lnTo>
                  <a:cubicBezTo>
                    <a:pt x="21379" y="477505"/>
                    <a:pt x="0" y="456126"/>
                    <a:pt x="0" y="429754"/>
                  </a:cubicBezTo>
                  <a:lnTo>
                    <a:pt x="0" y="47751"/>
                  </a:lnTo>
                  <a:close/>
                </a:path>
              </a:pathLst>
            </a:custGeom>
            <a:grpFill/>
          </p:spPr>
          <p:style>
            <a:lnRef idx="3">
              <a:schemeClr val="lt1">
                <a:hueOff val="0"/>
                <a:satOff val="0"/>
                <a:lumOff val="0"/>
                <a:alphaOff val="0"/>
              </a:schemeClr>
            </a:lnRef>
            <a:fillRef idx="1">
              <a:schemeClr val="accent1">
                <a:hueOff val="0"/>
                <a:satOff val="0"/>
                <a:lumOff val="0"/>
                <a:alphaOff val="0"/>
              </a:schemeClr>
            </a:fillRef>
            <a:effectRef idx="1">
              <a:schemeClr val="accent1">
                <a:hueOff val="0"/>
                <a:satOff val="0"/>
                <a:lumOff val="0"/>
                <a:alphaOff val="0"/>
              </a:schemeClr>
            </a:effectRef>
            <a:fontRef idx="minor">
              <a:schemeClr val="lt1"/>
            </a:fontRef>
          </p:style>
          <p:txBody>
            <a:bodyPr lIns="23511" tIns="23511" rIns="23511" bIns="23511" anchor="ctr"/>
            <a:lstStyle/>
            <a:p>
              <a:pPr defTabSz="666750">
                <a:lnSpc>
                  <a:spcPct val="90000"/>
                </a:lnSpc>
                <a:spcBef>
                  <a:spcPct val="0"/>
                </a:spcBef>
                <a:spcAft>
                  <a:spcPct val="35000"/>
                </a:spcAft>
                <a:defRPr/>
              </a:pPr>
              <a:r>
                <a:rPr lang="zh-CN" altLang="en-US" sz="1600" dirty="0" smtClean="0">
                  <a:solidFill>
                    <a:srgbClr val="FFFFFF"/>
                  </a:solidFill>
                  <a:latin typeface="Arial" pitchFamily="34" charset="0"/>
                  <a:ea typeface="微软雅黑" pitchFamily="34" charset="-122"/>
                  <a:cs typeface="Arial" pitchFamily="34" charset="0"/>
                </a:rPr>
                <a:t>大量版权问题出现，存储和分享的数据会不会直接被过滤掉</a:t>
              </a:r>
              <a:endParaRPr lang="zh-CN" altLang="en-US" sz="1600" i="0" dirty="0">
                <a:solidFill>
                  <a:srgbClr val="FFFFFF"/>
                </a:solidFill>
                <a:latin typeface="Arial" pitchFamily="34" charset="0"/>
                <a:ea typeface="微软雅黑" pitchFamily="34" charset="-122"/>
                <a:cs typeface="Arial" pitchFamily="34" charset="0"/>
              </a:endParaRPr>
            </a:p>
          </p:txBody>
        </p:sp>
        <p:cxnSp>
          <p:nvCxnSpPr>
            <p:cNvPr id="15" name="直接连接符 48"/>
            <p:cNvCxnSpPr>
              <a:cxnSpLocks noChangeShapeType="1"/>
            </p:cNvCxnSpPr>
            <p:nvPr/>
          </p:nvCxnSpPr>
          <p:spPr bwMode="auto">
            <a:xfrm flipV="1">
              <a:off x="770346" y="2956210"/>
              <a:ext cx="494315" cy="457199"/>
            </a:xfrm>
            <a:prstGeom prst="line">
              <a:avLst/>
            </a:prstGeom>
            <a:grpFill/>
            <a:ln w="25400" algn="ctr">
              <a:solidFill>
                <a:schemeClr val="tx1"/>
              </a:solidFill>
              <a:round/>
              <a:headEnd/>
              <a:tailEnd/>
            </a:ln>
            <a:extLst/>
          </p:spPr>
        </p:cxnSp>
        <p:cxnSp>
          <p:nvCxnSpPr>
            <p:cNvPr id="16" name="直接连接符 51"/>
            <p:cNvCxnSpPr>
              <a:cxnSpLocks noChangeShapeType="1"/>
            </p:cNvCxnSpPr>
            <p:nvPr/>
          </p:nvCxnSpPr>
          <p:spPr bwMode="auto">
            <a:xfrm flipV="1">
              <a:off x="770346" y="2023819"/>
              <a:ext cx="494315" cy="1389590"/>
            </a:xfrm>
            <a:prstGeom prst="line">
              <a:avLst/>
            </a:prstGeom>
            <a:grpFill/>
            <a:ln w="25400" algn="ctr">
              <a:solidFill>
                <a:schemeClr val="tx1"/>
              </a:solidFill>
              <a:round/>
              <a:headEnd/>
              <a:tailEnd/>
            </a:ln>
            <a:extLst/>
          </p:spPr>
        </p:cxnSp>
        <p:cxnSp>
          <p:nvCxnSpPr>
            <p:cNvPr id="17" name="直接连接符 53"/>
            <p:cNvCxnSpPr>
              <a:cxnSpLocks noChangeShapeType="1"/>
            </p:cNvCxnSpPr>
            <p:nvPr/>
          </p:nvCxnSpPr>
          <p:spPr bwMode="auto">
            <a:xfrm>
              <a:off x="770346" y="3413409"/>
              <a:ext cx="514252" cy="485000"/>
            </a:xfrm>
            <a:prstGeom prst="line">
              <a:avLst/>
            </a:prstGeom>
            <a:grpFill/>
            <a:ln w="25400" algn="ctr">
              <a:solidFill>
                <a:schemeClr val="tx1"/>
              </a:solidFill>
              <a:round/>
              <a:headEnd/>
              <a:tailEnd/>
            </a:ln>
            <a:extLst/>
          </p:spPr>
        </p:cxnSp>
        <p:cxnSp>
          <p:nvCxnSpPr>
            <p:cNvPr id="18" name="直接连接符 55"/>
            <p:cNvCxnSpPr>
              <a:cxnSpLocks noChangeShapeType="1"/>
            </p:cNvCxnSpPr>
            <p:nvPr/>
          </p:nvCxnSpPr>
          <p:spPr bwMode="auto">
            <a:xfrm>
              <a:off x="770346" y="3442272"/>
              <a:ext cx="544774" cy="1396442"/>
            </a:xfrm>
            <a:prstGeom prst="line">
              <a:avLst/>
            </a:prstGeom>
            <a:grpFill/>
            <a:ln w="25400" algn="ctr">
              <a:solidFill>
                <a:schemeClr val="tx1"/>
              </a:solidFill>
              <a:round/>
              <a:headEnd/>
              <a:tailEnd/>
            </a:ln>
            <a:extLst/>
          </p:spPr>
        </p:cxnSp>
        <p:cxnSp>
          <p:nvCxnSpPr>
            <p:cNvPr id="19" name="直接连接符 57"/>
            <p:cNvCxnSpPr>
              <a:cxnSpLocks noChangeShapeType="1"/>
            </p:cNvCxnSpPr>
            <p:nvPr/>
          </p:nvCxnSpPr>
          <p:spPr bwMode="auto">
            <a:xfrm>
              <a:off x="2832598" y="2023819"/>
              <a:ext cx="750051" cy="0"/>
            </a:xfrm>
            <a:prstGeom prst="line">
              <a:avLst/>
            </a:prstGeom>
            <a:grpFill/>
            <a:ln w="25400" algn="ctr">
              <a:solidFill>
                <a:schemeClr val="tx1"/>
              </a:solidFill>
              <a:round/>
              <a:headEnd/>
              <a:tailEnd/>
            </a:ln>
            <a:extLst/>
          </p:spPr>
        </p:cxnSp>
        <p:cxnSp>
          <p:nvCxnSpPr>
            <p:cNvPr id="20" name="直接连接符 59"/>
            <p:cNvCxnSpPr>
              <a:cxnSpLocks noChangeShapeType="1"/>
            </p:cNvCxnSpPr>
            <p:nvPr/>
          </p:nvCxnSpPr>
          <p:spPr bwMode="auto">
            <a:xfrm>
              <a:off x="2832598" y="2956209"/>
              <a:ext cx="750051" cy="0"/>
            </a:xfrm>
            <a:prstGeom prst="line">
              <a:avLst/>
            </a:prstGeom>
            <a:grpFill/>
            <a:ln w="25400" algn="ctr">
              <a:solidFill>
                <a:schemeClr val="tx1"/>
              </a:solidFill>
              <a:round/>
              <a:headEnd/>
              <a:tailEnd/>
            </a:ln>
            <a:extLst/>
          </p:spPr>
        </p:cxnSp>
        <p:cxnSp>
          <p:nvCxnSpPr>
            <p:cNvPr id="21" name="直接连接符 61"/>
            <p:cNvCxnSpPr>
              <a:cxnSpLocks noChangeShapeType="1"/>
            </p:cNvCxnSpPr>
            <p:nvPr/>
          </p:nvCxnSpPr>
          <p:spPr bwMode="auto">
            <a:xfrm>
              <a:off x="2832598" y="3870609"/>
              <a:ext cx="750051" cy="0"/>
            </a:xfrm>
            <a:prstGeom prst="line">
              <a:avLst/>
            </a:prstGeom>
            <a:grpFill/>
            <a:ln w="25400" algn="ctr">
              <a:solidFill>
                <a:schemeClr val="tx1"/>
              </a:solidFill>
              <a:round/>
              <a:headEnd/>
              <a:tailEnd/>
            </a:ln>
            <a:extLst/>
          </p:spPr>
        </p:cxnSp>
        <p:cxnSp>
          <p:nvCxnSpPr>
            <p:cNvPr id="22" name="直接连接符 63"/>
            <p:cNvCxnSpPr>
              <a:cxnSpLocks noChangeShapeType="1"/>
            </p:cNvCxnSpPr>
            <p:nvPr/>
          </p:nvCxnSpPr>
          <p:spPr bwMode="auto">
            <a:xfrm>
              <a:off x="2863120" y="4838714"/>
              <a:ext cx="719529" cy="0"/>
            </a:xfrm>
            <a:prstGeom prst="line">
              <a:avLst/>
            </a:prstGeom>
            <a:grpFill/>
            <a:ln w="25400" algn="ctr">
              <a:solidFill>
                <a:schemeClr val="tx1"/>
              </a:solidFill>
              <a:round/>
              <a:headEnd/>
              <a:tailEnd/>
            </a:ln>
            <a:extLst/>
          </p:spPr>
        </p:cxnSp>
      </p:grpSp>
    </p:spTree>
    <p:extLst>
      <p:ext uri="{BB962C8B-B14F-4D97-AF65-F5344CB8AC3E}">
        <p14:creationId xmlns:p14="http://schemas.microsoft.com/office/powerpoint/2010/main" val="3727825062"/>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1400" dirty="0" smtClean="0"/>
              <a:t>服务提供商的挑战</a:t>
            </a:r>
            <a:endParaRPr lang="zh-CN" altLang="en-US" sz="1400" dirty="0"/>
          </a:p>
        </p:txBody>
      </p:sp>
      <p:sp>
        <p:nvSpPr>
          <p:cNvPr id="5" name="矩形 4"/>
          <p:cNvSpPr>
            <a:spLocks noChangeArrowheads="1"/>
          </p:cNvSpPr>
          <p:nvPr/>
        </p:nvSpPr>
        <p:spPr bwMode="auto">
          <a:xfrm>
            <a:off x="382588" y="840581"/>
            <a:ext cx="8461375"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1600">
                <a:solidFill>
                  <a:schemeClr val="tx1"/>
                </a:solidFill>
                <a:latin typeface="Futura Bk" pitchFamily="34" charset="0"/>
              </a:defRPr>
            </a:lvl1pPr>
            <a:lvl2pPr marL="742950" indent="-285750" eaLnBrk="0" hangingPunct="0">
              <a:defRPr sz="1600">
                <a:solidFill>
                  <a:schemeClr val="tx1"/>
                </a:solidFill>
                <a:latin typeface="Futura Bk" pitchFamily="34" charset="0"/>
              </a:defRPr>
            </a:lvl2pPr>
            <a:lvl3pPr marL="1143000" indent="-228600" eaLnBrk="0" hangingPunct="0">
              <a:defRPr sz="1600">
                <a:solidFill>
                  <a:schemeClr val="tx1"/>
                </a:solidFill>
                <a:latin typeface="Futura Bk" pitchFamily="34" charset="0"/>
              </a:defRPr>
            </a:lvl3pPr>
            <a:lvl4pPr marL="1600200" indent="-228600" eaLnBrk="0" hangingPunct="0">
              <a:defRPr sz="1600">
                <a:solidFill>
                  <a:schemeClr val="tx1"/>
                </a:solidFill>
                <a:latin typeface="Futura Bk" pitchFamily="34" charset="0"/>
              </a:defRPr>
            </a:lvl4pPr>
            <a:lvl5pPr marL="2057400" indent="-228600" eaLnBrk="0" hangingPunct="0">
              <a:defRPr sz="1600">
                <a:solidFill>
                  <a:schemeClr val="tx1"/>
                </a:solidFill>
                <a:latin typeface="Futura Bk" pitchFamily="34" charset="0"/>
              </a:defRPr>
            </a:lvl5pPr>
            <a:lvl6pPr marL="2514600" indent="-228600" eaLnBrk="0" fontAlgn="base" hangingPunct="0">
              <a:spcBef>
                <a:spcPct val="50000"/>
              </a:spcBef>
              <a:spcAft>
                <a:spcPct val="0"/>
              </a:spcAft>
              <a:defRPr sz="1600">
                <a:solidFill>
                  <a:schemeClr val="tx1"/>
                </a:solidFill>
                <a:latin typeface="Futura Bk" pitchFamily="34" charset="0"/>
              </a:defRPr>
            </a:lvl6pPr>
            <a:lvl7pPr marL="2971800" indent="-228600" eaLnBrk="0" fontAlgn="base" hangingPunct="0">
              <a:spcBef>
                <a:spcPct val="50000"/>
              </a:spcBef>
              <a:spcAft>
                <a:spcPct val="0"/>
              </a:spcAft>
              <a:defRPr sz="1600">
                <a:solidFill>
                  <a:schemeClr val="tx1"/>
                </a:solidFill>
                <a:latin typeface="Futura Bk" pitchFamily="34" charset="0"/>
              </a:defRPr>
            </a:lvl7pPr>
            <a:lvl8pPr marL="3429000" indent="-228600" eaLnBrk="0" fontAlgn="base" hangingPunct="0">
              <a:spcBef>
                <a:spcPct val="50000"/>
              </a:spcBef>
              <a:spcAft>
                <a:spcPct val="0"/>
              </a:spcAft>
              <a:defRPr sz="1600">
                <a:solidFill>
                  <a:schemeClr val="tx1"/>
                </a:solidFill>
                <a:latin typeface="Futura Bk" pitchFamily="34" charset="0"/>
              </a:defRPr>
            </a:lvl8pPr>
            <a:lvl9pPr marL="3886200" indent="-228600" eaLnBrk="0" fontAlgn="base" hangingPunct="0">
              <a:spcBef>
                <a:spcPct val="50000"/>
              </a:spcBef>
              <a:spcAft>
                <a:spcPct val="0"/>
              </a:spcAft>
              <a:defRPr sz="1600">
                <a:solidFill>
                  <a:schemeClr val="tx1"/>
                </a:solidFill>
                <a:latin typeface="Futura Bk" pitchFamily="34" charset="0"/>
              </a:defRPr>
            </a:lvl9pPr>
          </a:lstStyle>
          <a:p>
            <a:pPr eaLnBrk="1" hangingPunct="1"/>
            <a:r>
              <a:rPr lang="zh-CN" altLang="en-US" sz="1800" i="0" dirty="0">
                <a:latin typeface="微软雅黑" pitchFamily="34" charset="-122"/>
                <a:ea typeface="微软雅黑" pitchFamily="34" charset="-122"/>
              </a:rPr>
              <a:t>云存储的存储设备，服务器之多，技术的复杂，进而把这些整合在一起更是一项艰巨的工程。从客户的桌面虚拟化到云端的服务器虚拟化，存储虚拟化，云存储的发展还有很长的路要走。</a:t>
            </a:r>
          </a:p>
        </p:txBody>
      </p:sp>
      <p:graphicFrame>
        <p:nvGraphicFramePr>
          <p:cNvPr id="6" name="图示 5"/>
          <p:cNvGraphicFramePr/>
          <p:nvPr>
            <p:extLst>
              <p:ext uri="{D42A27DB-BD31-4B8C-83A1-F6EECF244321}">
                <p14:modId xmlns:p14="http://schemas.microsoft.com/office/powerpoint/2010/main" val="4252417348"/>
              </p:ext>
            </p:extLst>
          </p:nvPr>
        </p:nvGraphicFramePr>
        <p:xfrm>
          <a:off x="1399479" y="1726579"/>
          <a:ext cx="7230257" cy="310774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TextBox 6"/>
          <p:cNvSpPr txBox="1"/>
          <p:nvPr/>
        </p:nvSpPr>
        <p:spPr>
          <a:xfrm>
            <a:off x="395536" y="2237185"/>
            <a:ext cx="615553" cy="2246769"/>
          </a:xfrm>
          <a:prstGeom prst="rect">
            <a:avLst/>
          </a:prstGeom>
          <a:noFill/>
        </p:spPr>
        <p:txBody>
          <a:bodyPr vert="eaVert" wrap="none">
            <a:spAutoFit/>
          </a:bodyPr>
          <a:lstStyle>
            <a:lvl1pPr eaLnBrk="0" hangingPunct="0">
              <a:defRPr sz="1600">
                <a:solidFill>
                  <a:schemeClr val="tx1"/>
                </a:solidFill>
                <a:latin typeface="Futura Bk" pitchFamily="34" charset="0"/>
              </a:defRPr>
            </a:lvl1pPr>
            <a:lvl2pPr marL="742950" indent="-285750" eaLnBrk="0" hangingPunct="0">
              <a:defRPr sz="1600">
                <a:solidFill>
                  <a:schemeClr val="tx1"/>
                </a:solidFill>
                <a:latin typeface="Futura Bk" pitchFamily="34" charset="0"/>
              </a:defRPr>
            </a:lvl2pPr>
            <a:lvl3pPr marL="1143000" indent="-228600" eaLnBrk="0" hangingPunct="0">
              <a:defRPr sz="1600">
                <a:solidFill>
                  <a:schemeClr val="tx1"/>
                </a:solidFill>
                <a:latin typeface="Futura Bk" pitchFamily="34" charset="0"/>
              </a:defRPr>
            </a:lvl3pPr>
            <a:lvl4pPr marL="1600200" indent="-228600" eaLnBrk="0" hangingPunct="0">
              <a:defRPr sz="1600">
                <a:solidFill>
                  <a:schemeClr val="tx1"/>
                </a:solidFill>
                <a:latin typeface="Futura Bk" pitchFamily="34" charset="0"/>
              </a:defRPr>
            </a:lvl4pPr>
            <a:lvl5pPr marL="2057400" indent="-228600" eaLnBrk="0" hangingPunct="0">
              <a:defRPr sz="1600">
                <a:solidFill>
                  <a:schemeClr val="tx1"/>
                </a:solidFill>
                <a:latin typeface="Futura Bk" pitchFamily="34" charset="0"/>
              </a:defRPr>
            </a:lvl5pPr>
            <a:lvl6pPr marL="2514600" indent="-228600" eaLnBrk="0" fontAlgn="base" hangingPunct="0">
              <a:spcBef>
                <a:spcPct val="50000"/>
              </a:spcBef>
              <a:spcAft>
                <a:spcPct val="0"/>
              </a:spcAft>
              <a:defRPr sz="1600">
                <a:solidFill>
                  <a:schemeClr val="tx1"/>
                </a:solidFill>
                <a:latin typeface="Futura Bk" pitchFamily="34" charset="0"/>
              </a:defRPr>
            </a:lvl6pPr>
            <a:lvl7pPr marL="2971800" indent="-228600" eaLnBrk="0" fontAlgn="base" hangingPunct="0">
              <a:spcBef>
                <a:spcPct val="50000"/>
              </a:spcBef>
              <a:spcAft>
                <a:spcPct val="0"/>
              </a:spcAft>
              <a:defRPr sz="1600">
                <a:solidFill>
                  <a:schemeClr val="tx1"/>
                </a:solidFill>
                <a:latin typeface="Futura Bk" pitchFamily="34" charset="0"/>
              </a:defRPr>
            </a:lvl7pPr>
            <a:lvl8pPr marL="3429000" indent="-228600" eaLnBrk="0" fontAlgn="base" hangingPunct="0">
              <a:spcBef>
                <a:spcPct val="50000"/>
              </a:spcBef>
              <a:spcAft>
                <a:spcPct val="0"/>
              </a:spcAft>
              <a:defRPr sz="1600">
                <a:solidFill>
                  <a:schemeClr val="tx1"/>
                </a:solidFill>
                <a:latin typeface="Futura Bk" pitchFamily="34" charset="0"/>
              </a:defRPr>
            </a:lvl8pPr>
            <a:lvl9pPr marL="3886200" indent="-228600" eaLnBrk="0" fontAlgn="base" hangingPunct="0">
              <a:spcBef>
                <a:spcPct val="50000"/>
              </a:spcBef>
              <a:spcAft>
                <a:spcPct val="0"/>
              </a:spcAft>
              <a:defRPr sz="1600">
                <a:solidFill>
                  <a:schemeClr val="tx1"/>
                </a:solidFill>
                <a:latin typeface="Futura Bk" pitchFamily="34" charset="0"/>
              </a:defRPr>
            </a:lvl9pPr>
          </a:lstStyle>
          <a:p>
            <a:pPr eaLnBrk="1" hangingPunct="1">
              <a:defRPr/>
            </a:pPr>
            <a:r>
              <a:rPr lang="zh-CN" altLang="en-US" sz="2800" i="0" dirty="0">
                <a:latin typeface="微软雅黑" pitchFamily="34" charset="-122"/>
                <a:ea typeface="微软雅黑" pitchFamily="34" charset="-122"/>
              </a:rPr>
              <a:t>云服务提供商</a:t>
            </a:r>
          </a:p>
        </p:txBody>
      </p:sp>
      <p:sp>
        <p:nvSpPr>
          <p:cNvPr id="8" name="TextBox 7"/>
          <p:cNvSpPr txBox="1"/>
          <p:nvPr/>
        </p:nvSpPr>
        <p:spPr>
          <a:xfrm>
            <a:off x="1547664" y="2109323"/>
            <a:ext cx="643949" cy="477054"/>
          </a:xfrm>
          <a:prstGeom prst="rect">
            <a:avLst/>
          </a:prstGeom>
          <a:noFill/>
        </p:spPr>
        <p:txBody>
          <a:bodyPr wrap="square">
            <a:spAutoFit/>
          </a:bodyPr>
          <a:lstStyle>
            <a:lvl1pPr eaLnBrk="0" hangingPunct="0">
              <a:defRPr sz="1600">
                <a:solidFill>
                  <a:schemeClr val="tx1"/>
                </a:solidFill>
                <a:latin typeface="Futura Bk" pitchFamily="34" charset="0"/>
              </a:defRPr>
            </a:lvl1pPr>
            <a:lvl2pPr marL="742950" indent="-285750" eaLnBrk="0" hangingPunct="0">
              <a:defRPr sz="1600">
                <a:solidFill>
                  <a:schemeClr val="tx1"/>
                </a:solidFill>
                <a:latin typeface="Futura Bk" pitchFamily="34" charset="0"/>
              </a:defRPr>
            </a:lvl2pPr>
            <a:lvl3pPr marL="1143000" indent="-228600" eaLnBrk="0" hangingPunct="0">
              <a:defRPr sz="1600">
                <a:solidFill>
                  <a:schemeClr val="tx1"/>
                </a:solidFill>
                <a:latin typeface="Futura Bk" pitchFamily="34" charset="0"/>
              </a:defRPr>
            </a:lvl3pPr>
            <a:lvl4pPr marL="1600200" indent="-228600" eaLnBrk="0" hangingPunct="0">
              <a:defRPr sz="1600">
                <a:solidFill>
                  <a:schemeClr val="tx1"/>
                </a:solidFill>
                <a:latin typeface="Futura Bk" pitchFamily="34" charset="0"/>
              </a:defRPr>
            </a:lvl4pPr>
            <a:lvl5pPr marL="2057400" indent="-228600" eaLnBrk="0" hangingPunct="0">
              <a:defRPr sz="1600">
                <a:solidFill>
                  <a:schemeClr val="tx1"/>
                </a:solidFill>
                <a:latin typeface="Futura Bk" pitchFamily="34" charset="0"/>
              </a:defRPr>
            </a:lvl5pPr>
            <a:lvl6pPr marL="2514600" indent="-228600" eaLnBrk="0" fontAlgn="base" hangingPunct="0">
              <a:spcBef>
                <a:spcPct val="50000"/>
              </a:spcBef>
              <a:spcAft>
                <a:spcPct val="0"/>
              </a:spcAft>
              <a:defRPr sz="1600">
                <a:solidFill>
                  <a:schemeClr val="tx1"/>
                </a:solidFill>
                <a:latin typeface="Futura Bk" pitchFamily="34" charset="0"/>
              </a:defRPr>
            </a:lvl6pPr>
            <a:lvl7pPr marL="2971800" indent="-228600" eaLnBrk="0" fontAlgn="base" hangingPunct="0">
              <a:spcBef>
                <a:spcPct val="50000"/>
              </a:spcBef>
              <a:spcAft>
                <a:spcPct val="0"/>
              </a:spcAft>
              <a:defRPr sz="1600">
                <a:solidFill>
                  <a:schemeClr val="tx1"/>
                </a:solidFill>
                <a:latin typeface="Futura Bk" pitchFamily="34" charset="0"/>
              </a:defRPr>
            </a:lvl7pPr>
            <a:lvl8pPr marL="3429000" indent="-228600" eaLnBrk="0" fontAlgn="base" hangingPunct="0">
              <a:spcBef>
                <a:spcPct val="50000"/>
              </a:spcBef>
              <a:spcAft>
                <a:spcPct val="0"/>
              </a:spcAft>
              <a:defRPr sz="1600">
                <a:solidFill>
                  <a:schemeClr val="tx1"/>
                </a:solidFill>
                <a:latin typeface="Futura Bk" pitchFamily="34" charset="0"/>
              </a:defRPr>
            </a:lvl8pPr>
            <a:lvl9pPr marL="3886200" indent="-228600" eaLnBrk="0" fontAlgn="base" hangingPunct="0">
              <a:spcBef>
                <a:spcPct val="50000"/>
              </a:spcBef>
              <a:spcAft>
                <a:spcPct val="0"/>
              </a:spcAft>
              <a:defRPr sz="1600">
                <a:solidFill>
                  <a:schemeClr val="tx1"/>
                </a:solidFill>
                <a:latin typeface="Futura Bk" pitchFamily="34" charset="0"/>
              </a:defRPr>
            </a:lvl9pPr>
          </a:lstStyle>
          <a:p>
            <a:pPr eaLnBrk="1" hangingPunct="1">
              <a:lnSpc>
                <a:spcPts val="1500"/>
              </a:lnSpc>
              <a:defRPr/>
            </a:pPr>
            <a:r>
              <a:rPr lang="zh-CN" altLang="en-US" sz="1400" b="1" i="0" dirty="0">
                <a:latin typeface="微软雅黑" pitchFamily="34" charset="-122"/>
                <a:ea typeface="微软雅黑" pitchFamily="34" charset="-122"/>
              </a:rPr>
              <a:t>安全</a:t>
            </a:r>
            <a:endParaRPr lang="en-US" altLang="zh-CN" sz="1400" b="1" i="0" dirty="0">
              <a:latin typeface="微软雅黑" pitchFamily="34" charset="-122"/>
              <a:ea typeface="微软雅黑" pitchFamily="34" charset="-122"/>
            </a:endParaRPr>
          </a:p>
          <a:p>
            <a:pPr eaLnBrk="1" hangingPunct="1">
              <a:lnSpc>
                <a:spcPts val="1500"/>
              </a:lnSpc>
              <a:defRPr/>
            </a:pPr>
            <a:r>
              <a:rPr lang="zh-CN" altLang="en-US" sz="1400" b="1" i="0" dirty="0">
                <a:latin typeface="微软雅黑" pitchFamily="34" charset="-122"/>
                <a:ea typeface="微软雅黑" pitchFamily="34" charset="-122"/>
              </a:rPr>
              <a:t>保密</a:t>
            </a:r>
          </a:p>
        </p:txBody>
      </p:sp>
      <p:sp>
        <p:nvSpPr>
          <p:cNvPr id="9" name="TextBox 8"/>
          <p:cNvSpPr txBox="1"/>
          <p:nvPr/>
        </p:nvSpPr>
        <p:spPr>
          <a:xfrm>
            <a:off x="1807031" y="3065564"/>
            <a:ext cx="543739" cy="477054"/>
          </a:xfrm>
          <a:prstGeom prst="rect">
            <a:avLst/>
          </a:prstGeom>
          <a:noFill/>
        </p:spPr>
        <p:txBody>
          <a:bodyPr wrap="none">
            <a:spAutoFit/>
          </a:bodyPr>
          <a:lstStyle>
            <a:lvl1pPr eaLnBrk="0" hangingPunct="0">
              <a:defRPr sz="1600">
                <a:solidFill>
                  <a:schemeClr val="tx1"/>
                </a:solidFill>
                <a:latin typeface="Futura Bk" pitchFamily="34" charset="0"/>
              </a:defRPr>
            </a:lvl1pPr>
            <a:lvl2pPr marL="742950" indent="-285750" eaLnBrk="0" hangingPunct="0">
              <a:defRPr sz="1600">
                <a:solidFill>
                  <a:schemeClr val="tx1"/>
                </a:solidFill>
                <a:latin typeface="Futura Bk" pitchFamily="34" charset="0"/>
              </a:defRPr>
            </a:lvl2pPr>
            <a:lvl3pPr marL="1143000" indent="-228600" eaLnBrk="0" hangingPunct="0">
              <a:defRPr sz="1600">
                <a:solidFill>
                  <a:schemeClr val="tx1"/>
                </a:solidFill>
                <a:latin typeface="Futura Bk" pitchFamily="34" charset="0"/>
              </a:defRPr>
            </a:lvl3pPr>
            <a:lvl4pPr marL="1600200" indent="-228600" eaLnBrk="0" hangingPunct="0">
              <a:defRPr sz="1600">
                <a:solidFill>
                  <a:schemeClr val="tx1"/>
                </a:solidFill>
                <a:latin typeface="Futura Bk" pitchFamily="34" charset="0"/>
              </a:defRPr>
            </a:lvl4pPr>
            <a:lvl5pPr marL="2057400" indent="-228600" eaLnBrk="0" hangingPunct="0">
              <a:defRPr sz="1600">
                <a:solidFill>
                  <a:schemeClr val="tx1"/>
                </a:solidFill>
                <a:latin typeface="Futura Bk" pitchFamily="34" charset="0"/>
              </a:defRPr>
            </a:lvl5pPr>
            <a:lvl6pPr marL="2514600" indent="-228600" eaLnBrk="0" fontAlgn="base" hangingPunct="0">
              <a:spcBef>
                <a:spcPct val="50000"/>
              </a:spcBef>
              <a:spcAft>
                <a:spcPct val="0"/>
              </a:spcAft>
              <a:defRPr sz="1600">
                <a:solidFill>
                  <a:schemeClr val="tx1"/>
                </a:solidFill>
                <a:latin typeface="Futura Bk" pitchFamily="34" charset="0"/>
              </a:defRPr>
            </a:lvl6pPr>
            <a:lvl7pPr marL="2971800" indent="-228600" eaLnBrk="0" fontAlgn="base" hangingPunct="0">
              <a:spcBef>
                <a:spcPct val="50000"/>
              </a:spcBef>
              <a:spcAft>
                <a:spcPct val="0"/>
              </a:spcAft>
              <a:defRPr sz="1600">
                <a:solidFill>
                  <a:schemeClr val="tx1"/>
                </a:solidFill>
                <a:latin typeface="Futura Bk" pitchFamily="34" charset="0"/>
              </a:defRPr>
            </a:lvl7pPr>
            <a:lvl8pPr marL="3429000" indent="-228600" eaLnBrk="0" fontAlgn="base" hangingPunct="0">
              <a:spcBef>
                <a:spcPct val="50000"/>
              </a:spcBef>
              <a:spcAft>
                <a:spcPct val="0"/>
              </a:spcAft>
              <a:defRPr sz="1600">
                <a:solidFill>
                  <a:schemeClr val="tx1"/>
                </a:solidFill>
                <a:latin typeface="Futura Bk" pitchFamily="34" charset="0"/>
              </a:defRPr>
            </a:lvl8pPr>
            <a:lvl9pPr marL="3886200" indent="-228600" eaLnBrk="0" fontAlgn="base" hangingPunct="0">
              <a:spcBef>
                <a:spcPct val="50000"/>
              </a:spcBef>
              <a:spcAft>
                <a:spcPct val="0"/>
              </a:spcAft>
              <a:defRPr sz="1600">
                <a:solidFill>
                  <a:schemeClr val="tx1"/>
                </a:solidFill>
                <a:latin typeface="Futura Bk" pitchFamily="34" charset="0"/>
              </a:defRPr>
            </a:lvl9pPr>
          </a:lstStyle>
          <a:p>
            <a:pPr eaLnBrk="1" hangingPunct="1">
              <a:lnSpc>
                <a:spcPts val="1500"/>
              </a:lnSpc>
              <a:defRPr/>
            </a:pPr>
            <a:r>
              <a:rPr lang="zh-CN" altLang="en-US" sz="1400" b="1" i="0" dirty="0">
                <a:latin typeface="微软雅黑" pitchFamily="34" charset="-122"/>
                <a:ea typeface="微软雅黑" pitchFamily="34" charset="-122"/>
              </a:rPr>
              <a:t>数据</a:t>
            </a:r>
            <a:endParaRPr lang="en-US" altLang="zh-CN" sz="1400" b="1" i="0" dirty="0">
              <a:latin typeface="微软雅黑" pitchFamily="34" charset="-122"/>
              <a:ea typeface="微软雅黑" pitchFamily="34" charset="-122"/>
            </a:endParaRPr>
          </a:p>
          <a:p>
            <a:pPr eaLnBrk="1" hangingPunct="1">
              <a:lnSpc>
                <a:spcPts val="1500"/>
              </a:lnSpc>
              <a:defRPr/>
            </a:pPr>
            <a:r>
              <a:rPr lang="zh-CN" altLang="en-US" sz="1400" b="1" i="0" dirty="0">
                <a:latin typeface="微软雅黑" pitchFamily="34" charset="-122"/>
                <a:ea typeface="微软雅黑" pitchFamily="34" charset="-122"/>
              </a:rPr>
              <a:t>管理</a:t>
            </a:r>
          </a:p>
        </p:txBody>
      </p:sp>
      <p:sp>
        <p:nvSpPr>
          <p:cNvPr id="10" name="TextBox 9"/>
          <p:cNvSpPr txBox="1"/>
          <p:nvPr/>
        </p:nvSpPr>
        <p:spPr>
          <a:xfrm>
            <a:off x="1597768" y="4005010"/>
            <a:ext cx="543739" cy="477054"/>
          </a:xfrm>
          <a:prstGeom prst="rect">
            <a:avLst/>
          </a:prstGeom>
          <a:noFill/>
        </p:spPr>
        <p:txBody>
          <a:bodyPr wrap="none">
            <a:spAutoFit/>
          </a:bodyPr>
          <a:lstStyle>
            <a:lvl1pPr eaLnBrk="0" hangingPunct="0">
              <a:defRPr sz="1600">
                <a:solidFill>
                  <a:schemeClr val="tx1"/>
                </a:solidFill>
                <a:latin typeface="Futura Bk" pitchFamily="34" charset="0"/>
              </a:defRPr>
            </a:lvl1pPr>
            <a:lvl2pPr marL="742950" indent="-285750" eaLnBrk="0" hangingPunct="0">
              <a:defRPr sz="1600">
                <a:solidFill>
                  <a:schemeClr val="tx1"/>
                </a:solidFill>
                <a:latin typeface="Futura Bk" pitchFamily="34" charset="0"/>
              </a:defRPr>
            </a:lvl2pPr>
            <a:lvl3pPr marL="1143000" indent="-228600" eaLnBrk="0" hangingPunct="0">
              <a:defRPr sz="1600">
                <a:solidFill>
                  <a:schemeClr val="tx1"/>
                </a:solidFill>
                <a:latin typeface="Futura Bk" pitchFamily="34" charset="0"/>
              </a:defRPr>
            </a:lvl3pPr>
            <a:lvl4pPr marL="1600200" indent="-228600" eaLnBrk="0" hangingPunct="0">
              <a:defRPr sz="1600">
                <a:solidFill>
                  <a:schemeClr val="tx1"/>
                </a:solidFill>
                <a:latin typeface="Futura Bk" pitchFamily="34" charset="0"/>
              </a:defRPr>
            </a:lvl4pPr>
            <a:lvl5pPr marL="2057400" indent="-228600" eaLnBrk="0" hangingPunct="0">
              <a:defRPr sz="1600">
                <a:solidFill>
                  <a:schemeClr val="tx1"/>
                </a:solidFill>
                <a:latin typeface="Futura Bk" pitchFamily="34" charset="0"/>
              </a:defRPr>
            </a:lvl5pPr>
            <a:lvl6pPr marL="2514600" indent="-228600" eaLnBrk="0" fontAlgn="base" hangingPunct="0">
              <a:spcBef>
                <a:spcPct val="50000"/>
              </a:spcBef>
              <a:spcAft>
                <a:spcPct val="0"/>
              </a:spcAft>
              <a:defRPr sz="1600">
                <a:solidFill>
                  <a:schemeClr val="tx1"/>
                </a:solidFill>
                <a:latin typeface="Futura Bk" pitchFamily="34" charset="0"/>
              </a:defRPr>
            </a:lvl6pPr>
            <a:lvl7pPr marL="2971800" indent="-228600" eaLnBrk="0" fontAlgn="base" hangingPunct="0">
              <a:spcBef>
                <a:spcPct val="50000"/>
              </a:spcBef>
              <a:spcAft>
                <a:spcPct val="0"/>
              </a:spcAft>
              <a:defRPr sz="1600">
                <a:solidFill>
                  <a:schemeClr val="tx1"/>
                </a:solidFill>
                <a:latin typeface="Futura Bk" pitchFamily="34" charset="0"/>
              </a:defRPr>
            </a:lvl7pPr>
            <a:lvl8pPr marL="3429000" indent="-228600" eaLnBrk="0" fontAlgn="base" hangingPunct="0">
              <a:spcBef>
                <a:spcPct val="50000"/>
              </a:spcBef>
              <a:spcAft>
                <a:spcPct val="0"/>
              </a:spcAft>
              <a:defRPr sz="1600">
                <a:solidFill>
                  <a:schemeClr val="tx1"/>
                </a:solidFill>
                <a:latin typeface="Futura Bk" pitchFamily="34" charset="0"/>
              </a:defRPr>
            </a:lvl8pPr>
            <a:lvl9pPr marL="3886200" indent="-228600" eaLnBrk="0" fontAlgn="base" hangingPunct="0">
              <a:spcBef>
                <a:spcPct val="50000"/>
              </a:spcBef>
              <a:spcAft>
                <a:spcPct val="0"/>
              </a:spcAft>
              <a:defRPr sz="1600">
                <a:solidFill>
                  <a:schemeClr val="tx1"/>
                </a:solidFill>
                <a:latin typeface="Futura Bk" pitchFamily="34" charset="0"/>
              </a:defRPr>
            </a:lvl9pPr>
          </a:lstStyle>
          <a:p>
            <a:pPr eaLnBrk="1" hangingPunct="1">
              <a:lnSpc>
                <a:spcPts val="1500"/>
              </a:lnSpc>
              <a:defRPr/>
            </a:pPr>
            <a:r>
              <a:rPr lang="zh-CN" altLang="en-US" sz="1400" b="1" i="0" dirty="0">
                <a:latin typeface="微软雅黑" pitchFamily="34" charset="-122"/>
                <a:ea typeface="微软雅黑" pitchFamily="34" charset="-122"/>
              </a:rPr>
              <a:t>存储</a:t>
            </a:r>
            <a:endParaRPr lang="en-US" altLang="zh-CN" sz="1400" b="1" i="0" dirty="0">
              <a:latin typeface="微软雅黑" pitchFamily="34" charset="-122"/>
              <a:ea typeface="微软雅黑" pitchFamily="34" charset="-122"/>
            </a:endParaRPr>
          </a:p>
          <a:p>
            <a:pPr eaLnBrk="1" hangingPunct="1">
              <a:lnSpc>
                <a:spcPts val="1500"/>
              </a:lnSpc>
              <a:defRPr/>
            </a:pPr>
            <a:r>
              <a:rPr lang="zh-CN" altLang="en-US" sz="1400" b="1" i="0" dirty="0">
                <a:latin typeface="微软雅黑" pitchFamily="34" charset="-122"/>
                <a:ea typeface="微软雅黑" pitchFamily="34" charset="-122"/>
              </a:rPr>
              <a:t>部署</a:t>
            </a:r>
          </a:p>
        </p:txBody>
      </p:sp>
    </p:spTree>
    <p:extLst>
      <p:ext uri="{BB962C8B-B14F-4D97-AF65-F5344CB8AC3E}">
        <p14:creationId xmlns:p14="http://schemas.microsoft.com/office/powerpoint/2010/main" val="2997474269"/>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1400" dirty="0"/>
              <a:t>海量数据管理技术</a:t>
            </a:r>
          </a:p>
        </p:txBody>
      </p:sp>
      <p:sp>
        <p:nvSpPr>
          <p:cNvPr id="3" name="内容占位符 2"/>
          <p:cNvSpPr>
            <a:spLocks noGrp="1"/>
          </p:cNvSpPr>
          <p:nvPr>
            <p:ph idx="4294967295"/>
          </p:nvPr>
        </p:nvSpPr>
        <p:spPr>
          <a:xfrm>
            <a:off x="0" y="844550"/>
            <a:ext cx="8207375" cy="3749675"/>
          </a:xfrm>
        </p:spPr>
        <p:txBody>
          <a:bodyPr/>
          <a:lstStyle/>
          <a:p>
            <a:r>
              <a:rPr lang="zh-CN" altLang="en-US" sz="1800" dirty="0">
                <a:latin typeface="微软雅黑" panose="020B0503020204020204" pitchFamily="34" charset="-122"/>
                <a:ea typeface="微软雅黑" panose="020B0503020204020204" pitchFamily="34" charset="-122"/>
                <a:cs typeface="Arial" pitchFamily="34" charset="0"/>
              </a:rPr>
              <a:t>随着云计算中</a:t>
            </a:r>
            <a:r>
              <a:rPr lang="zh-CN" altLang="en-US" sz="1800" dirty="0">
                <a:latin typeface="微软雅黑" panose="020B0503020204020204" pitchFamily="34" charset="-122"/>
                <a:ea typeface="微软雅黑" panose="020B0503020204020204" pitchFamily="34" charset="-122"/>
              </a:rPr>
              <a:t>大数据集高效管理</a:t>
            </a:r>
            <a:r>
              <a:rPr lang="zh-CN" altLang="en-US" sz="1800" dirty="0">
                <a:latin typeface="微软雅黑" panose="020B0503020204020204" pitchFamily="34" charset="-122"/>
                <a:ea typeface="微软雅黑" panose="020B0503020204020204" pitchFamily="34" charset="-122"/>
                <a:cs typeface="Arial" pitchFamily="34" charset="0"/>
              </a:rPr>
              <a:t>、海量数据中特定数据的</a:t>
            </a:r>
            <a:r>
              <a:rPr lang="zh-CN" altLang="en-US" sz="1800" dirty="0">
                <a:latin typeface="微软雅黑" panose="020B0503020204020204" pitchFamily="34" charset="-122"/>
                <a:ea typeface="微软雅黑" panose="020B0503020204020204" pitchFamily="34" charset="-122"/>
              </a:rPr>
              <a:t>快速定位与获取</a:t>
            </a:r>
            <a:r>
              <a:rPr lang="zh-CN" altLang="en-US" sz="1800" dirty="0">
                <a:latin typeface="微软雅黑" panose="020B0503020204020204" pitchFamily="34" charset="-122"/>
                <a:ea typeface="微软雅黑" panose="020B0503020204020204" pitchFamily="34" charset="-122"/>
                <a:cs typeface="Arial" pitchFamily="34" charset="0"/>
              </a:rPr>
              <a:t>、云端海量数据</a:t>
            </a:r>
            <a:r>
              <a:rPr lang="zh-CN" altLang="en-US" sz="1800" dirty="0">
                <a:latin typeface="微软雅黑" panose="020B0503020204020204" pitchFamily="34" charset="-122"/>
                <a:ea typeface="微软雅黑" panose="020B0503020204020204" pitchFamily="34" charset="-122"/>
              </a:rPr>
              <a:t>精准查询</a:t>
            </a:r>
            <a:r>
              <a:rPr lang="zh-CN" altLang="en-US" sz="1800" dirty="0">
                <a:latin typeface="微软雅黑" panose="020B0503020204020204" pitchFamily="34" charset="-122"/>
                <a:ea typeface="微软雅黑" panose="020B0503020204020204" pitchFamily="34" charset="-122"/>
                <a:cs typeface="Arial" pitchFamily="34" charset="0"/>
              </a:rPr>
              <a:t>等迫切需求的日益显现，</a:t>
            </a:r>
            <a:r>
              <a:rPr lang="en-US" altLang="zh-CN" sz="1800" dirty="0">
                <a:latin typeface="微软雅黑" panose="020B0503020204020204" pitchFamily="34" charset="-122"/>
                <a:ea typeface="微软雅黑" panose="020B0503020204020204" pitchFamily="34" charset="-122"/>
                <a:cs typeface="Arial" pitchFamily="34" charset="0"/>
              </a:rPr>
              <a:t>Web</a:t>
            </a:r>
            <a:r>
              <a:rPr lang="zh-CN" altLang="en-US" sz="1800" dirty="0">
                <a:latin typeface="微软雅黑" panose="020B0503020204020204" pitchFamily="34" charset="-122"/>
                <a:ea typeface="微软雅黑" panose="020B0503020204020204" pitchFamily="34" charset="-122"/>
                <a:cs typeface="Arial" pitchFamily="34" charset="0"/>
              </a:rPr>
              <a:t>数据管理正逐步向云数据管理阶段发展。</a:t>
            </a:r>
          </a:p>
          <a:p>
            <a:r>
              <a:rPr lang="zh-CN" altLang="en-US" sz="1800" dirty="0">
                <a:latin typeface="微软雅黑" panose="020B0503020204020204" pitchFamily="34" charset="-122"/>
                <a:ea typeface="微软雅黑" panose="020B0503020204020204" pitchFamily="34" charset="-122"/>
                <a:cs typeface="Arial" pitchFamily="34" charset="0"/>
              </a:rPr>
              <a:t>云数据管理是在云计算概念上延伸和发展出来的一个新的概念。</a:t>
            </a:r>
            <a:r>
              <a:rPr lang="zh-CN" altLang="en-US" sz="1800" dirty="0">
                <a:latin typeface="微软雅黑" panose="020B0503020204020204" pitchFamily="34" charset="-122"/>
                <a:ea typeface="微软雅黑" panose="020B0503020204020204" pitchFamily="34" charset="-122"/>
              </a:rPr>
              <a:t>云数据管理使更大数据量的处理成为可能，被称为下一代的因特网计算和下一代的数据中心。</a:t>
            </a:r>
          </a:p>
          <a:p>
            <a:r>
              <a:rPr lang="zh-CN" altLang="en-US" sz="1800" dirty="0">
                <a:latin typeface="微软雅黑" panose="020B0503020204020204" pitchFamily="34" charset="-122"/>
                <a:ea typeface="微软雅黑" panose="020B0503020204020204" pitchFamily="34" charset="-122"/>
                <a:cs typeface="Arial" pitchFamily="34" charset="0"/>
              </a:rPr>
              <a:t>云计算需要对分布的、海量的数据进行处理、分析，因此，数据管理技术必须能够高效地管理大量的数据 。</a:t>
            </a:r>
          </a:p>
          <a:p>
            <a:endParaRPr lang="zh-CN" altLang="en-US" sz="1800" dirty="0">
              <a:latin typeface="Arial" pitchFamily="34" charset="0"/>
              <a:cs typeface="Arial" pitchFamily="34" charset="0"/>
            </a:endParaRPr>
          </a:p>
        </p:txBody>
      </p:sp>
      <p:pic>
        <p:nvPicPr>
          <p:cNvPr id="5" name="图片 4"/>
          <p:cNvPicPr>
            <a:picLocks noChangeAspect="1"/>
          </p:cNvPicPr>
          <p:nvPr/>
        </p:nvPicPr>
        <p:blipFill rotWithShape="1">
          <a:blip r:embed="rId2" cstate="print">
            <a:extLst>
              <a:ext uri="{28A0092B-C50C-407E-A947-70E740481C1C}">
                <a14:useLocalDpi xmlns:a14="http://schemas.microsoft.com/office/drawing/2010/main" val="0"/>
              </a:ext>
            </a:extLst>
          </a:blip>
          <a:srcRect l="4832"/>
          <a:stretch/>
        </p:blipFill>
        <p:spPr>
          <a:xfrm>
            <a:off x="595000" y="3363838"/>
            <a:ext cx="3810718" cy="1458000"/>
          </a:xfrm>
          <a:prstGeom prst="roundRect">
            <a:avLst>
              <a:gd name="adj" fmla="val 8594"/>
            </a:avLst>
          </a:prstGeom>
          <a:solidFill>
            <a:srgbClr val="FFFFFF">
              <a:shade val="85000"/>
            </a:srgbClr>
          </a:solidFill>
          <a:ln>
            <a:noFill/>
          </a:ln>
          <a:effectLst/>
        </p:spPr>
      </p:pic>
      <p:pic>
        <p:nvPicPr>
          <p:cNvPr id="6" name="图片 5"/>
          <p:cNvPicPr>
            <a:picLocks noChangeAspect="1"/>
          </p:cNvPicPr>
          <p:nvPr/>
        </p:nvPicPr>
        <p:blipFill rotWithShape="1">
          <a:blip r:embed="rId3" cstate="print">
            <a:extLst>
              <a:ext uri="{28A0092B-C50C-407E-A947-70E740481C1C}">
                <a14:useLocalDpi xmlns:a14="http://schemas.microsoft.com/office/drawing/2010/main" val="0"/>
              </a:ext>
            </a:extLst>
          </a:blip>
          <a:srcRect t="20608" b="9601"/>
          <a:stretch/>
        </p:blipFill>
        <p:spPr>
          <a:xfrm>
            <a:off x="4572000" y="3363838"/>
            <a:ext cx="3963087" cy="1458000"/>
          </a:xfrm>
          <a:prstGeom prst="roundRect">
            <a:avLst>
              <a:gd name="adj" fmla="val 8594"/>
            </a:avLst>
          </a:prstGeom>
          <a:solidFill>
            <a:srgbClr val="FFFFFF">
              <a:shade val="85000"/>
            </a:srgbClr>
          </a:solidFill>
          <a:ln>
            <a:noFill/>
          </a:ln>
          <a:effectLst/>
        </p:spPr>
      </p:pic>
    </p:spTree>
    <p:extLst>
      <p:ext uri="{BB962C8B-B14F-4D97-AF65-F5344CB8AC3E}">
        <p14:creationId xmlns:p14="http://schemas.microsoft.com/office/powerpoint/2010/main" val="1250231000"/>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1400" dirty="0"/>
              <a:t>海量数据管理技术</a:t>
            </a:r>
          </a:p>
        </p:txBody>
      </p:sp>
      <p:sp>
        <p:nvSpPr>
          <p:cNvPr id="3" name="内容占位符 2"/>
          <p:cNvSpPr>
            <a:spLocks noGrp="1"/>
          </p:cNvSpPr>
          <p:nvPr>
            <p:ph idx="4294967295"/>
          </p:nvPr>
        </p:nvSpPr>
        <p:spPr>
          <a:xfrm>
            <a:off x="0" y="844550"/>
            <a:ext cx="8207375" cy="3749675"/>
          </a:xfrm>
        </p:spPr>
        <p:txBody>
          <a:bodyPr/>
          <a:lstStyle/>
          <a:p>
            <a:pPr marL="0" indent="0">
              <a:buNone/>
            </a:pPr>
            <a:r>
              <a:rPr lang="zh-CN" altLang="en-US" sz="2400" dirty="0">
                <a:latin typeface="微软雅黑" panose="020B0503020204020204" pitchFamily="34" charset="-122"/>
                <a:ea typeface="微软雅黑" panose="020B0503020204020204" pitchFamily="34" charset="-122"/>
              </a:rPr>
              <a:t>   当前云数据管理领域成熟的产品有： </a:t>
            </a:r>
            <a:endParaRPr lang="en-US" altLang="zh-CN" sz="2400" dirty="0">
              <a:latin typeface="微软雅黑" panose="020B0503020204020204" pitchFamily="34" charset="-122"/>
              <a:ea typeface="微软雅黑" panose="020B0503020204020204" pitchFamily="34" charset="-122"/>
            </a:endParaRPr>
          </a:p>
          <a:p>
            <a:pPr marL="800100" lvl="1" indent="-342900">
              <a:spcBef>
                <a:spcPts val="1200"/>
              </a:spcBef>
              <a:buFont typeface="+mj-lt"/>
              <a:buAutoNum type="arabicPeriod"/>
            </a:pPr>
            <a:r>
              <a:rPr lang="en-US" altLang="zh-CN" sz="2200" dirty="0">
                <a:cs typeface="Arial" pitchFamily="34" charset="0"/>
              </a:rPr>
              <a:t>GFS</a:t>
            </a:r>
          </a:p>
          <a:p>
            <a:pPr marL="800100" lvl="1" indent="-342900">
              <a:spcBef>
                <a:spcPts val="600"/>
              </a:spcBef>
              <a:buFont typeface="+mj-lt"/>
              <a:buAutoNum type="arabicPeriod"/>
            </a:pPr>
            <a:r>
              <a:rPr lang="en-US" altLang="zh-CN" sz="2200" dirty="0" err="1" smtClean="0">
                <a:cs typeface="Arial" pitchFamily="34" charset="0"/>
              </a:rPr>
              <a:t>Hbase</a:t>
            </a:r>
            <a:endParaRPr lang="en-US" altLang="zh-CN" sz="2200" dirty="0">
              <a:cs typeface="Arial" pitchFamily="34" charset="0"/>
            </a:endParaRPr>
          </a:p>
          <a:p>
            <a:pPr marL="800100" lvl="1" indent="-342900">
              <a:spcBef>
                <a:spcPts val="600"/>
              </a:spcBef>
              <a:buFont typeface="+mj-lt"/>
              <a:buAutoNum type="arabicPeriod"/>
            </a:pPr>
            <a:r>
              <a:rPr lang="en-US" altLang="zh-CN" sz="2200" dirty="0">
                <a:cs typeface="Arial" pitchFamily="34" charset="0"/>
              </a:rPr>
              <a:t>Amazon S3 </a:t>
            </a:r>
          </a:p>
          <a:p>
            <a:pPr marL="800100" lvl="1" indent="-342900">
              <a:spcBef>
                <a:spcPts val="600"/>
              </a:spcBef>
              <a:buFont typeface="+mj-lt"/>
              <a:buAutoNum type="arabicPeriod"/>
            </a:pPr>
            <a:r>
              <a:rPr lang="en-US" altLang="zh-CN" sz="2200" dirty="0" smtClean="0">
                <a:cs typeface="Arial" pitchFamily="34" charset="0"/>
              </a:rPr>
              <a:t>HDFS</a:t>
            </a:r>
            <a:endParaRPr lang="en-US" altLang="zh-CN" sz="2200" dirty="0">
              <a:cs typeface="Arial" pitchFamily="34" charset="0"/>
            </a:endParaRPr>
          </a:p>
          <a:p>
            <a:pPr marL="457200" lvl="1" indent="0">
              <a:spcBef>
                <a:spcPts val="600"/>
              </a:spcBef>
              <a:buNone/>
            </a:pPr>
            <a:endParaRPr lang="en-US" altLang="zh-CN" dirty="0">
              <a:latin typeface="Arial" pitchFamily="34" charset="0"/>
              <a:cs typeface="Arial" pitchFamily="34" charset="0"/>
            </a:endParaRPr>
          </a:p>
        </p:txBody>
      </p:sp>
      <p:pic>
        <p:nvPicPr>
          <p:cNvPr id="5" name="图片 4"/>
          <p:cNvPicPr>
            <a:picLocks noChangeAspect="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r="5985"/>
          <a:stretch/>
        </p:blipFill>
        <p:spPr>
          <a:xfrm>
            <a:off x="3779912" y="1851670"/>
            <a:ext cx="3628372" cy="2160000"/>
          </a:xfrm>
          <a:prstGeom prst="rect">
            <a:avLst/>
          </a:prstGeom>
        </p:spPr>
      </p:pic>
    </p:spTree>
    <p:extLst>
      <p:ext uri="{BB962C8B-B14F-4D97-AF65-F5344CB8AC3E}">
        <p14:creationId xmlns:p14="http://schemas.microsoft.com/office/powerpoint/2010/main" val="2912604355"/>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2818" name="Rectangle 2"/>
          <p:cNvSpPr>
            <a:spLocks noGrp="1" noChangeArrowheads="1"/>
          </p:cNvSpPr>
          <p:nvPr>
            <p:ph type="title"/>
          </p:nvPr>
        </p:nvSpPr>
        <p:spPr>
          <a:xfrm>
            <a:off x="611560" y="0"/>
            <a:ext cx="3461936" cy="360039"/>
          </a:xfrm>
        </p:spPr>
        <p:txBody>
          <a:bodyPr>
            <a:noAutofit/>
          </a:bodyPr>
          <a:lstStyle/>
          <a:p>
            <a:r>
              <a:rPr lang="zh-CN" altLang="en-US" sz="1400" b="0" dirty="0">
                <a:latin typeface="微软雅黑" pitchFamily="34" charset="-122"/>
                <a:ea typeface="微软雅黑" pitchFamily="34" charset="-122"/>
              </a:rPr>
              <a:t>资源利用率低下的原因</a:t>
            </a:r>
            <a:endParaRPr lang="en-US" altLang="zh-CN" sz="1400" b="0" dirty="0">
              <a:latin typeface="微软雅黑" pitchFamily="34" charset="-122"/>
              <a:ea typeface="微软雅黑" pitchFamily="34" charset="-122"/>
            </a:endParaRPr>
          </a:p>
        </p:txBody>
      </p:sp>
      <p:sp>
        <p:nvSpPr>
          <p:cNvPr id="2082819" name="Rectangle 3"/>
          <p:cNvSpPr>
            <a:spLocks noGrp="1" noChangeArrowheads="1"/>
          </p:cNvSpPr>
          <p:nvPr>
            <p:ph type="body" sz="half" idx="4294967295"/>
          </p:nvPr>
        </p:nvSpPr>
        <p:spPr>
          <a:xfrm>
            <a:off x="0" y="882254"/>
            <a:ext cx="8286750" cy="685800"/>
          </a:xfrm>
        </p:spPr>
        <p:txBody>
          <a:bodyPr/>
          <a:lstStyle/>
          <a:p>
            <a:r>
              <a:rPr lang="zh-CN" altLang="en-US" sz="1800" dirty="0">
                <a:latin typeface="微软雅黑" pitchFamily="34" charset="-122"/>
                <a:ea typeface="微软雅黑" pitchFamily="34" charset="-122"/>
              </a:rPr>
              <a:t>为应付少量峰值负载而过度配置服务器</a:t>
            </a:r>
            <a:endParaRPr lang="en-US" altLang="zh-CN" sz="1800" dirty="0">
              <a:latin typeface="微软雅黑" pitchFamily="34" charset="-122"/>
              <a:ea typeface="微软雅黑" pitchFamily="34" charset="-122"/>
            </a:endParaRPr>
          </a:p>
        </p:txBody>
      </p:sp>
      <p:grpSp>
        <p:nvGrpSpPr>
          <p:cNvPr id="2" name="Group 4"/>
          <p:cNvGrpSpPr>
            <a:grpSpLocks/>
          </p:cNvGrpSpPr>
          <p:nvPr/>
        </p:nvGrpSpPr>
        <p:grpSpPr bwMode="auto">
          <a:xfrm>
            <a:off x="971550" y="1478756"/>
            <a:ext cx="7092950" cy="3439716"/>
            <a:chOff x="633" y="1431"/>
            <a:chExt cx="4468" cy="2889"/>
          </a:xfrm>
        </p:grpSpPr>
        <p:pic>
          <p:nvPicPr>
            <p:cNvPr id="2082821" name="Picture 5" descr="HeringtonFig1-2"/>
            <p:cNvPicPr>
              <a:picLocks noChangeAspect="1" noChangeArrowheads="1"/>
            </p:cNvPicPr>
            <p:nvPr/>
          </p:nvPicPr>
          <p:blipFill>
            <a:blip r:embed="rId3" cstate="print"/>
            <a:srcRect/>
            <a:stretch>
              <a:fillRect/>
            </a:stretch>
          </p:blipFill>
          <p:spPr bwMode="auto">
            <a:xfrm>
              <a:off x="833" y="1431"/>
              <a:ext cx="4268" cy="2592"/>
            </a:xfrm>
            <a:prstGeom prst="rect">
              <a:avLst/>
            </a:prstGeom>
            <a:noFill/>
            <a:ln/>
            <a:effectLst/>
          </p:spPr>
        </p:pic>
        <p:sp>
          <p:nvSpPr>
            <p:cNvPr id="2082822" name="Text Box 6"/>
            <p:cNvSpPr txBox="1">
              <a:spLocks noChangeArrowheads="1"/>
            </p:cNvSpPr>
            <p:nvPr/>
          </p:nvSpPr>
          <p:spPr bwMode="auto">
            <a:xfrm rot="16200000">
              <a:off x="-547" y="2668"/>
              <a:ext cx="2592" cy="231"/>
            </a:xfrm>
            <a:prstGeom prst="rect">
              <a:avLst/>
            </a:prstGeom>
            <a:noFill/>
            <a:ln w="9525">
              <a:noFill/>
              <a:miter lim="800000"/>
              <a:headEnd/>
              <a:tailEnd/>
            </a:ln>
            <a:effectLst/>
          </p:spPr>
          <p:txBody>
            <a:bodyPr anchor="b">
              <a:spAutoFit/>
            </a:bodyPr>
            <a:lstStyle/>
            <a:p>
              <a:pPr algn="ctr">
                <a:lnSpc>
                  <a:spcPct val="90000"/>
                </a:lnSpc>
                <a:spcBef>
                  <a:spcPct val="50000"/>
                </a:spcBef>
              </a:pPr>
              <a:r>
                <a:rPr lang="zh-CN" altLang="en-US" sz="2000" b="1" dirty="0">
                  <a:latin typeface="Futura Hv" pitchFamily="34" charset="0"/>
                </a:rPr>
                <a:t>需要的</a:t>
              </a:r>
              <a:r>
                <a:rPr lang="en-US" altLang="zh-CN" sz="2000" b="1" dirty="0">
                  <a:latin typeface="Futura Hv" pitchFamily="34" charset="0"/>
                </a:rPr>
                <a:t>CPU</a:t>
              </a:r>
              <a:r>
                <a:rPr lang="zh-CN" altLang="en-US" sz="2000" b="1" dirty="0">
                  <a:latin typeface="Futura Hv" pitchFamily="34" charset="0"/>
                </a:rPr>
                <a:t>数量</a:t>
              </a:r>
              <a:endParaRPr lang="en-US" altLang="zh-CN" sz="2000" b="1" dirty="0">
                <a:latin typeface="Futura Hv" pitchFamily="34" charset="0"/>
              </a:endParaRPr>
            </a:p>
          </p:txBody>
        </p:sp>
        <p:sp>
          <p:nvSpPr>
            <p:cNvPr id="2082823" name="Text Box 7"/>
            <p:cNvSpPr txBox="1">
              <a:spLocks noChangeArrowheads="1"/>
            </p:cNvSpPr>
            <p:nvPr/>
          </p:nvSpPr>
          <p:spPr bwMode="auto">
            <a:xfrm>
              <a:off x="864" y="4010"/>
              <a:ext cx="4128" cy="310"/>
            </a:xfrm>
            <a:prstGeom prst="rect">
              <a:avLst/>
            </a:prstGeom>
            <a:noFill/>
            <a:ln w="9525">
              <a:noFill/>
              <a:miter lim="800000"/>
              <a:headEnd/>
              <a:tailEnd/>
            </a:ln>
            <a:effectLst/>
          </p:spPr>
          <p:txBody>
            <a:bodyPr anchor="b">
              <a:spAutoFit/>
            </a:bodyPr>
            <a:lstStyle/>
            <a:p>
              <a:pPr algn="ctr">
                <a:lnSpc>
                  <a:spcPct val="90000"/>
                </a:lnSpc>
                <a:spcBef>
                  <a:spcPct val="50000"/>
                </a:spcBef>
              </a:pPr>
              <a:r>
                <a:rPr lang="zh-CN" altLang="en-US" sz="2000" b="1" dirty="0">
                  <a:latin typeface="Futura Hv" pitchFamily="34" charset="0"/>
                </a:rPr>
                <a:t>时间</a:t>
              </a:r>
              <a:endParaRPr lang="en-US" altLang="zh-CN" sz="2000" b="1" dirty="0">
                <a:latin typeface="Futura Hv" pitchFamily="34" charset="0"/>
              </a:endParaRPr>
            </a:p>
          </p:txBody>
        </p:sp>
      </p:grpSp>
    </p:spTree>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1400" dirty="0"/>
              <a:t>海量数据管理技术</a:t>
            </a:r>
          </a:p>
        </p:txBody>
      </p:sp>
      <p:sp>
        <p:nvSpPr>
          <p:cNvPr id="5" name="内容占位符 2"/>
          <p:cNvSpPr>
            <a:spLocks noGrp="1"/>
          </p:cNvSpPr>
          <p:nvPr>
            <p:ph idx="4294967295"/>
          </p:nvPr>
        </p:nvSpPr>
        <p:spPr>
          <a:xfrm>
            <a:off x="0" y="844550"/>
            <a:ext cx="8207375" cy="3749675"/>
          </a:xfrm>
        </p:spPr>
        <p:txBody>
          <a:bodyPr/>
          <a:lstStyle/>
          <a:p>
            <a:pPr marL="0" indent="0">
              <a:buNone/>
            </a:pPr>
            <a:r>
              <a:rPr lang="en-US" altLang="zh-CN" sz="1800" b="1" dirty="0">
                <a:latin typeface="微软雅黑" panose="020B0503020204020204" pitchFamily="34" charset="-122"/>
                <a:ea typeface="微软雅黑" panose="020B0503020204020204" pitchFamily="34" charset="-122"/>
                <a:cs typeface="Arial" pitchFamily="34" charset="0"/>
              </a:rPr>
              <a:t>        </a:t>
            </a:r>
            <a:r>
              <a:rPr lang="en-US" altLang="zh-CN" sz="1800" b="1" dirty="0" smtClean="0">
                <a:latin typeface="微软雅黑" panose="020B0503020204020204" pitchFamily="34" charset="-122"/>
                <a:ea typeface="微软雅黑" panose="020B0503020204020204" pitchFamily="34" charset="-122"/>
                <a:cs typeface="Arial" pitchFamily="34" charset="0"/>
              </a:rPr>
              <a:t>HDFS</a:t>
            </a:r>
            <a:r>
              <a:rPr lang="en-US" altLang="zh-CN" sz="1800" b="1" dirty="0">
                <a:latin typeface="微软雅黑" panose="020B0503020204020204" pitchFamily="34" charset="-122"/>
                <a:ea typeface="微软雅黑" panose="020B0503020204020204" pitchFamily="34" charset="-122"/>
                <a:cs typeface="Arial" pitchFamily="34" charset="0"/>
              </a:rPr>
              <a:t>: Hadoop Distributed File System</a:t>
            </a:r>
          </a:p>
          <a:p>
            <a:pPr lvl="1"/>
            <a:endParaRPr lang="zh-CN" altLang="en-US" dirty="0">
              <a:latin typeface="Arial" pitchFamily="34" charset="0"/>
              <a:cs typeface="Arial" pitchFamily="34" charset="0"/>
            </a:endParaRPr>
          </a:p>
        </p:txBody>
      </p:sp>
      <p:pic>
        <p:nvPicPr>
          <p:cNvPr id="3" name="图片 2"/>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059832" y="1221600"/>
            <a:ext cx="4779310" cy="2106000"/>
          </a:xfrm>
          <a:prstGeom prst="rect">
            <a:avLst/>
          </a:prstGeom>
        </p:spPr>
      </p:pic>
      <p:pic>
        <p:nvPicPr>
          <p:cNvPr id="7" name="图片 6"/>
          <p:cNvPicPr>
            <a:picLocks noChangeAspect="1"/>
          </p:cNvPicPr>
          <p:nvPr/>
        </p:nvPicPr>
        <p:blipFill>
          <a:blip r:embed="rId3" cstate="print">
            <a:clrChange>
              <a:clrFrom>
                <a:srgbClr val="FFFEFF"/>
              </a:clrFrom>
              <a:clrTo>
                <a:srgbClr val="FFFEFF">
                  <a:alpha val="0"/>
                </a:srgbClr>
              </a:clrTo>
            </a:clrChange>
            <a:extLst>
              <a:ext uri="{28A0092B-C50C-407E-A947-70E740481C1C}">
                <a14:useLocalDpi xmlns:a14="http://schemas.microsoft.com/office/drawing/2010/main" val="0"/>
              </a:ext>
            </a:extLst>
          </a:blip>
          <a:stretch>
            <a:fillRect/>
          </a:stretch>
        </p:blipFill>
        <p:spPr>
          <a:xfrm>
            <a:off x="4932040" y="3347859"/>
            <a:ext cx="3048000" cy="714375"/>
          </a:xfrm>
          <a:prstGeom prst="rect">
            <a:avLst/>
          </a:prstGeom>
        </p:spPr>
      </p:pic>
      <p:sp>
        <p:nvSpPr>
          <p:cNvPr id="8" name="TextBox 7"/>
          <p:cNvSpPr txBox="1"/>
          <p:nvPr/>
        </p:nvSpPr>
        <p:spPr>
          <a:xfrm>
            <a:off x="934566" y="2754183"/>
            <a:ext cx="7272809" cy="2616101"/>
          </a:xfrm>
          <a:prstGeom prst="rect">
            <a:avLst/>
          </a:prstGeom>
          <a:noFill/>
        </p:spPr>
        <p:txBody>
          <a:bodyPr wrap="square" rtlCol="0">
            <a:spAutoFit/>
          </a:bodyPr>
          <a:lstStyle/>
          <a:p>
            <a:pPr fontAlgn="auto">
              <a:lnSpc>
                <a:spcPct val="150000"/>
              </a:lnSpc>
              <a:spcBef>
                <a:spcPts val="0"/>
              </a:spcBef>
              <a:spcAft>
                <a:spcPts val="600"/>
              </a:spcAft>
            </a:pPr>
            <a:r>
              <a:rPr lang="zh-CN" altLang="en-US" b="1" i="0" dirty="0">
                <a:latin typeface="微软雅黑" panose="020B0503020204020204" pitchFamily="34" charset="-122"/>
                <a:ea typeface="微软雅黑" panose="020B0503020204020204" pitchFamily="34" charset="-122"/>
                <a:cs typeface="Arial" pitchFamily="34" charset="0"/>
              </a:rPr>
              <a:t>数据块</a:t>
            </a:r>
            <a:r>
              <a:rPr lang="en-US" altLang="zh-CN" b="1" i="0" dirty="0">
                <a:latin typeface="微软雅黑" panose="020B0503020204020204" pitchFamily="34" charset="-122"/>
                <a:ea typeface="微软雅黑" panose="020B0503020204020204" pitchFamily="34" charset="-122"/>
                <a:cs typeface="Arial" pitchFamily="34" charset="0"/>
              </a:rPr>
              <a:t>(block)</a:t>
            </a:r>
          </a:p>
          <a:p>
            <a:pPr fontAlgn="auto">
              <a:lnSpc>
                <a:spcPct val="150000"/>
              </a:lnSpc>
              <a:spcBef>
                <a:spcPts val="0"/>
              </a:spcBef>
              <a:spcAft>
                <a:spcPts val="600"/>
              </a:spcAft>
            </a:pPr>
            <a:r>
              <a:rPr lang="zh-CN" altLang="en-US" b="1" i="0" dirty="0">
                <a:latin typeface="微软雅黑" panose="020B0503020204020204" pitchFamily="34" charset="-122"/>
                <a:ea typeface="微软雅黑" panose="020B0503020204020204" pitchFamily="34" charset="-122"/>
                <a:cs typeface="Arial" pitchFamily="34" charset="0"/>
              </a:rPr>
              <a:t>元数据节点</a:t>
            </a:r>
            <a:r>
              <a:rPr lang="en-US" altLang="zh-CN" b="1" i="0" dirty="0">
                <a:latin typeface="微软雅黑" panose="020B0503020204020204" pitchFamily="34" charset="-122"/>
                <a:ea typeface="微软雅黑" panose="020B0503020204020204" pitchFamily="34" charset="-122"/>
                <a:cs typeface="Arial" pitchFamily="34" charset="0"/>
              </a:rPr>
              <a:t>(</a:t>
            </a:r>
            <a:r>
              <a:rPr lang="en-US" altLang="zh-CN" b="1" i="0" dirty="0" err="1">
                <a:latin typeface="微软雅黑" panose="020B0503020204020204" pitchFamily="34" charset="-122"/>
                <a:ea typeface="微软雅黑" panose="020B0503020204020204" pitchFamily="34" charset="-122"/>
                <a:cs typeface="Arial" pitchFamily="34" charset="0"/>
              </a:rPr>
              <a:t>Namenode</a:t>
            </a:r>
            <a:r>
              <a:rPr lang="en-US" altLang="zh-CN" b="1" i="0" dirty="0">
                <a:latin typeface="微软雅黑" panose="020B0503020204020204" pitchFamily="34" charset="-122"/>
                <a:ea typeface="微软雅黑" panose="020B0503020204020204" pitchFamily="34" charset="-122"/>
                <a:cs typeface="Arial" pitchFamily="34" charset="0"/>
              </a:rPr>
              <a:t>)</a:t>
            </a:r>
          </a:p>
          <a:p>
            <a:pPr fontAlgn="auto">
              <a:lnSpc>
                <a:spcPct val="150000"/>
              </a:lnSpc>
              <a:spcBef>
                <a:spcPts val="0"/>
              </a:spcBef>
              <a:spcAft>
                <a:spcPts val="600"/>
              </a:spcAft>
            </a:pPr>
            <a:r>
              <a:rPr lang="zh-CN" altLang="en-US" b="1" i="0" dirty="0">
                <a:latin typeface="微软雅黑" panose="020B0503020204020204" pitchFamily="34" charset="-122"/>
                <a:ea typeface="微软雅黑" panose="020B0503020204020204" pitchFamily="34" charset="-122"/>
                <a:cs typeface="Arial" pitchFamily="34" charset="0"/>
              </a:rPr>
              <a:t>数据节点</a:t>
            </a:r>
            <a:r>
              <a:rPr lang="en-US" altLang="zh-CN" b="1" i="0" dirty="0">
                <a:latin typeface="微软雅黑" panose="020B0503020204020204" pitchFamily="34" charset="-122"/>
                <a:ea typeface="微软雅黑" panose="020B0503020204020204" pitchFamily="34" charset="-122"/>
                <a:cs typeface="Arial" pitchFamily="34" charset="0"/>
              </a:rPr>
              <a:t>(</a:t>
            </a:r>
            <a:r>
              <a:rPr lang="en-US" altLang="zh-CN" b="1" i="0" dirty="0" err="1">
                <a:latin typeface="微软雅黑" panose="020B0503020204020204" pitchFamily="34" charset="-122"/>
                <a:ea typeface="微软雅黑" panose="020B0503020204020204" pitchFamily="34" charset="-122"/>
                <a:cs typeface="Arial" pitchFamily="34" charset="0"/>
              </a:rPr>
              <a:t>Datanode</a:t>
            </a:r>
            <a:r>
              <a:rPr lang="en-US" altLang="zh-CN" b="1" i="0" dirty="0">
                <a:latin typeface="微软雅黑" panose="020B0503020204020204" pitchFamily="34" charset="-122"/>
                <a:ea typeface="微软雅黑" panose="020B0503020204020204" pitchFamily="34" charset="-122"/>
                <a:cs typeface="Arial" pitchFamily="34" charset="0"/>
              </a:rPr>
              <a:t>)</a:t>
            </a:r>
          </a:p>
          <a:p>
            <a:pPr fontAlgn="auto">
              <a:lnSpc>
                <a:spcPct val="150000"/>
              </a:lnSpc>
              <a:spcBef>
                <a:spcPts val="0"/>
              </a:spcBef>
              <a:spcAft>
                <a:spcPts val="600"/>
              </a:spcAft>
            </a:pPr>
            <a:r>
              <a:rPr lang="zh-CN" altLang="en-US" b="1" i="0" dirty="0">
                <a:latin typeface="微软雅黑" panose="020B0503020204020204" pitchFamily="34" charset="-122"/>
                <a:ea typeface="微软雅黑" panose="020B0503020204020204" pitchFamily="34" charset="-122"/>
                <a:cs typeface="Arial" pitchFamily="34" charset="0"/>
              </a:rPr>
              <a:t>从元数据节点</a:t>
            </a:r>
            <a:r>
              <a:rPr lang="en-US" altLang="zh-CN" b="1" i="0" dirty="0">
                <a:latin typeface="微软雅黑" panose="020B0503020204020204" pitchFamily="34" charset="-122"/>
                <a:ea typeface="微软雅黑" panose="020B0503020204020204" pitchFamily="34" charset="-122"/>
                <a:cs typeface="Arial" pitchFamily="34" charset="0"/>
              </a:rPr>
              <a:t>(Secondary </a:t>
            </a:r>
            <a:r>
              <a:rPr lang="en-US" altLang="zh-CN" b="1" i="0" dirty="0" err="1">
                <a:latin typeface="微软雅黑" panose="020B0503020204020204" pitchFamily="34" charset="-122"/>
                <a:ea typeface="微软雅黑" panose="020B0503020204020204" pitchFamily="34" charset="-122"/>
                <a:cs typeface="Arial" pitchFamily="34" charset="0"/>
              </a:rPr>
              <a:t>Namenode</a:t>
            </a:r>
            <a:r>
              <a:rPr lang="en-US" altLang="zh-CN" b="1" i="0" dirty="0">
                <a:latin typeface="微软雅黑" panose="020B0503020204020204" pitchFamily="34" charset="-122"/>
                <a:ea typeface="微软雅黑" panose="020B0503020204020204" pitchFamily="34" charset="-122"/>
                <a:cs typeface="Arial" pitchFamily="34" charset="0"/>
              </a:rPr>
              <a:t>)</a:t>
            </a:r>
          </a:p>
          <a:p>
            <a:pPr fontAlgn="auto">
              <a:spcBef>
                <a:spcPts val="0"/>
              </a:spcBef>
              <a:spcAft>
                <a:spcPts val="0"/>
              </a:spcAft>
            </a:pPr>
            <a:endParaRPr lang="en-US" altLang="zh-CN" b="1" i="0" dirty="0">
              <a:solidFill>
                <a:srgbClr val="0070C0"/>
              </a:solidFill>
              <a:ea typeface="微软雅黑" pitchFamily="34" charset="-122"/>
              <a:cs typeface="Arial" pitchFamily="34" charset="0"/>
            </a:endParaRPr>
          </a:p>
          <a:p>
            <a:pPr fontAlgn="auto">
              <a:spcBef>
                <a:spcPts val="0"/>
              </a:spcBef>
              <a:spcAft>
                <a:spcPts val="0"/>
              </a:spcAft>
            </a:pPr>
            <a:endParaRPr lang="zh-CN" altLang="en-US" i="0" dirty="0">
              <a:solidFill>
                <a:prstClr val="black"/>
              </a:solidFill>
              <a:ea typeface="微软雅黑" pitchFamily="34" charset="-122"/>
              <a:cs typeface="Arial" pitchFamily="34" charset="0"/>
            </a:endParaRPr>
          </a:p>
        </p:txBody>
      </p:sp>
      <p:sp>
        <p:nvSpPr>
          <p:cNvPr id="10" name="TextBox 9"/>
          <p:cNvSpPr txBox="1"/>
          <p:nvPr/>
        </p:nvSpPr>
        <p:spPr>
          <a:xfrm>
            <a:off x="1380260" y="1545636"/>
            <a:ext cx="468052" cy="1200329"/>
          </a:xfrm>
          <a:prstGeom prst="rect">
            <a:avLst/>
          </a:prstGeom>
          <a:noFill/>
        </p:spPr>
        <p:txBody>
          <a:bodyPr wrap="square" rtlCol="0">
            <a:spAutoFit/>
          </a:bodyPr>
          <a:lstStyle/>
          <a:p>
            <a:r>
              <a:rPr lang="zh-CN" altLang="en-US" i="0" dirty="0">
                <a:solidFill>
                  <a:srgbClr val="EEBAAA">
                    <a:lumMod val="75000"/>
                  </a:srgbClr>
                </a:solidFill>
                <a:latin typeface="微软雅黑" pitchFamily="34" charset="-122"/>
                <a:ea typeface="微软雅黑" pitchFamily="34" charset="-122"/>
              </a:rPr>
              <a:t>空间结构</a:t>
            </a:r>
          </a:p>
        </p:txBody>
      </p:sp>
    </p:spTree>
    <p:extLst>
      <p:ext uri="{BB962C8B-B14F-4D97-AF65-F5344CB8AC3E}">
        <p14:creationId xmlns:p14="http://schemas.microsoft.com/office/powerpoint/2010/main" val="116468149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1400" dirty="0"/>
              <a:t>海量数据管理技术</a:t>
            </a:r>
          </a:p>
        </p:txBody>
      </p:sp>
      <p:sp>
        <p:nvSpPr>
          <p:cNvPr id="5" name="内容占位符 2"/>
          <p:cNvSpPr>
            <a:spLocks noGrp="1"/>
          </p:cNvSpPr>
          <p:nvPr>
            <p:ph idx="4294967295"/>
          </p:nvPr>
        </p:nvSpPr>
        <p:spPr>
          <a:xfrm>
            <a:off x="0" y="844550"/>
            <a:ext cx="8207375" cy="3749675"/>
          </a:xfrm>
        </p:spPr>
        <p:txBody>
          <a:bodyPr/>
          <a:lstStyle/>
          <a:p>
            <a:pPr marL="0" indent="0">
              <a:buNone/>
            </a:pPr>
            <a:r>
              <a:rPr lang="en-US" altLang="zh-CN" sz="1800" b="1" dirty="0">
                <a:latin typeface="微软雅黑" panose="020B0503020204020204" pitchFamily="34" charset="-122"/>
                <a:ea typeface="微软雅黑" panose="020B0503020204020204" pitchFamily="34" charset="-122"/>
                <a:cs typeface="Arial" pitchFamily="34" charset="0"/>
              </a:rPr>
              <a:t>      </a:t>
            </a:r>
            <a:r>
              <a:rPr lang="en-US" altLang="zh-CN" sz="1800" b="1" dirty="0" smtClean="0">
                <a:latin typeface="微软雅黑" panose="020B0503020204020204" pitchFamily="34" charset="-122"/>
                <a:ea typeface="微软雅黑" panose="020B0503020204020204" pitchFamily="34" charset="-122"/>
                <a:cs typeface="Arial" pitchFamily="34" charset="0"/>
              </a:rPr>
              <a:t>HDFS</a:t>
            </a:r>
            <a:r>
              <a:rPr lang="en-US" altLang="zh-CN" sz="1800" b="1" dirty="0">
                <a:latin typeface="微软雅黑" panose="020B0503020204020204" pitchFamily="34" charset="-122"/>
                <a:ea typeface="微软雅黑" panose="020B0503020204020204" pitchFamily="34" charset="-122"/>
                <a:cs typeface="Arial" pitchFamily="34" charset="0"/>
              </a:rPr>
              <a:t>: Hadoop Distributed File System</a:t>
            </a:r>
          </a:p>
          <a:p>
            <a:pPr lvl="1"/>
            <a:endParaRPr lang="zh-CN" altLang="en-US" dirty="0">
              <a:latin typeface="Arial" pitchFamily="34" charset="0"/>
              <a:cs typeface="Arial" pitchFamily="34" charset="0"/>
            </a:endParaRPr>
          </a:p>
        </p:txBody>
      </p:sp>
      <p:sp>
        <p:nvSpPr>
          <p:cNvPr id="13" name="TextBox 12"/>
          <p:cNvSpPr txBox="1"/>
          <p:nvPr/>
        </p:nvSpPr>
        <p:spPr>
          <a:xfrm>
            <a:off x="792609" y="1221601"/>
            <a:ext cx="4930751" cy="1200329"/>
          </a:xfrm>
          <a:prstGeom prst="rect">
            <a:avLst/>
          </a:prstGeom>
          <a:noFill/>
        </p:spPr>
        <p:txBody>
          <a:bodyPr wrap="square" rtlCol="0">
            <a:spAutoFit/>
          </a:bodyPr>
          <a:lstStyle/>
          <a:p>
            <a:pPr fontAlgn="auto">
              <a:spcBef>
                <a:spcPts val="0"/>
              </a:spcBef>
              <a:spcAft>
                <a:spcPts val="0"/>
              </a:spcAft>
            </a:pPr>
            <a:r>
              <a:rPr lang="zh-CN" altLang="en-US" b="1" i="0" dirty="0">
                <a:solidFill>
                  <a:srgbClr val="0070C0"/>
                </a:solidFill>
                <a:ea typeface="微软雅黑" pitchFamily="34" charset="-122"/>
                <a:cs typeface="Arial" pitchFamily="34" charset="0"/>
              </a:rPr>
              <a:t>读文件的过程</a:t>
            </a:r>
            <a:endParaRPr lang="en-US" altLang="zh-CN" b="1" i="0" dirty="0">
              <a:solidFill>
                <a:srgbClr val="0070C0"/>
              </a:solidFill>
              <a:ea typeface="微软雅黑" pitchFamily="34" charset="-122"/>
              <a:cs typeface="Arial" pitchFamily="34" charset="0"/>
            </a:endParaRPr>
          </a:p>
          <a:p>
            <a:pPr fontAlgn="auto">
              <a:spcBef>
                <a:spcPts val="0"/>
              </a:spcBef>
              <a:spcAft>
                <a:spcPts val="0"/>
              </a:spcAft>
            </a:pPr>
            <a:endParaRPr lang="en-US" altLang="zh-CN" b="1" i="0" dirty="0">
              <a:solidFill>
                <a:prstClr val="black"/>
              </a:solidFill>
              <a:ea typeface="微软雅黑" pitchFamily="34" charset="-122"/>
              <a:cs typeface="Arial" pitchFamily="34" charset="0"/>
            </a:endParaRPr>
          </a:p>
          <a:p>
            <a:pPr fontAlgn="auto">
              <a:spcBef>
                <a:spcPts val="0"/>
              </a:spcBef>
              <a:spcAft>
                <a:spcPts val="0"/>
              </a:spcAft>
            </a:pPr>
            <a:endParaRPr lang="en-US" altLang="zh-CN" b="1" i="0" dirty="0">
              <a:solidFill>
                <a:prstClr val="black"/>
              </a:solidFill>
              <a:ea typeface="微软雅黑" pitchFamily="34" charset="-122"/>
              <a:cs typeface="Arial" pitchFamily="34" charset="0"/>
            </a:endParaRPr>
          </a:p>
          <a:p>
            <a:pPr fontAlgn="auto">
              <a:spcBef>
                <a:spcPts val="0"/>
              </a:spcBef>
              <a:spcAft>
                <a:spcPts val="0"/>
              </a:spcAft>
            </a:pPr>
            <a:endParaRPr lang="zh-CN" altLang="en-US" b="1" i="0" dirty="0">
              <a:solidFill>
                <a:prstClr val="black"/>
              </a:solidFill>
              <a:ea typeface="微软雅黑" pitchFamily="34" charset="-122"/>
              <a:cs typeface="Arial" pitchFamily="34" charset="0"/>
            </a:endParaRPr>
          </a:p>
        </p:txBody>
      </p:sp>
      <p:pic>
        <p:nvPicPr>
          <p:cNvPr id="14" name="Picture 2" descr="http://images.cnblogs.com/cnblogs_com/forfuture1978/WindowsLiveWriter/Hadoop_10C71/image_8.png"/>
          <p:cNvPicPr>
            <a:picLocks noChangeAspect="1" noChangeArrowheads="1"/>
          </p:cNvPicPr>
          <p:nvPr/>
        </p:nvPicPr>
        <p:blipFill rotWithShape="1">
          <a:blip r:embed="rId2" cstate="print">
            <a:clrChange>
              <a:clrFrom>
                <a:srgbClr val="FEFEFE"/>
              </a:clrFrom>
              <a:clrTo>
                <a:srgbClr val="FEFEFE">
                  <a:alpha val="0"/>
                </a:srgbClr>
              </a:clrTo>
            </a:clrChange>
            <a:extLst>
              <a:ext uri="{28A0092B-C50C-407E-A947-70E740481C1C}">
                <a14:useLocalDpi xmlns:a14="http://schemas.microsoft.com/office/drawing/2010/main" val="0"/>
              </a:ext>
            </a:extLst>
          </a:blip>
          <a:srcRect r="1761" b="2580"/>
          <a:stretch/>
        </p:blipFill>
        <p:spPr bwMode="auto">
          <a:xfrm>
            <a:off x="971600" y="1563638"/>
            <a:ext cx="6984776" cy="28105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9985331"/>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http://images.cnblogs.com/cnblogs_com/forfuture1978/WindowsLiveWriter/Hadoop_10C71/image_10.png"/>
          <p:cNvPicPr>
            <a:picLocks noChangeAspect="1" noChangeArrowheads="1"/>
          </p:cNvPicPr>
          <p:nvPr/>
        </p:nvPicPr>
        <p:blipFill rotWithShape="1">
          <a:blip r:embed="rId2" cstate="print">
            <a:clrChange>
              <a:clrFrom>
                <a:srgbClr val="FEFEFE"/>
              </a:clrFrom>
              <a:clrTo>
                <a:srgbClr val="FEFEFE">
                  <a:alpha val="0"/>
                </a:srgbClr>
              </a:clrTo>
            </a:clrChange>
            <a:extLst>
              <a:ext uri="{28A0092B-C50C-407E-A947-70E740481C1C}">
                <a14:useLocalDpi xmlns:a14="http://schemas.microsoft.com/office/drawing/2010/main" val="0"/>
              </a:ext>
            </a:extLst>
          </a:blip>
          <a:srcRect r="1344" b="2631"/>
          <a:stretch/>
        </p:blipFill>
        <p:spPr bwMode="auto">
          <a:xfrm>
            <a:off x="966060" y="1563638"/>
            <a:ext cx="7134331" cy="2898322"/>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title"/>
          </p:nvPr>
        </p:nvSpPr>
        <p:spPr/>
        <p:txBody>
          <a:bodyPr/>
          <a:lstStyle/>
          <a:p>
            <a:r>
              <a:rPr lang="zh-CN" altLang="en-US" sz="1400" dirty="0"/>
              <a:t>海量数据管理技术</a:t>
            </a:r>
          </a:p>
        </p:txBody>
      </p:sp>
      <p:sp>
        <p:nvSpPr>
          <p:cNvPr id="5" name="内容占位符 2"/>
          <p:cNvSpPr>
            <a:spLocks noGrp="1"/>
          </p:cNvSpPr>
          <p:nvPr>
            <p:ph idx="4294967295"/>
          </p:nvPr>
        </p:nvSpPr>
        <p:spPr>
          <a:xfrm>
            <a:off x="0" y="844550"/>
            <a:ext cx="8207375" cy="3749675"/>
          </a:xfrm>
        </p:spPr>
        <p:txBody>
          <a:bodyPr/>
          <a:lstStyle/>
          <a:p>
            <a:pPr marL="0" indent="0">
              <a:buNone/>
            </a:pPr>
            <a:r>
              <a:rPr lang="en-US" altLang="zh-CN" sz="1800" b="1" dirty="0">
                <a:latin typeface="微软雅黑" panose="020B0503020204020204" pitchFamily="34" charset="-122"/>
                <a:ea typeface="微软雅黑" panose="020B0503020204020204" pitchFamily="34" charset="-122"/>
                <a:cs typeface="Arial" pitchFamily="34" charset="0"/>
              </a:rPr>
              <a:t>      </a:t>
            </a:r>
            <a:r>
              <a:rPr lang="en-US" altLang="zh-CN" sz="1800" b="1" dirty="0" smtClean="0">
                <a:latin typeface="微软雅黑" panose="020B0503020204020204" pitchFamily="34" charset="-122"/>
                <a:ea typeface="微软雅黑" panose="020B0503020204020204" pitchFamily="34" charset="-122"/>
                <a:cs typeface="Arial" pitchFamily="34" charset="0"/>
              </a:rPr>
              <a:t>HDFS</a:t>
            </a:r>
            <a:r>
              <a:rPr lang="en-US" altLang="zh-CN" sz="1800" b="1" dirty="0">
                <a:latin typeface="微软雅黑" panose="020B0503020204020204" pitchFamily="34" charset="-122"/>
                <a:ea typeface="微软雅黑" panose="020B0503020204020204" pitchFamily="34" charset="-122"/>
                <a:cs typeface="Arial" pitchFamily="34" charset="0"/>
              </a:rPr>
              <a:t>: Hadoop Distributed File System</a:t>
            </a:r>
          </a:p>
          <a:p>
            <a:pPr marL="457200" lvl="1" indent="0">
              <a:buNone/>
            </a:pPr>
            <a:endParaRPr lang="zh-CN" altLang="en-US" dirty="0">
              <a:latin typeface="Arial" pitchFamily="34" charset="0"/>
              <a:cs typeface="Arial" pitchFamily="34" charset="0"/>
            </a:endParaRPr>
          </a:p>
        </p:txBody>
      </p:sp>
      <p:sp>
        <p:nvSpPr>
          <p:cNvPr id="13" name="TextBox 12"/>
          <p:cNvSpPr txBox="1"/>
          <p:nvPr/>
        </p:nvSpPr>
        <p:spPr>
          <a:xfrm>
            <a:off x="585621" y="1221601"/>
            <a:ext cx="3672408" cy="1200329"/>
          </a:xfrm>
          <a:prstGeom prst="rect">
            <a:avLst/>
          </a:prstGeom>
          <a:noFill/>
        </p:spPr>
        <p:txBody>
          <a:bodyPr wrap="square" rtlCol="0">
            <a:spAutoFit/>
          </a:bodyPr>
          <a:lstStyle/>
          <a:p>
            <a:pPr fontAlgn="auto">
              <a:spcBef>
                <a:spcPts val="0"/>
              </a:spcBef>
              <a:spcAft>
                <a:spcPts val="0"/>
              </a:spcAft>
            </a:pPr>
            <a:r>
              <a:rPr lang="zh-CN" altLang="en-US" b="1" i="0" dirty="0">
                <a:solidFill>
                  <a:srgbClr val="0070C0"/>
                </a:solidFill>
                <a:ea typeface="微软雅黑" pitchFamily="34" charset="-122"/>
                <a:cs typeface="Arial" pitchFamily="34" charset="0"/>
              </a:rPr>
              <a:t>    写文件的过程</a:t>
            </a:r>
            <a:endParaRPr lang="en-US" altLang="zh-CN" b="1" i="0" dirty="0">
              <a:solidFill>
                <a:srgbClr val="0070C0"/>
              </a:solidFill>
              <a:ea typeface="微软雅黑" pitchFamily="34" charset="-122"/>
              <a:cs typeface="Arial" pitchFamily="34" charset="0"/>
            </a:endParaRPr>
          </a:p>
          <a:p>
            <a:pPr fontAlgn="auto">
              <a:spcBef>
                <a:spcPts val="0"/>
              </a:spcBef>
              <a:spcAft>
                <a:spcPts val="0"/>
              </a:spcAft>
            </a:pPr>
            <a:endParaRPr lang="en-US" altLang="zh-CN" b="1" i="0" dirty="0">
              <a:solidFill>
                <a:prstClr val="black"/>
              </a:solidFill>
              <a:ea typeface="微软雅黑" pitchFamily="34" charset="-122"/>
              <a:cs typeface="Arial" pitchFamily="34" charset="0"/>
            </a:endParaRPr>
          </a:p>
          <a:p>
            <a:pPr fontAlgn="auto">
              <a:spcBef>
                <a:spcPts val="0"/>
              </a:spcBef>
              <a:spcAft>
                <a:spcPts val="0"/>
              </a:spcAft>
            </a:pPr>
            <a:endParaRPr lang="en-US" altLang="zh-CN" b="1" i="0" dirty="0">
              <a:solidFill>
                <a:prstClr val="black"/>
              </a:solidFill>
              <a:ea typeface="微软雅黑" pitchFamily="34" charset="-122"/>
              <a:cs typeface="Arial" pitchFamily="34" charset="0"/>
            </a:endParaRPr>
          </a:p>
          <a:p>
            <a:pPr fontAlgn="auto">
              <a:spcBef>
                <a:spcPts val="0"/>
              </a:spcBef>
              <a:spcAft>
                <a:spcPts val="0"/>
              </a:spcAft>
            </a:pPr>
            <a:endParaRPr lang="zh-CN" altLang="en-US" b="1" i="0" dirty="0">
              <a:solidFill>
                <a:prstClr val="black"/>
              </a:solidFill>
              <a:ea typeface="微软雅黑" pitchFamily="34" charset="-122"/>
              <a:cs typeface="Arial" pitchFamily="34" charset="0"/>
            </a:endParaRPr>
          </a:p>
        </p:txBody>
      </p:sp>
    </p:spTree>
    <p:extLst>
      <p:ext uri="{BB962C8B-B14F-4D97-AF65-F5344CB8AC3E}">
        <p14:creationId xmlns:p14="http://schemas.microsoft.com/office/powerpoint/2010/main" val="1985507845"/>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9144000" cy="5143498"/>
          </a:xfrm>
          <a:prstGeom prst="rect">
            <a:avLst/>
          </a:prstGeom>
        </p:spPr>
      </p:pic>
      <p:pic>
        <p:nvPicPr>
          <p:cNvPr id="9" name="图片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1682008"/>
            <a:ext cx="9144000" cy="1636776"/>
          </a:xfrm>
          <a:prstGeom prst="rect">
            <a:avLst/>
          </a:prstGeom>
        </p:spPr>
      </p:pic>
      <p:pic>
        <p:nvPicPr>
          <p:cNvPr id="11" name="图片 1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0" y="3310128"/>
            <a:ext cx="9144000" cy="1833372"/>
          </a:xfrm>
          <a:prstGeom prst="rect">
            <a:avLst/>
          </a:prstGeom>
        </p:spPr>
      </p:pic>
      <p:sp>
        <p:nvSpPr>
          <p:cNvPr id="13" name="TextBox 7"/>
          <p:cNvSpPr>
            <a:spLocks noChangeArrowheads="1"/>
          </p:cNvSpPr>
          <p:nvPr/>
        </p:nvSpPr>
        <p:spPr bwMode="auto">
          <a:xfrm>
            <a:off x="1979712" y="1995686"/>
            <a:ext cx="4968552" cy="6924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fontAlgn="auto">
              <a:spcBef>
                <a:spcPts val="0"/>
              </a:spcBef>
              <a:spcAft>
                <a:spcPts val="0"/>
              </a:spcAft>
              <a:defRPr/>
            </a:pPr>
            <a:r>
              <a:rPr lang="en-US" altLang="zh-CN" sz="4500" b="1" dirty="0">
                <a:solidFill>
                  <a:schemeClr val="bg1"/>
                </a:solidFill>
                <a:latin typeface="微软雅黑" pitchFamily="34" charset="-122"/>
                <a:ea typeface="微软雅黑" pitchFamily="34" charset="-122"/>
                <a:sym typeface="微软雅黑" pitchFamily="34" charset="-122"/>
              </a:rPr>
              <a:t>Thank You!</a:t>
            </a:r>
            <a:endParaRPr lang="zh-CN" altLang="en-US" sz="4500" b="1" dirty="0">
              <a:solidFill>
                <a:schemeClr val="bg1"/>
              </a:solidFill>
              <a:latin typeface="微软雅黑" pitchFamily="34" charset="-122"/>
              <a:ea typeface="微软雅黑" pitchFamily="34" charset="-122"/>
              <a:sym typeface="微软雅黑" pitchFamily="34" charset="-122"/>
            </a:endParaRPr>
          </a:p>
        </p:txBody>
      </p:sp>
      <p:sp>
        <p:nvSpPr>
          <p:cNvPr id="16" name="矩形 15"/>
          <p:cNvSpPr/>
          <p:nvPr/>
        </p:nvSpPr>
        <p:spPr>
          <a:xfrm>
            <a:off x="0" y="3300784"/>
            <a:ext cx="9144000" cy="36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0" y="3300784"/>
            <a:ext cx="3819668" cy="36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403875981"/>
      </p:ext>
    </p:extLst>
  </p:cSld>
  <p:clrMapOvr>
    <a:masterClrMapping/>
  </p:clrMapOvr>
  <mc:AlternateContent xmlns:mc="http://schemas.openxmlformats.org/markup-compatibility/2006" xmlns:p14="http://schemas.microsoft.com/office/powerpoint/2010/main">
    <mc:Choice Requires="p14">
      <p:transition spd="slow" p14:dur="1500">
        <p14:warp dir="in"/>
      </p:transition>
    </mc:Choice>
    <mc:Fallback xmlns="">
      <p:transition spd="slow">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wipe(left)">
                                      <p:cBhvr>
                                        <p:cTn id="11" dur="500"/>
                                        <p:tgtEl>
                                          <p:spTgt spid="16"/>
                                        </p:tgtEl>
                                      </p:cBhvr>
                                    </p:animEffect>
                                  </p:childTnLst>
                                </p:cTn>
                              </p:par>
                            </p:childTnLst>
                          </p:cTn>
                        </p:par>
                        <p:par>
                          <p:cTn id="12" fill="hold">
                            <p:stCondLst>
                              <p:cond delay="1000"/>
                            </p:stCondLst>
                            <p:childTnLst>
                              <p:par>
                                <p:cTn id="13" presetID="22" presetClass="entr" presetSubtype="1" fill="hold"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wipe(up)">
                                      <p:cBhvr>
                                        <p:cTn id="15" dur="500"/>
                                        <p:tgtEl>
                                          <p:spTgt spid="11"/>
                                        </p:tgtEl>
                                      </p:cBhvr>
                                    </p:animEffect>
                                  </p:childTnLst>
                                </p:cTn>
                              </p:par>
                            </p:childTnLst>
                          </p:cTn>
                        </p:par>
                        <p:par>
                          <p:cTn id="16" fill="hold">
                            <p:stCondLst>
                              <p:cond delay="1500"/>
                            </p:stCondLst>
                            <p:childTnLst>
                              <p:par>
                                <p:cTn id="17" presetID="42" presetClass="entr" presetSubtype="0" fill="hold"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1000"/>
                                        <p:tgtEl>
                                          <p:spTgt spid="9"/>
                                        </p:tgtEl>
                                      </p:cBhvr>
                                    </p:animEffect>
                                    <p:anim calcmode="lin" valueType="num">
                                      <p:cBhvr>
                                        <p:cTn id="20" dur="1000" fill="hold"/>
                                        <p:tgtEl>
                                          <p:spTgt spid="9"/>
                                        </p:tgtEl>
                                        <p:attrNameLst>
                                          <p:attrName>ppt_x</p:attrName>
                                        </p:attrNameLst>
                                      </p:cBhvr>
                                      <p:tavLst>
                                        <p:tav tm="0">
                                          <p:val>
                                            <p:strVal val="#ppt_x"/>
                                          </p:val>
                                        </p:tav>
                                        <p:tav tm="100000">
                                          <p:val>
                                            <p:strVal val="#ppt_x"/>
                                          </p:val>
                                        </p:tav>
                                      </p:tavLst>
                                    </p:anim>
                                    <p:anim calcmode="lin" valueType="num">
                                      <p:cBhvr>
                                        <p:cTn id="21" dur="1000" fill="hold"/>
                                        <p:tgtEl>
                                          <p:spTgt spid="9"/>
                                        </p:tgtEl>
                                        <p:attrNameLst>
                                          <p:attrName>ppt_y</p:attrName>
                                        </p:attrNameLst>
                                      </p:cBhvr>
                                      <p:tavLst>
                                        <p:tav tm="0">
                                          <p:val>
                                            <p:strVal val="#ppt_y+.1"/>
                                          </p:val>
                                        </p:tav>
                                        <p:tav tm="100000">
                                          <p:val>
                                            <p:strVal val="#ppt_y"/>
                                          </p:val>
                                        </p:tav>
                                      </p:tavLst>
                                    </p:anim>
                                  </p:childTnLst>
                                </p:cTn>
                              </p:par>
                              <p:par>
                                <p:cTn id="22" presetID="52" presetClass="entr" presetSubtype="0" fill="hold" grpId="0" nodeType="withEffect">
                                  <p:stCondLst>
                                    <p:cond delay="2500"/>
                                  </p:stCondLst>
                                  <p:iterate type="lt">
                                    <p:tmPct val="10000"/>
                                  </p:iterate>
                                  <p:childTnLst>
                                    <p:set>
                                      <p:cBhvr>
                                        <p:cTn id="23" dur="1" fill="hold">
                                          <p:stCondLst>
                                            <p:cond delay="0"/>
                                          </p:stCondLst>
                                        </p:cTn>
                                        <p:tgtEl>
                                          <p:spTgt spid="13"/>
                                        </p:tgtEl>
                                        <p:attrNameLst>
                                          <p:attrName>style.visibility</p:attrName>
                                        </p:attrNameLst>
                                      </p:cBhvr>
                                      <p:to>
                                        <p:strVal val="visible"/>
                                      </p:to>
                                    </p:set>
                                    <p:animScale>
                                      <p:cBhvr>
                                        <p:cTn id="24" dur="1000" decel="50000" fill="hold">
                                          <p:stCondLst>
                                            <p:cond delay="0"/>
                                          </p:stCondLst>
                                        </p:cTn>
                                        <p:tgtEl>
                                          <p:spTgt spid="13"/>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5" dur="1000" decel="50000" fill="hold">
                                          <p:stCondLst>
                                            <p:cond delay="0"/>
                                          </p:stCondLst>
                                        </p:cTn>
                                        <p:tgtEl>
                                          <p:spTgt spid="13"/>
                                        </p:tgtEl>
                                        <p:attrNameLst>
                                          <p:attrName>ppt_x</p:attrName>
                                          <p:attrName>ppt_y</p:attrName>
                                        </p:attrNameLst>
                                      </p:cBhvr>
                                    </p:animMotion>
                                    <p:animEffect transition="in" filter="fade">
                                      <p:cBhvr>
                                        <p:cTn id="26"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6" grpId="0" animBg="1"/>
      <p:bldP spid="18"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a:xfrm>
            <a:off x="539552" y="123479"/>
            <a:ext cx="2741856" cy="277143"/>
          </a:xfrm>
        </p:spPr>
        <p:txBody>
          <a:bodyPr bIns="91440" anchor="b" anchorCtr="0">
            <a:noAutofit/>
          </a:bodyPr>
          <a:lstStyle/>
          <a:p>
            <a:r>
              <a:rPr lang="zh-CN" altLang="en-US" sz="1400" dirty="0">
                <a:latin typeface="微软雅黑" pitchFamily="34" charset="-122"/>
                <a:ea typeface="微软雅黑" pitchFamily="34" charset="-122"/>
              </a:rPr>
              <a:t>为什么需要虚拟化技术？</a:t>
            </a:r>
          </a:p>
        </p:txBody>
      </p:sp>
      <p:sp>
        <p:nvSpPr>
          <p:cNvPr id="17411" name="Text Box 3"/>
          <p:cNvSpPr txBox="1">
            <a:spLocks noChangeArrowheads="1"/>
          </p:cNvSpPr>
          <p:nvPr/>
        </p:nvSpPr>
        <p:spPr bwMode="gray">
          <a:xfrm>
            <a:off x="467544" y="2859782"/>
            <a:ext cx="4191000" cy="2077492"/>
          </a:xfrm>
          <a:prstGeom prst="rect">
            <a:avLst/>
          </a:prstGeom>
          <a:noFill/>
          <a:ln w="9525">
            <a:noFill/>
            <a:miter lim="800000"/>
            <a:headEnd/>
            <a:tailEnd/>
          </a:ln>
        </p:spPr>
        <p:txBody>
          <a:bodyPr lIns="0" tIns="0" rIns="0" bIns="0">
            <a:spAutoFit/>
          </a:bodyPr>
          <a:lstStyle/>
          <a:p>
            <a:pPr eaLnBrk="0" hangingPunct="0">
              <a:spcAft>
                <a:spcPct val="30000"/>
              </a:spcAft>
              <a:buClr>
                <a:schemeClr val="tx2"/>
              </a:buClr>
              <a:buSzPct val="80000"/>
            </a:pPr>
            <a:r>
              <a:rPr lang="zh-CN" altLang="en-US" b="1" dirty="0">
                <a:solidFill>
                  <a:srgbClr val="33679B"/>
                </a:solidFill>
                <a:latin typeface="宋体" pitchFamily="2" charset="-122"/>
              </a:rPr>
              <a:t>虚拟化前</a:t>
            </a:r>
            <a:r>
              <a:rPr lang="en-US" altLang="zh-CN" b="1" dirty="0">
                <a:solidFill>
                  <a:srgbClr val="33679B"/>
                </a:solidFill>
                <a:latin typeface="宋体" pitchFamily="2" charset="-122"/>
              </a:rPr>
              <a:t>:</a:t>
            </a:r>
          </a:p>
          <a:p>
            <a:pPr marL="285750" lvl="1" indent="-166688" eaLnBrk="0" hangingPunct="0">
              <a:spcAft>
                <a:spcPct val="30000"/>
              </a:spcAft>
              <a:buClr>
                <a:schemeClr val="hlink"/>
              </a:buClr>
              <a:buFont typeface="Wingdings" pitchFamily="2" charset="2"/>
              <a:buChar char="l"/>
            </a:pPr>
            <a:r>
              <a:rPr lang="zh-TW" altLang="en-US" dirty="0">
                <a:ea typeface="宋体" pitchFamily="2" charset="-122"/>
              </a:rPr>
              <a:t>每台主</a:t>
            </a:r>
            <a:r>
              <a:rPr lang="zh-CN" altLang="en-US" dirty="0">
                <a:ea typeface="宋体" pitchFamily="2" charset="-122"/>
              </a:rPr>
              <a:t>机一个</a:t>
            </a:r>
            <a:r>
              <a:rPr lang="zh-TW" altLang="en-US" dirty="0">
                <a:ea typeface="宋体" pitchFamily="2" charset="-122"/>
              </a:rPr>
              <a:t>操作</a:t>
            </a:r>
            <a:r>
              <a:rPr lang="zh-CN" altLang="en-US" dirty="0">
                <a:ea typeface="宋体" pitchFamily="2" charset="-122"/>
              </a:rPr>
              <a:t>系统</a:t>
            </a:r>
            <a:endParaRPr lang="zh-TW" altLang="en-US" dirty="0">
              <a:ea typeface="宋体" pitchFamily="2" charset="-122"/>
            </a:endParaRPr>
          </a:p>
          <a:p>
            <a:pPr marL="285750" lvl="1" indent="-166688" eaLnBrk="0" hangingPunct="0">
              <a:spcAft>
                <a:spcPct val="30000"/>
              </a:spcAft>
              <a:buClr>
                <a:schemeClr val="hlink"/>
              </a:buClr>
              <a:buFont typeface="Wingdings" pitchFamily="2" charset="2"/>
              <a:buChar char="l"/>
            </a:pPr>
            <a:r>
              <a:rPr lang="zh-CN" altLang="en-US" dirty="0">
                <a:ea typeface="宋体" pitchFamily="2" charset="-122"/>
              </a:rPr>
              <a:t>软件</a:t>
            </a:r>
            <a:r>
              <a:rPr lang="zh-TW" altLang="en-US" dirty="0">
                <a:ea typeface="宋体" pitchFamily="2" charset="-122"/>
              </a:rPr>
              <a:t>硬件</a:t>
            </a:r>
            <a:r>
              <a:rPr lang="zh-CN" altLang="en-US" dirty="0">
                <a:ea typeface="宋体" pitchFamily="2" charset="-122"/>
              </a:rPr>
              <a:t>紧密耦合</a:t>
            </a:r>
            <a:endParaRPr lang="zh-TW" altLang="en-US" dirty="0">
              <a:ea typeface="宋体" pitchFamily="2" charset="-122"/>
            </a:endParaRPr>
          </a:p>
          <a:p>
            <a:pPr marL="285750" lvl="1" indent="-166688" eaLnBrk="0" hangingPunct="0">
              <a:spcAft>
                <a:spcPct val="30000"/>
              </a:spcAft>
              <a:buClr>
                <a:schemeClr val="hlink"/>
              </a:buClr>
              <a:buFont typeface="Wingdings" pitchFamily="2" charset="2"/>
              <a:buChar char="l"/>
            </a:pPr>
            <a:r>
              <a:rPr lang="zh-CN" altLang="en-US" dirty="0">
                <a:ea typeface="宋体" pitchFamily="2" charset="-122"/>
              </a:rPr>
              <a:t>应用程序之间相互干扰</a:t>
            </a:r>
            <a:endParaRPr lang="en-US" altLang="zh-CN" dirty="0">
              <a:ea typeface="宋体" pitchFamily="2" charset="-122"/>
            </a:endParaRPr>
          </a:p>
          <a:p>
            <a:pPr marL="285750" lvl="1" indent="-166688" eaLnBrk="0" hangingPunct="0">
              <a:spcAft>
                <a:spcPct val="30000"/>
              </a:spcAft>
              <a:buClr>
                <a:schemeClr val="hlink"/>
              </a:buClr>
              <a:buFont typeface="Wingdings" pitchFamily="2" charset="2"/>
              <a:buChar char="l"/>
            </a:pPr>
            <a:r>
              <a:rPr lang="zh-TW" altLang="en-US" dirty="0">
                <a:ea typeface="宋体" pitchFamily="2" charset="-122"/>
              </a:rPr>
              <a:t>系</a:t>
            </a:r>
            <a:r>
              <a:rPr lang="zh-CN" altLang="en-US" dirty="0">
                <a:ea typeface="宋体" pitchFamily="2" charset="-122"/>
              </a:rPr>
              <a:t>统</a:t>
            </a:r>
            <a:r>
              <a:rPr lang="zh-TW" altLang="en-US" dirty="0">
                <a:ea typeface="宋体" pitchFamily="2" charset="-122"/>
              </a:rPr>
              <a:t>的</a:t>
            </a:r>
            <a:r>
              <a:rPr lang="zh-CN" altLang="en-US" dirty="0">
                <a:ea typeface="宋体" pitchFamily="2" charset="-122"/>
              </a:rPr>
              <a:t>资源</a:t>
            </a:r>
            <a:r>
              <a:rPr lang="zh-TW" altLang="en-US" dirty="0">
                <a:ea typeface="宋体" pitchFamily="2" charset="-122"/>
              </a:rPr>
              <a:t>利用</a:t>
            </a:r>
            <a:r>
              <a:rPr lang="zh-CN" altLang="en-US" dirty="0">
                <a:ea typeface="宋体" pitchFamily="2" charset="-122"/>
              </a:rPr>
              <a:t>率低</a:t>
            </a:r>
            <a:endParaRPr lang="en-US" altLang="zh-TW" dirty="0">
              <a:ea typeface="宋体" pitchFamily="2" charset="-122"/>
            </a:endParaRPr>
          </a:p>
          <a:p>
            <a:pPr marL="285750" lvl="1" indent="-166688" eaLnBrk="0" hangingPunct="0">
              <a:spcAft>
                <a:spcPct val="30000"/>
              </a:spcAft>
              <a:buClr>
                <a:schemeClr val="hlink"/>
              </a:buClr>
              <a:buFont typeface="Wingdings" pitchFamily="2" charset="2"/>
              <a:buChar char="l"/>
            </a:pPr>
            <a:r>
              <a:rPr lang="zh-TW" altLang="en-US" dirty="0">
                <a:ea typeface="宋体" pitchFamily="2" charset="-122"/>
              </a:rPr>
              <a:t>硬件成本高且不</a:t>
            </a:r>
            <a:r>
              <a:rPr lang="zh-CN" altLang="en-US" dirty="0">
                <a:ea typeface="宋体" pitchFamily="2" charset="-122"/>
              </a:rPr>
              <a:t>够灵活</a:t>
            </a:r>
            <a:endParaRPr lang="zh-TW" altLang="en-US" dirty="0">
              <a:ea typeface="宋体" pitchFamily="2" charset="-122"/>
            </a:endParaRPr>
          </a:p>
        </p:txBody>
      </p:sp>
      <p:pic>
        <p:nvPicPr>
          <p:cNvPr id="17412" name="Picture 4" descr="trad_arch"/>
          <p:cNvPicPr>
            <a:picLocks noChangeAspect="1" noChangeArrowheads="1"/>
          </p:cNvPicPr>
          <p:nvPr/>
        </p:nvPicPr>
        <p:blipFill>
          <a:blip r:embed="rId3" cstate="print"/>
          <a:srcRect/>
          <a:stretch>
            <a:fillRect/>
          </a:stretch>
        </p:blipFill>
        <p:spPr bwMode="gray">
          <a:xfrm>
            <a:off x="506164" y="874533"/>
            <a:ext cx="2954338" cy="1779985"/>
          </a:xfrm>
          <a:prstGeom prst="rect">
            <a:avLst/>
          </a:prstGeom>
          <a:noFill/>
          <a:ln w="9525">
            <a:noFill/>
            <a:miter lim="800000"/>
            <a:headEnd/>
            <a:tailEnd/>
          </a:ln>
        </p:spPr>
      </p:pic>
      <p:pic>
        <p:nvPicPr>
          <p:cNvPr id="17413" name="Picture 5" descr="3_app"/>
          <p:cNvPicPr>
            <a:picLocks noChangeAspect="1" noChangeArrowheads="1"/>
          </p:cNvPicPr>
          <p:nvPr/>
        </p:nvPicPr>
        <p:blipFill>
          <a:blip r:embed="rId4" cstate="print"/>
          <a:srcRect/>
          <a:stretch>
            <a:fillRect/>
          </a:stretch>
        </p:blipFill>
        <p:spPr bwMode="gray">
          <a:xfrm>
            <a:off x="5076056" y="699542"/>
            <a:ext cx="3048000" cy="1902619"/>
          </a:xfrm>
          <a:prstGeom prst="rect">
            <a:avLst/>
          </a:prstGeom>
          <a:noFill/>
          <a:ln w="9525">
            <a:noFill/>
            <a:miter lim="800000"/>
            <a:headEnd/>
            <a:tailEnd/>
          </a:ln>
        </p:spPr>
      </p:pic>
      <p:sp>
        <p:nvSpPr>
          <p:cNvPr id="17414" name="Text Box 6"/>
          <p:cNvSpPr txBox="1">
            <a:spLocks noChangeArrowheads="1"/>
          </p:cNvSpPr>
          <p:nvPr/>
        </p:nvSpPr>
        <p:spPr bwMode="gray">
          <a:xfrm>
            <a:off x="4427984" y="3003798"/>
            <a:ext cx="4343400" cy="1717393"/>
          </a:xfrm>
          <a:prstGeom prst="rect">
            <a:avLst/>
          </a:prstGeom>
          <a:noFill/>
          <a:ln w="9525" algn="ctr">
            <a:noFill/>
            <a:miter lim="800000"/>
            <a:headEnd/>
            <a:tailEnd/>
          </a:ln>
        </p:spPr>
        <p:txBody>
          <a:bodyPr lIns="0" tIns="0" rIns="0" bIns="0">
            <a:spAutoFit/>
          </a:bodyPr>
          <a:lstStyle/>
          <a:p>
            <a:pPr eaLnBrk="0" hangingPunct="0">
              <a:spcAft>
                <a:spcPct val="30000"/>
              </a:spcAft>
              <a:buClr>
                <a:schemeClr val="tx2"/>
              </a:buClr>
              <a:buSzPct val="80000"/>
            </a:pPr>
            <a:r>
              <a:rPr lang="zh-CN" altLang="en-US" b="1" dirty="0"/>
              <a:t>虚拟化后</a:t>
            </a:r>
            <a:r>
              <a:rPr lang="en-US" altLang="zh-CN" b="1" dirty="0"/>
              <a:t>:</a:t>
            </a:r>
          </a:p>
          <a:p>
            <a:pPr marL="285750" lvl="1" indent="-166688" eaLnBrk="0" hangingPunct="0">
              <a:spcAft>
                <a:spcPct val="30000"/>
              </a:spcAft>
              <a:buClr>
                <a:schemeClr val="hlink"/>
              </a:buClr>
              <a:buFont typeface="Wingdings" pitchFamily="2" charset="2"/>
              <a:buChar char="l"/>
            </a:pPr>
            <a:r>
              <a:rPr lang="zh-TW" altLang="en-US" dirty="0">
                <a:ea typeface="宋体" pitchFamily="2" charset="-122"/>
              </a:rPr>
              <a:t>打破了操作</a:t>
            </a:r>
            <a:r>
              <a:rPr lang="zh-CN" altLang="en-US" dirty="0">
                <a:ea typeface="宋体" pitchFamily="2" charset="-122"/>
              </a:rPr>
              <a:t>系统和</a:t>
            </a:r>
            <a:r>
              <a:rPr lang="zh-TW" altLang="en-US" dirty="0">
                <a:ea typeface="宋体" pitchFamily="2" charset="-122"/>
              </a:rPr>
              <a:t>硬件的</a:t>
            </a:r>
            <a:r>
              <a:rPr lang="zh-CN" altLang="en-US" dirty="0">
                <a:ea typeface="宋体" pitchFamily="2" charset="-122"/>
              </a:rPr>
              <a:t>紧耦合</a:t>
            </a:r>
            <a:endParaRPr lang="en-US" altLang="zh-TW" dirty="0">
              <a:ea typeface="宋体" pitchFamily="2" charset="-122"/>
            </a:endParaRPr>
          </a:p>
          <a:p>
            <a:pPr marL="285750" lvl="1" indent="-166688" eaLnBrk="0" hangingPunct="0">
              <a:spcAft>
                <a:spcPct val="30000"/>
              </a:spcAft>
              <a:buClr>
                <a:schemeClr val="hlink"/>
              </a:buClr>
              <a:buFont typeface="Wingdings" pitchFamily="2" charset="2"/>
              <a:buChar char="l"/>
            </a:pPr>
            <a:r>
              <a:rPr lang="zh-CN" altLang="en-US" dirty="0">
                <a:ea typeface="宋体" pitchFamily="2" charset="-122"/>
              </a:rPr>
              <a:t>通过虚拟机提供资源，实现故障隔离</a:t>
            </a:r>
            <a:endParaRPr lang="en-US" altLang="zh-CN" dirty="0">
              <a:ea typeface="宋体" pitchFamily="2" charset="-122"/>
            </a:endParaRPr>
          </a:p>
          <a:p>
            <a:pPr marL="285750" lvl="1" indent="-166688" eaLnBrk="0" hangingPunct="0">
              <a:spcAft>
                <a:spcPct val="30000"/>
              </a:spcAft>
              <a:buClr>
                <a:schemeClr val="hlink"/>
              </a:buClr>
              <a:buFont typeface="Wingdings" pitchFamily="2" charset="2"/>
              <a:buChar char="l"/>
            </a:pPr>
            <a:r>
              <a:rPr lang="zh-CN" altLang="en-US" dirty="0">
                <a:ea typeface="宋体" pitchFamily="2" charset="-122"/>
              </a:rPr>
              <a:t>各虚拟机之间软件相互独立</a:t>
            </a:r>
            <a:endParaRPr lang="en-US" altLang="zh-CN" dirty="0">
              <a:ea typeface="宋体" pitchFamily="2" charset="-122"/>
            </a:endParaRPr>
          </a:p>
          <a:p>
            <a:pPr marL="285750" lvl="1" indent="-166688" eaLnBrk="0" hangingPunct="0">
              <a:spcAft>
                <a:spcPct val="30000"/>
              </a:spcAft>
              <a:buClr>
                <a:schemeClr val="hlink"/>
              </a:buClr>
              <a:buFont typeface="Wingdings" pitchFamily="2" charset="2"/>
              <a:buChar char="l"/>
            </a:pPr>
            <a:r>
              <a:rPr lang="zh-CN" altLang="en-US" dirty="0">
                <a:ea typeface="宋体" pitchFamily="2" charset="-122"/>
              </a:rPr>
              <a:t>虚拟机独立于</a:t>
            </a:r>
            <a:r>
              <a:rPr lang="zh-TW" altLang="en-US" dirty="0">
                <a:ea typeface="宋体" pitchFamily="2" charset="-122"/>
              </a:rPr>
              <a:t>硬件</a:t>
            </a:r>
            <a:r>
              <a:rPr lang="en-US" altLang="zh-TW" dirty="0">
                <a:ea typeface="宋体" pitchFamily="2" charset="-122"/>
              </a:rPr>
              <a:t>, </a:t>
            </a:r>
            <a:r>
              <a:rPr lang="zh-TW" altLang="en-US" dirty="0">
                <a:ea typeface="宋体" pitchFamily="2" charset="-122"/>
              </a:rPr>
              <a:t>能在任何硬件上</a:t>
            </a:r>
            <a:r>
              <a:rPr lang="zh-CN" altLang="en-US" dirty="0">
                <a:ea typeface="宋体" pitchFamily="2" charset="-122"/>
              </a:rPr>
              <a:t>运行</a:t>
            </a:r>
            <a:endParaRPr lang="en-US" altLang="zh-TW" dirty="0">
              <a:ea typeface="宋体" pitchFamily="2" charset="-122"/>
            </a:endParaRPr>
          </a:p>
        </p:txBody>
      </p:sp>
    </p:spTree>
    <p:extLst>
      <p:ext uri="{BB962C8B-B14F-4D97-AF65-F5344CB8AC3E}">
        <p14:creationId xmlns:p14="http://schemas.microsoft.com/office/powerpoint/2010/main" val="280672402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7552" name="Rectangle 3"/>
          <p:cNvSpPr>
            <a:spLocks noChangeArrowheads="1"/>
          </p:cNvSpPr>
          <p:nvPr/>
        </p:nvSpPr>
        <p:spPr bwMode="auto">
          <a:xfrm>
            <a:off x="633240" y="627535"/>
            <a:ext cx="8004175" cy="32408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a:lstStyle/>
          <a:p>
            <a:pPr marL="342900" indent="-342900">
              <a:spcBef>
                <a:spcPct val="25000"/>
              </a:spcBef>
              <a:buClr>
                <a:srgbClr val="FF3300"/>
              </a:buClr>
              <a:buFont typeface="Wingdings" pitchFamily="2" charset="2"/>
              <a:buChar char="n"/>
            </a:pPr>
            <a:r>
              <a:rPr lang="zh-CN" altLang="en-US" sz="2400" b="1" dirty="0">
                <a:latin typeface="黑体" pitchFamily="49" charset="-122"/>
              </a:rPr>
              <a:t>提高资源利用率</a:t>
            </a:r>
            <a:endParaRPr lang="en-US" altLang="zh-CN" sz="2400" b="1" dirty="0">
              <a:latin typeface="黑体" pitchFamily="49" charset="-122"/>
            </a:endParaRPr>
          </a:p>
          <a:p>
            <a:pPr marL="800100" lvl="1" indent="-342900">
              <a:spcBef>
                <a:spcPct val="25000"/>
              </a:spcBef>
              <a:buClr>
                <a:srgbClr val="FF3300"/>
              </a:buClr>
              <a:buFont typeface="Wingdings" pitchFamily="2" charset="2"/>
              <a:buChar char="Ø"/>
            </a:pPr>
            <a:r>
              <a:rPr lang="zh-CN" altLang="en-US" sz="2400" b="1" dirty="0">
                <a:latin typeface="黑体" pitchFamily="49" charset="-122"/>
              </a:rPr>
              <a:t>合理分配空闲资源</a:t>
            </a:r>
            <a:endParaRPr lang="zh-CN" altLang="zh-CN" sz="2400" b="1" dirty="0">
              <a:latin typeface="黑体" pitchFamily="49" charset="-122"/>
            </a:endParaRPr>
          </a:p>
          <a:p>
            <a:pPr marL="800100" lvl="2" indent="-342900">
              <a:spcBef>
                <a:spcPct val="25000"/>
              </a:spcBef>
              <a:buClr>
                <a:srgbClr val="FF3300"/>
              </a:buClr>
              <a:buFont typeface="Wingdings" pitchFamily="2" charset="2"/>
              <a:buChar char="Ø"/>
            </a:pPr>
            <a:r>
              <a:rPr lang="zh-CN" altLang="en-US" sz="2400" b="1" dirty="0">
                <a:latin typeface="黑体" pitchFamily="49" charset="-122"/>
              </a:rPr>
              <a:t>多租户共享硬件环境</a:t>
            </a:r>
            <a:endParaRPr lang="en-US" altLang="zh-CN" sz="2400" b="1" dirty="0">
              <a:latin typeface="黑体" pitchFamily="49" charset="-122"/>
            </a:endParaRPr>
          </a:p>
          <a:p>
            <a:pPr marL="342900" indent="-342900">
              <a:spcBef>
                <a:spcPct val="25000"/>
              </a:spcBef>
              <a:buClr>
                <a:srgbClr val="FF3300"/>
              </a:buClr>
              <a:buFont typeface="Wingdings" pitchFamily="2" charset="2"/>
              <a:buChar char="n"/>
            </a:pPr>
            <a:r>
              <a:rPr lang="zh-CN" altLang="en-US" sz="2400" b="1" dirty="0">
                <a:latin typeface="黑体" pitchFamily="49" charset="-122"/>
              </a:rPr>
              <a:t>改善可靠性</a:t>
            </a:r>
          </a:p>
          <a:p>
            <a:pPr marL="742950" lvl="1" indent="-285750">
              <a:spcBef>
                <a:spcPct val="25000"/>
              </a:spcBef>
              <a:buClr>
                <a:srgbClr val="FF3300"/>
              </a:buClr>
              <a:buFont typeface="Wingdings" pitchFamily="2" charset="2"/>
              <a:buChar char="Ø"/>
            </a:pPr>
            <a:r>
              <a:rPr lang="zh-CN" altLang="zh-CN" sz="2400" b="1" dirty="0">
                <a:latin typeface="黑体" pitchFamily="49" charset="-122"/>
              </a:rPr>
              <a:t>在软件、硬件故障时候快速备份恢复系统</a:t>
            </a:r>
          </a:p>
          <a:p>
            <a:pPr marL="742950" lvl="1" indent="-285750">
              <a:spcBef>
                <a:spcPct val="25000"/>
              </a:spcBef>
              <a:buClr>
                <a:srgbClr val="FF3300"/>
              </a:buClr>
              <a:buFont typeface="Wingdings" pitchFamily="2" charset="2"/>
              <a:buChar char="Ø"/>
            </a:pPr>
            <a:r>
              <a:rPr lang="zh-CN" altLang="zh-CN" sz="2400" b="1" dirty="0">
                <a:latin typeface="黑体" pitchFamily="49" charset="-122"/>
              </a:rPr>
              <a:t>轻松部署HA高可靠性服务器集群</a:t>
            </a:r>
            <a:endParaRPr lang="zh-CN" altLang="en-US" sz="2400" b="1" dirty="0">
              <a:latin typeface="黑体" pitchFamily="49" charset="-122"/>
            </a:endParaRPr>
          </a:p>
          <a:p>
            <a:pPr marL="342900" indent="-342900">
              <a:spcBef>
                <a:spcPct val="25000"/>
              </a:spcBef>
              <a:buClr>
                <a:srgbClr val="FF3300"/>
              </a:buClr>
              <a:buFont typeface="Wingdings" pitchFamily="2" charset="2"/>
              <a:buChar char="n"/>
            </a:pPr>
            <a:r>
              <a:rPr lang="zh-CN" altLang="en-US" sz="2400" b="1" dirty="0">
                <a:latin typeface="黑体" pitchFamily="49" charset="-122"/>
              </a:rPr>
              <a:t>自动化管理更加轻松</a:t>
            </a:r>
          </a:p>
          <a:p>
            <a:pPr marL="742950" lvl="1" indent="-285750">
              <a:spcBef>
                <a:spcPct val="25000"/>
              </a:spcBef>
              <a:buClr>
                <a:srgbClr val="FF3300"/>
              </a:buClr>
              <a:buFont typeface="Wingdings" pitchFamily="2" charset="2"/>
              <a:buChar char="Ø"/>
            </a:pPr>
            <a:r>
              <a:rPr lang="zh-CN" altLang="zh-CN" sz="2400" b="1" dirty="0">
                <a:latin typeface="黑体" pitchFamily="49" charset="-122"/>
              </a:rPr>
              <a:t>减少开通、配置、补丁、恢复的维护时间，增强安全性、隔离性</a:t>
            </a:r>
          </a:p>
          <a:p>
            <a:pPr marL="742950" lvl="1" indent="-285750">
              <a:spcBef>
                <a:spcPct val="25000"/>
              </a:spcBef>
              <a:buClr>
                <a:srgbClr val="FF3300"/>
              </a:buClr>
              <a:buFont typeface="Wingdings" pitchFamily="2" charset="2"/>
              <a:buChar char="Ø"/>
            </a:pPr>
            <a:r>
              <a:rPr lang="zh-CN" altLang="zh-CN" sz="2400" b="1" dirty="0">
                <a:latin typeface="黑体" pitchFamily="49" charset="-122"/>
              </a:rPr>
              <a:t>可允许自动管理</a:t>
            </a:r>
            <a:r>
              <a:rPr lang="zh-CN" altLang="en-US" sz="2400" b="1" dirty="0">
                <a:latin typeface="黑体" pitchFamily="49" charset="-122"/>
              </a:rPr>
              <a:t>，</a:t>
            </a:r>
            <a:r>
              <a:rPr lang="zh-CN" altLang="zh-CN" sz="2400" b="1" dirty="0">
                <a:latin typeface="黑体" pitchFamily="49" charset="-122"/>
              </a:rPr>
              <a:t>维护更加</a:t>
            </a:r>
            <a:r>
              <a:rPr lang="zh-CN" altLang="en-US" sz="2400" b="1" dirty="0">
                <a:latin typeface="黑体" pitchFamily="49" charset="-122"/>
              </a:rPr>
              <a:t>方便</a:t>
            </a:r>
          </a:p>
        </p:txBody>
      </p:sp>
      <p:sp>
        <p:nvSpPr>
          <p:cNvPr id="4" name="Rectangle 2"/>
          <p:cNvSpPr>
            <a:spLocks noGrp="1" noChangeArrowheads="1"/>
          </p:cNvSpPr>
          <p:nvPr>
            <p:ph type="title"/>
          </p:nvPr>
        </p:nvSpPr>
        <p:spPr/>
        <p:txBody>
          <a:bodyPr bIns="91440" anchor="b" anchorCtr="0">
            <a:noAutofit/>
          </a:bodyPr>
          <a:lstStyle/>
          <a:p>
            <a:r>
              <a:rPr lang="zh-CN" altLang="en-US" sz="1400" dirty="0">
                <a:latin typeface="微软雅黑" pitchFamily="34" charset="-122"/>
                <a:ea typeface="微软雅黑" pitchFamily="34" charset="-122"/>
              </a:rPr>
              <a:t>为什么需要虚拟化技术？</a:t>
            </a:r>
          </a:p>
        </p:txBody>
      </p:sp>
    </p:spTree>
    <p:extLst>
      <p:ext uri="{BB962C8B-B14F-4D97-AF65-F5344CB8AC3E}">
        <p14:creationId xmlns:p14="http://schemas.microsoft.com/office/powerpoint/2010/main" val="142561032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196464" y="1615712"/>
            <a:ext cx="775136" cy="230832"/>
          </a:xfrm>
          <a:prstGeom prst="rect">
            <a:avLst/>
          </a:prstGeom>
        </p:spPr>
        <p:txBody>
          <a:bodyPr wrap="square">
            <a:spAutoFit/>
          </a:bodyPr>
          <a:lstStyle/>
          <a:p>
            <a:pPr lvl="0"/>
            <a:r>
              <a:rPr lang="en-US" altLang="zh-CN" sz="100" dirty="0">
                <a:solidFill>
                  <a:schemeClr val="bg1"/>
                </a:solidFill>
              </a:rPr>
              <a:t>PPT</a:t>
            </a:r>
            <a:r>
              <a:rPr lang="zh-CN" altLang="en-US" sz="100" dirty="0">
                <a:solidFill>
                  <a:schemeClr val="bg1"/>
                </a:solidFill>
              </a:rPr>
              <a:t>模板下载：</a:t>
            </a:r>
            <a:r>
              <a:rPr lang="en-US" altLang="zh-CN" sz="100" dirty="0">
                <a:solidFill>
                  <a:schemeClr val="bg1"/>
                </a:solidFill>
              </a:rPr>
              <a:t>www.1ppt.com/moban/     </a:t>
            </a:r>
            <a:r>
              <a:rPr lang="zh-CN" altLang="en-US" sz="100" dirty="0">
                <a:solidFill>
                  <a:schemeClr val="bg1"/>
                </a:solidFill>
              </a:rPr>
              <a:t>行业</a:t>
            </a:r>
            <a:r>
              <a:rPr lang="en-US" altLang="zh-CN" sz="100" dirty="0">
                <a:solidFill>
                  <a:schemeClr val="bg1"/>
                </a:solidFill>
              </a:rPr>
              <a:t>PPT</a:t>
            </a:r>
            <a:r>
              <a:rPr lang="zh-CN" altLang="en-US" sz="100" dirty="0">
                <a:solidFill>
                  <a:schemeClr val="bg1"/>
                </a:solidFill>
              </a:rPr>
              <a:t>模板：</a:t>
            </a:r>
            <a:r>
              <a:rPr lang="en-US" altLang="zh-CN" sz="100" dirty="0">
                <a:solidFill>
                  <a:schemeClr val="bg1"/>
                </a:solidFill>
              </a:rPr>
              <a:t>www.1ppt.com/hangye/ </a:t>
            </a:r>
          </a:p>
          <a:p>
            <a:pPr lvl="0"/>
            <a:r>
              <a:rPr lang="zh-CN" altLang="en-US" sz="100" dirty="0">
                <a:solidFill>
                  <a:schemeClr val="bg1"/>
                </a:solidFill>
              </a:rPr>
              <a:t>节日</a:t>
            </a:r>
            <a:r>
              <a:rPr lang="en-US" altLang="zh-CN" sz="100" dirty="0">
                <a:solidFill>
                  <a:schemeClr val="bg1"/>
                </a:solidFill>
              </a:rPr>
              <a:t>PPT</a:t>
            </a:r>
            <a:r>
              <a:rPr lang="zh-CN" altLang="en-US" sz="100" dirty="0">
                <a:solidFill>
                  <a:schemeClr val="bg1"/>
                </a:solidFill>
              </a:rPr>
              <a:t>模板：</a:t>
            </a:r>
            <a:r>
              <a:rPr lang="en-US" altLang="zh-CN" sz="100" dirty="0">
                <a:solidFill>
                  <a:schemeClr val="bg1"/>
                </a:solidFill>
              </a:rPr>
              <a:t>www.1ppt.com/jieri/           PPT</a:t>
            </a:r>
            <a:r>
              <a:rPr lang="zh-CN" altLang="en-US" sz="100" dirty="0">
                <a:solidFill>
                  <a:schemeClr val="bg1"/>
                </a:solidFill>
              </a:rPr>
              <a:t>素材下载：</a:t>
            </a:r>
            <a:r>
              <a:rPr lang="en-US" altLang="zh-CN" sz="100" dirty="0">
                <a:solidFill>
                  <a:schemeClr val="bg1"/>
                </a:solidFill>
              </a:rPr>
              <a:t>www.1ppt.com/sucai/</a:t>
            </a:r>
          </a:p>
          <a:p>
            <a:pPr lvl="0"/>
            <a:r>
              <a:rPr lang="en-US" altLang="zh-CN" sz="100" dirty="0">
                <a:solidFill>
                  <a:schemeClr val="bg1"/>
                </a:solidFill>
              </a:rPr>
              <a:t>PPT</a:t>
            </a:r>
            <a:r>
              <a:rPr lang="zh-CN" altLang="en-US" sz="100" dirty="0">
                <a:solidFill>
                  <a:schemeClr val="bg1"/>
                </a:solidFill>
              </a:rPr>
              <a:t>背景图片：</a:t>
            </a:r>
            <a:r>
              <a:rPr lang="en-US" altLang="zh-CN" sz="100" dirty="0">
                <a:solidFill>
                  <a:schemeClr val="bg1"/>
                </a:solidFill>
              </a:rPr>
              <a:t>www.1ppt.com/beijing/      PPT</a:t>
            </a:r>
            <a:r>
              <a:rPr lang="zh-CN" altLang="en-US" sz="100" dirty="0">
                <a:solidFill>
                  <a:schemeClr val="bg1"/>
                </a:solidFill>
              </a:rPr>
              <a:t>图表下载：</a:t>
            </a:r>
            <a:r>
              <a:rPr lang="en-US" altLang="zh-CN" sz="100" dirty="0">
                <a:solidFill>
                  <a:schemeClr val="bg1"/>
                </a:solidFill>
              </a:rPr>
              <a:t>www.1ppt.com/tubiao/      </a:t>
            </a:r>
          </a:p>
          <a:p>
            <a:pPr lvl="0"/>
            <a:r>
              <a:rPr lang="zh-CN" altLang="en-US" sz="100" dirty="0">
                <a:solidFill>
                  <a:schemeClr val="bg1"/>
                </a:solidFill>
              </a:rPr>
              <a:t>优秀</a:t>
            </a:r>
            <a:r>
              <a:rPr lang="en-US" altLang="zh-CN" sz="100" dirty="0">
                <a:solidFill>
                  <a:schemeClr val="bg1"/>
                </a:solidFill>
              </a:rPr>
              <a:t>PPT</a:t>
            </a:r>
            <a:r>
              <a:rPr lang="zh-CN" altLang="en-US" sz="100" dirty="0">
                <a:solidFill>
                  <a:schemeClr val="bg1"/>
                </a:solidFill>
              </a:rPr>
              <a:t>下载：</a:t>
            </a:r>
            <a:r>
              <a:rPr lang="en-US" altLang="zh-CN" sz="100" dirty="0">
                <a:solidFill>
                  <a:schemeClr val="bg1"/>
                </a:solidFill>
              </a:rPr>
              <a:t>www.1ppt.com/xiazai/        PPT</a:t>
            </a:r>
            <a:r>
              <a:rPr lang="zh-CN" altLang="en-US" sz="100" dirty="0">
                <a:solidFill>
                  <a:schemeClr val="bg1"/>
                </a:solidFill>
              </a:rPr>
              <a:t>教程： </a:t>
            </a:r>
            <a:r>
              <a:rPr lang="en-US" altLang="zh-CN" sz="100" dirty="0">
                <a:solidFill>
                  <a:schemeClr val="bg1"/>
                </a:solidFill>
              </a:rPr>
              <a:t>www.1ppt.com/powerpoint/      </a:t>
            </a:r>
          </a:p>
          <a:p>
            <a:pPr lvl="0"/>
            <a:r>
              <a:rPr lang="en-US" altLang="zh-CN" sz="100" dirty="0">
                <a:solidFill>
                  <a:schemeClr val="bg1"/>
                </a:solidFill>
              </a:rPr>
              <a:t>Word</a:t>
            </a:r>
            <a:r>
              <a:rPr lang="zh-CN" altLang="en-US" sz="100" dirty="0">
                <a:solidFill>
                  <a:schemeClr val="bg1"/>
                </a:solidFill>
              </a:rPr>
              <a:t>教程： </a:t>
            </a:r>
            <a:r>
              <a:rPr lang="en-US" altLang="zh-CN" sz="100" dirty="0">
                <a:solidFill>
                  <a:schemeClr val="bg1"/>
                </a:solidFill>
              </a:rPr>
              <a:t>www.1ppt.com/word/              Excel</a:t>
            </a:r>
            <a:r>
              <a:rPr lang="zh-CN" altLang="en-US" sz="100" dirty="0">
                <a:solidFill>
                  <a:schemeClr val="bg1"/>
                </a:solidFill>
              </a:rPr>
              <a:t>教程：</a:t>
            </a:r>
            <a:r>
              <a:rPr lang="en-US" altLang="zh-CN" sz="100" dirty="0">
                <a:solidFill>
                  <a:schemeClr val="bg1"/>
                </a:solidFill>
              </a:rPr>
              <a:t>www.1ppt.com/excel/  </a:t>
            </a:r>
          </a:p>
          <a:p>
            <a:pPr lvl="0"/>
            <a:r>
              <a:rPr lang="zh-CN" altLang="en-US" sz="100" dirty="0">
                <a:solidFill>
                  <a:schemeClr val="bg1"/>
                </a:solidFill>
              </a:rPr>
              <a:t>资料下载：</a:t>
            </a:r>
            <a:r>
              <a:rPr lang="en-US" altLang="zh-CN" sz="100" dirty="0">
                <a:solidFill>
                  <a:schemeClr val="bg1"/>
                </a:solidFill>
              </a:rPr>
              <a:t>www.1ppt.com/ziliao/                PPT</a:t>
            </a:r>
            <a:r>
              <a:rPr lang="zh-CN" altLang="en-US" sz="100" dirty="0">
                <a:solidFill>
                  <a:schemeClr val="bg1"/>
                </a:solidFill>
              </a:rPr>
              <a:t>课件下载：</a:t>
            </a:r>
            <a:r>
              <a:rPr lang="en-US" altLang="zh-CN" sz="100" dirty="0">
                <a:solidFill>
                  <a:schemeClr val="bg1"/>
                </a:solidFill>
              </a:rPr>
              <a:t>www.1ppt.com/kejian/ </a:t>
            </a:r>
          </a:p>
          <a:p>
            <a:pPr lvl="0"/>
            <a:r>
              <a:rPr lang="zh-CN" altLang="en-US" sz="100" dirty="0">
                <a:solidFill>
                  <a:schemeClr val="bg1"/>
                </a:solidFill>
              </a:rPr>
              <a:t>范文下载：</a:t>
            </a:r>
            <a:r>
              <a:rPr lang="en-US" altLang="zh-CN" sz="100" dirty="0">
                <a:solidFill>
                  <a:schemeClr val="bg1"/>
                </a:solidFill>
              </a:rPr>
              <a:t>www.1ppt.com/fanwen/             </a:t>
            </a:r>
            <a:r>
              <a:rPr lang="zh-CN" altLang="en-US" sz="100" dirty="0">
                <a:solidFill>
                  <a:schemeClr val="bg1"/>
                </a:solidFill>
              </a:rPr>
              <a:t>试卷下载：</a:t>
            </a:r>
            <a:r>
              <a:rPr lang="en-US" altLang="zh-CN" sz="100" dirty="0">
                <a:solidFill>
                  <a:schemeClr val="bg1"/>
                </a:solidFill>
              </a:rPr>
              <a:t>www.1ppt.com/shiti/  </a:t>
            </a:r>
          </a:p>
          <a:p>
            <a:pPr lvl="0"/>
            <a:r>
              <a:rPr lang="zh-CN" altLang="en-US" sz="100" dirty="0">
                <a:solidFill>
                  <a:schemeClr val="bg1"/>
                </a:solidFill>
              </a:rPr>
              <a:t>教案下载：</a:t>
            </a:r>
            <a:r>
              <a:rPr lang="en-US" altLang="zh-CN" sz="100" dirty="0">
                <a:solidFill>
                  <a:schemeClr val="bg1"/>
                </a:solidFill>
              </a:rPr>
              <a:t>www.1ppt.com/jiaoan/        PPT</a:t>
            </a:r>
            <a:r>
              <a:rPr lang="zh-CN" altLang="en-US" sz="100" dirty="0">
                <a:solidFill>
                  <a:schemeClr val="bg1"/>
                </a:solidFill>
              </a:rPr>
              <a:t>论坛：</a:t>
            </a:r>
            <a:r>
              <a:rPr lang="en-US" altLang="zh-CN" sz="100" dirty="0">
                <a:solidFill>
                  <a:schemeClr val="bg1"/>
                </a:solidFill>
              </a:rPr>
              <a:t>www.1ppt.cn</a:t>
            </a:r>
          </a:p>
          <a:p>
            <a:pPr lvl="0"/>
            <a:r>
              <a:rPr lang="en-US" altLang="zh-CN" sz="100" dirty="0">
                <a:solidFill>
                  <a:schemeClr val="bg1"/>
                </a:solidFill>
              </a:rPr>
              <a:t> </a:t>
            </a:r>
            <a:endParaRPr lang="zh-CN" altLang="en-US" sz="100" dirty="0">
              <a:solidFill>
                <a:schemeClr val="bg1"/>
              </a:solidFill>
            </a:endParaRPr>
          </a:p>
        </p:txBody>
      </p:sp>
      <p:pic>
        <p:nvPicPr>
          <p:cNvPr id="16" name="图片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84" y="0"/>
            <a:ext cx="9144000" cy="5143500"/>
          </a:xfrm>
          <a:prstGeom prst="rect">
            <a:avLst/>
          </a:prstGeom>
          <a:pattFill prst="pct5">
            <a:fgClr>
              <a:schemeClr val="accent1"/>
            </a:fgClr>
            <a:bgClr>
              <a:schemeClr val="bg1"/>
            </a:bgClr>
          </a:pattFill>
        </p:spPr>
      </p:pic>
      <p:sp>
        <p:nvSpPr>
          <p:cNvPr id="6" name="矩形 5"/>
          <p:cNvSpPr/>
          <p:nvPr/>
        </p:nvSpPr>
        <p:spPr>
          <a:xfrm rot="5400000">
            <a:off x="-2204231" y="1031565"/>
            <a:ext cx="6316166" cy="1907704"/>
          </a:xfrm>
          <a:custGeom>
            <a:avLst/>
            <a:gdLst/>
            <a:ahLst/>
            <a:cxnLst/>
            <a:rect l="l" t="t" r="r" b="b"/>
            <a:pathLst>
              <a:path w="9144000" h="2931790">
                <a:moveTo>
                  <a:pt x="0" y="0"/>
                </a:moveTo>
                <a:lnTo>
                  <a:pt x="3824456" y="0"/>
                </a:lnTo>
                <a:cubicBezTo>
                  <a:pt x="3824456" y="26976"/>
                  <a:pt x="3831542" y="51749"/>
                  <a:pt x="3844079" y="73220"/>
                </a:cubicBezTo>
                <a:lnTo>
                  <a:pt x="4145508" y="600620"/>
                </a:lnTo>
                <a:cubicBezTo>
                  <a:pt x="4157500" y="622091"/>
                  <a:pt x="4175488" y="640258"/>
                  <a:pt x="4197836" y="653470"/>
                </a:cubicBezTo>
                <a:cubicBezTo>
                  <a:pt x="4220185" y="666683"/>
                  <a:pt x="4245258" y="672739"/>
                  <a:pt x="4269242" y="672739"/>
                </a:cubicBezTo>
                <a:lnTo>
                  <a:pt x="4869920" y="672739"/>
                </a:lnTo>
                <a:cubicBezTo>
                  <a:pt x="4895539" y="673289"/>
                  <a:pt x="4921158" y="667233"/>
                  <a:pt x="4944596" y="653470"/>
                </a:cubicBezTo>
                <a:cubicBezTo>
                  <a:pt x="4966945" y="640258"/>
                  <a:pt x="4984387" y="622091"/>
                  <a:pt x="4996924" y="601171"/>
                </a:cubicBezTo>
                <a:lnTo>
                  <a:pt x="5296718" y="75972"/>
                </a:lnTo>
                <a:cubicBezTo>
                  <a:pt x="5310345" y="53951"/>
                  <a:pt x="5317976" y="28077"/>
                  <a:pt x="5317976" y="0"/>
                </a:cubicBezTo>
                <a:lnTo>
                  <a:pt x="9144000" y="0"/>
                </a:lnTo>
                <a:lnTo>
                  <a:pt x="9144000" y="2931790"/>
                </a:lnTo>
                <a:lnTo>
                  <a:pt x="0" y="2931790"/>
                </a:lnTo>
                <a:close/>
              </a:path>
            </a:pathLst>
          </a:custGeom>
          <a:solidFill>
            <a:schemeClr val="accent1">
              <a:alpha val="6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9"/>
          <p:cNvSpPr txBox="1"/>
          <p:nvPr/>
        </p:nvSpPr>
        <p:spPr>
          <a:xfrm>
            <a:off x="1835696" y="1707654"/>
            <a:ext cx="5904656" cy="623248"/>
          </a:xfrm>
          <a:prstGeom prst="rect">
            <a:avLst/>
          </a:prstGeom>
          <a:noFill/>
        </p:spPr>
        <p:txBody>
          <a:bodyPr wrap="square" lIns="68580" tIns="34290" rIns="68580" bIns="34290" rtlCol="0">
            <a:spAutoFit/>
          </a:bodyPr>
          <a:lstStyle/>
          <a:p>
            <a:pPr marL="0" lvl="1" algn="ctr"/>
            <a:r>
              <a:rPr lang="zh-CN" altLang="en-US" sz="3600" b="1" spc="300" dirty="0">
                <a:solidFill>
                  <a:schemeClr val="bg1"/>
                </a:solidFill>
                <a:latin typeface="微软雅黑" pitchFamily="34" charset="-122"/>
                <a:ea typeface="微软雅黑" pitchFamily="34" charset="-122"/>
              </a:rPr>
              <a:t>虚拟化技术</a:t>
            </a:r>
          </a:p>
        </p:txBody>
      </p:sp>
      <p:sp>
        <p:nvSpPr>
          <p:cNvPr id="13" name="Freeform 5"/>
          <p:cNvSpPr>
            <a:spLocks/>
          </p:cNvSpPr>
          <p:nvPr/>
        </p:nvSpPr>
        <p:spPr bwMode="auto">
          <a:xfrm rot="5400000">
            <a:off x="1475656" y="1563639"/>
            <a:ext cx="1008112" cy="864096"/>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accent6"/>
          </a:solidFill>
          <a:ln w="9525" cap="flat">
            <a:noFill/>
            <a:prstDash val="solid"/>
            <a:miter lim="800000"/>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15" name="文本框 9"/>
          <p:cNvSpPr txBox="1"/>
          <p:nvPr/>
        </p:nvSpPr>
        <p:spPr>
          <a:xfrm>
            <a:off x="4211960" y="2787774"/>
            <a:ext cx="2160240" cy="369332"/>
          </a:xfrm>
          <a:prstGeom prst="rect">
            <a:avLst/>
          </a:prstGeom>
          <a:noFill/>
        </p:spPr>
        <p:txBody>
          <a:bodyPr wrap="square" lIns="0" tIns="0" rIns="0" bIns="0" rtlCol="0">
            <a:spAutoFit/>
          </a:bodyPr>
          <a:lstStyle/>
          <a:p>
            <a:pPr marL="171450" lvl="1" indent="-171450">
              <a:buFont typeface="Wingdings" pitchFamily="2" charset="2"/>
              <a:buChar char="l"/>
            </a:pPr>
            <a:r>
              <a:rPr lang="zh-CN" altLang="en-US" sz="2400" dirty="0">
                <a:solidFill>
                  <a:schemeClr val="bg1"/>
                </a:solidFill>
                <a:latin typeface="微软雅黑" pitchFamily="34" charset="-122"/>
                <a:ea typeface="微软雅黑" pitchFamily="34" charset="-122"/>
              </a:rPr>
              <a:t>虚拟化的定义</a:t>
            </a:r>
          </a:p>
        </p:txBody>
      </p:sp>
      <p:sp>
        <p:nvSpPr>
          <p:cNvPr id="9" name="KSO_Shape"/>
          <p:cNvSpPr>
            <a:spLocks/>
          </p:cNvSpPr>
          <p:nvPr/>
        </p:nvSpPr>
        <p:spPr bwMode="auto">
          <a:xfrm>
            <a:off x="1691680" y="1635646"/>
            <a:ext cx="648072" cy="576064"/>
          </a:xfrm>
          <a:custGeom>
            <a:avLst/>
            <a:gdLst>
              <a:gd name="T0" fmla="*/ 615878 w 2390775"/>
              <a:gd name="T1" fmla="*/ 1467970 h 2365376"/>
              <a:gd name="T2" fmla="*/ 587250 w 2390775"/>
              <a:gd name="T3" fmla="*/ 1401697 h 2365376"/>
              <a:gd name="T4" fmla="*/ 1282649 w 2390775"/>
              <a:gd name="T5" fmla="*/ 1393474 h 2365376"/>
              <a:gd name="T6" fmla="*/ 1180915 w 2390775"/>
              <a:gd name="T7" fmla="*/ 1446870 h 2365376"/>
              <a:gd name="T8" fmla="*/ 1210073 w 2390775"/>
              <a:gd name="T9" fmla="*/ 1382167 h 2365376"/>
              <a:gd name="T10" fmla="*/ 653657 w 2390775"/>
              <a:gd name="T11" fmla="*/ 1314699 h 2365376"/>
              <a:gd name="T12" fmla="*/ 646041 w 2390775"/>
              <a:gd name="T13" fmla="*/ 1180275 h 2365376"/>
              <a:gd name="T14" fmla="*/ 589870 w 2390775"/>
              <a:gd name="T15" fmla="*/ 1105327 h 2365376"/>
              <a:gd name="T16" fmla="*/ 599516 w 2390775"/>
              <a:gd name="T17" fmla="*/ 1141280 h 2365376"/>
              <a:gd name="T18" fmla="*/ 579914 w 2390775"/>
              <a:gd name="T19" fmla="*/ 1158779 h 2365376"/>
              <a:gd name="T20" fmla="*/ 541333 w 2390775"/>
              <a:gd name="T21" fmla="*/ 1105965 h 2365376"/>
              <a:gd name="T22" fmla="*/ 1137260 w 2390775"/>
              <a:gd name="T23" fmla="*/ 1009231 h 2365376"/>
              <a:gd name="T24" fmla="*/ 1143562 w 2390775"/>
              <a:gd name="T25" fmla="*/ 1026145 h 2365376"/>
              <a:gd name="T26" fmla="*/ 1096615 w 2390775"/>
              <a:gd name="T27" fmla="*/ 1069549 h 2365376"/>
              <a:gd name="T28" fmla="*/ 1102602 w 2390775"/>
              <a:gd name="T29" fmla="*/ 1001572 h 2365376"/>
              <a:gd name="T30" fmla="*/ 972739 w 2390775"/>
              <a:gd name="T31" fmla="*/ 835988 h 2365376"/>
              <a:gd name="T32" fmla="*/ 989500 w 2390775"/>
              <a:gd name="T33" fmla="*/ 1138672 h 2365376"/>
              <a:gd name="T34" fmla="*/ 639427 w 2390775"/>
              <a:gd name="T35" fmla="*/ 1423644 h 2365376"/>
              <a:gd name="T36" fmla="*/ 599898 w 2390775"/>
              <a:gd name="T37" fmla="*/ 1003302 h 2365376"/>
              <a:gd name="T38" fmla="*/ 529694 w 2390775"/>
              <a:gd name="T39" fmla="*/ 1090596 h 2365376"/>
              <a:gd name="T40" fmla="*/ 602428 w 2390775"/>
              <a:gd name="T41" fmla="*/ 868249 h 2365376"/>
              <a:gd name="T42" fmla="*/ 861740 w 2390775"/>
              <a:gd name="T43" fmla="*/ 924231 h 2365376"/>
              <a:gd name="T44" fmla="*/ 755609 w 2390775"/>
              <a:gd name="T45" fmla="*/ 542052 h 2365376"/>
              <a:gd name="T46" fmla="*/ 929665 w 2390775"/>
              <a:gd name="T47" fmla="*/ 525915 h 2365376"/>
              <a:gd name="T48" fmla="*/ 909019 w 2390775"/>
              <a:gd name="T49" fmla="*/ 571798 h 2365376"/>
              <a:gd name="T50" fmla="*/ 936652 w 2390775"/>
              <a:gd name="T51" fmla="*/ 586353 h 2365376"/>
              <a:gd name="T52" fmla="*/ 928394 w 2390775"/>
              <a:gd name="T53" fmla="*/ 688879 h 2365376"/>
              <a:gd name="T54" fmla="*/ 840414 w 2390775"/>
              <a:gd name="T55" fmla="*/ 772101 h 2365376"/>
              <a:gd name="T56" fmla="*/ 742269 w 2390775"/>
              <a:gd name="T57" fmla="*/ 675588 h 2365376"/>
              <a:gd name="T58" fmla="*/ 738139 w 2390775"/>
              <a:gd name="T59" fmla="*/ 608504 h 2365376"/>
              <a:gd name="T60" fmla="*/ 761643 w 2390775"/>
              <a:gd name="T61" fmla="*/ 510093 h 2365376"/>
              <a:gd name="T62" fmla="*/ 617010 w 2390775"/>
              <a:gd name="T63" fmla="*/ 449064 h 2365376"/>
              <a:gd name="T64" fmla="*/ 350272 w 2390775"/>
              <a:gd name="T65" fmla="*/ 638327 h 2365376"/>
              <a:gd name="T66" fmla="*/ 215163 w 2390775"/>
              <a:gd name="T67" fmla="*/ 939947 h 2365376"/>
              <a:gd name="T68" fmla="*/ 256613 w 2390775"/>
              <a:gd name="T69" fmla="*/ 1277331 h 2365376"/>
              <a:gd name="T70" fmla="*/ 458486 w 2390775"/>
              <a:gd name="T71" fmla="*/ 1534008 h 2365376"/>
              <a:gd name="T72" fmla="*/ 767308 w 2390775"/>
              <a:gd name="T73" fmla="*/ 1655225 h 2365376"/>
              <a:gd name="T74" fmla="*/ 1101127 w 2390775"/>
              <a:gd name="T75" fmla="*/ 1596674 h 2365376"/>
              <a:gd name="T76" fmla="*/ 1347614 w 2390775"/>
              <a:gd name="T77" fmla="*/ 1383040 h 2365376"/>
              <a:gd name="T78" fmla="*/ 1453614 w 2390775"/>
              <a:gd name="T79" fmla="*/ 1066861 h 2365376"/>
              <a:gd name="T80" fmla="*/ 1378939 w 2390775"/>
              <a:gd name="T81" fmla="*/ 738024 h 2365376"/>
              <a:gd name="T82" fmla="*/ 1153652 w 2390775"/>
              <a:gd name="T83" fmla="*/ 501602 h 2365376"/>
              <a:gd name="T84" fmla="*/ 831224 w 2390775"/>
              <a:gd name="T85" fmla="*/ 411085 h 2365376"/>
              <a:gd name="T86" fmla="*/ 989432 w 2390775"/>
              <a:gd name="T87" fmla="*/ 315187 h 2365376"/>
              <a:gd name="T88" fmla="*/ 1471649 w 2390775"/>
              <a:gd name="T89" fmla="*/ 671876 h 2365376"/>
              <a:gd name="T90" fmla="*/ 1554866 w 2390775"/>
              <a:gd name="T91" fmla="*/ 1171938 h 2365376"/>
              <a:gd name="T92" fmla="*/ 1239716 w 2390775"/>
              <a:gd name="T93" fmla="*/ 1647313 h 2365376"/>
              <a:gd name="T94" fmla="*/ 646121 w 2390775"/>
              <a:gd name="T95" fmla="*/ 1748275 h 2365376"/>
              <a:gd name="T96" fmla="*/ 110112 w 2390775"/>
              <a:gd name="T97" fmla="*/ 1186813 h 2365376"/>
              <a:gd name="T98" fmla="*/ 251551 w 2390775"/>
              <a:gd name="T99" fmla="*/ 580725 h 2365376"/>
              <a:gd name="T100" fmla="*/ 1549044 w 2390775"/>
              <a:gd name="T101" fmla="*/ 160116 h 2365376"/>
              <a:gd name="T102" fmla="*/ 1461002 w 2390775"/>
              <a:gd name="T103" fmla="*/ 284475 h 2365376"/>
              <a:gd name="T104" fmla="*/ 1550307 w 2390775"/>
              <a:gd name="T105" fmla="*/ 426554 h 2365376"/>
              <a:gd name="T106" fmla="*/ 1719764 w 2390775"/>
              <a:gd name="T107" fmla="*/ 380038 h 2365376"/>
              <a:gd name="T108" fmla="*/ 1735543 w 2390775"/>
              <a:gd name="T109" fmla="*/ 232579 h 2365376"/>
              <a:gd name="T110" fmla="*/ 1705909 w 2390775"/>
              <a:gd name="T111" fmla="*/ 94508 h 2365376"/>
              <a:gd name="T112" fmla="*/ 1774050 w 2390775"/>
              <a:gd name="T113" fmla="*/ 148403 h 2365376"/>
              <a:gd name="T114" fmla="*/ 1781614 w 2390775"/>
              <a:gd name="T115" fmla="*/ 428769 h 2365376"/>
              <a:gd name="T116" fmla="*/ 1600166 w 2390775"/>
              <a:gd name="T117" fmla="*/ 516104 h 2365376"/>
              <a:gd name="T118" fmla="*/ 1452167 w 2390775"/>
              <a:gd name="T119" fmla="*/ 455349 h 2365376"/>
              <a:gd name="T120" fmla="*/ 1310478 w 2390775"/>
              <a:gd name="T121" fmla="*/ 259477 h 2365376"/>
              <a:gd name="T122" fmla="*/ 1562614 w 2390775"/>
              <a:gd name="T123" fmla="*/ 74046 h 236537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390775" h="2365376">
                <a:moveTo>
                  <a:pt x="761351" y="1739900"/>
                </a:moveTo>
                <a:lnTo>
                  <a:pt x="791690" y="1805294"/>
                </a:lnTo>
                <a:lnTo>
                  <a:pt x="794883" y="1808051"/>
                </a:lnTo>
                <a:lnTo>
                  <a:pt x="797278" y="1811991"/>
                </a:lnTo>
                <a:lnTo>
                  <a:pt x="800871" y="1817112"/>
                </a:lnTo>
                <a:lnTo>
                  <a:pt x="803266" y="1822233"/>
                </a:lnTo>
                <a:lnTo>
                  <a:pt x="804065" y="1825384"/>
                </a:lnTo>
                <a:lnTo>
                  <a:pt x="804863" y="1828536"/>
                </a:lnTo>
                <a:lnTo>
                  <a:pt x="804863" y="1831687"/>
                </a:lnTo>
                <a:lnTo>
                  <a:pt x="804863" y="1834839"/>
                </a:lnTo>
                <a:lnTo>
                  <a:pt x="804065" y="1837990"/>
                </a:lnTo>
                <a:lnTo>
                  <a:pt x="802867" y="1841142"/>
                </a:lnTo>
                <a:lnTo>
                  <a:pt x="801670" y="1842718"/>
                </a:lnTo>
                <a:lnTo>
                  <a:pt x="799674" y="1844687"/>
                </a:lnTo>
                <a:lnTo>
                  <a:pt x="797278" y="1845475"/>
                </a:lnTo>
                <a:lnTo>
                  <a:pt x="794484" y="1845869"/>
                </a:lnTo>
                <a:lnTo>
                  <a:pt x="790891" y="1846263"/>
                </a:lnTo>
                <a:lnTo>
                  <a:pt x="787698" y="1845869"/>
                </a:lnTo>
                <a:lnTo>
                  <a:pt x="784105" y="1845475"/>
                </a:lnTo>
                <a:lnTo>
                  <a:pt x="780512" y="1844293"/>
                </a:lnTo>
                <a:lnTo>
                  <a:pt x="776520" y="1842718"/>
                </a:lnTo>
                <a:lnTo>
                  <a:pt x="772927" y="1841142"/>
                </a:lnTo>
                <a:lnTo>
                  <a:pt x="768935" y="1839172"/>
                </a:lnTo>
                <a:lnTo>
                  <a:pt x="765343" y="1836809"/>
                </a:lnTo>
                <a:lnTo>
                  <a:pt x="761750" y="1834051"/>
                </a:lnTo>
                <a:lnTo>
                  <a:pt x="758955" y="1831294"/>
                </a:lnTo>
                <a:lnTo>
                  <a:pt x="756161" y="1827748"/>
                </a:lnTo>
                <a:lnTo>
                  <a:pt x="754165" y="1824597"/>
                </a:lnTo>
                <a:lnTo>
                  <a:pt x="748975" y="1815536"/>
                </a:lnTo>
                <a:lnTo>
                  <a:pt x="745782" y="1808839"/>
                </a:lnTo>
                <a:lnTo>
                  <a:pt x="743387" y="1803718"/>
                </a:lnTo>
                <a:lnTo>
                  <a:pt x="742588" y="1799385"/>
                </a:lnTo>
                <a:lnTo>
                  <a:pt x="742588" y="1795051"/>
                </a:lnTo>
                <a:lnTo>
                  <a:pt x="743387" y="1790718"/>
                </a:lnTo>
                <a:lnTo>
                  <a:pt x="746181" y="1778112"/>
                </a:lnTo>
                <a:lnTo>
                  <a:pt x="746979" y="1774173"/>
                </a:lnTo>
                <a:lnTo>
                  <a:pt x="746979" y="1772203"/>
                </a:lnTo>
                <a:lnTo>
                  <a:pt x="746181" y="1771021"/>
                </a:lnTo>
                <a:lnTo>
                  <a:pt x="745383" y="1770627"/>
                </a:lnTo>
                <a:lnTo>
                  <a:pt x="742987" y="1770627"/>
                </a:lnTo>
                <a:lnTo>
                  <a:pt x="742189" y="1770233"/>
                </a:lnTo>
                <a:lnTo>
                  <a:pt x="741790" y="1769839"/>
                </a:lnTo>
                <a:lnTo>
                  <a:pt x="738596" y="1761961"/>
                </a:lnTo>
                <a:lnTo>
                  <a:pt x="736999" y="1758021"/>
                </a:lnTo>
                <a:lnTo>
                  <a:pt x="736600" y="1756052"/>
                </a:lnTo>
                <a:lnTo>
                  <a:pt x="736600" y="1754476"/>
                </a:lnTo>
                <a:lnTo>
                  <a:pt x="742189" y="1750536"/>
                </a:lnTo>
                <a:lnTo>
                  <a:pt x="747379" y="1747385"/>
                </a:lnTo>
                <a:lnTo>
                  <a:pt x="750971" y="1745021"/>
                </a:lnTo>
                <a:lnTo>
                  <a:pt x="754165" y="1743839"/>
                </a:lnTo>
                <a:lnTo>
                  <a:pt x="758556" y="1741870"/>
                </a:lnTo>
                <a:lnTo>
                  <a:pt x="759754" y="1741870"/>
                </a:lnTo>
                <a:lnTo>
                  <a:pt x="761351" y="1739900"/>
                </a:lnTo>
                <a:close/>
                <a:moveTo>
                  <a:pt x="1554438" y="1730375"/>
                </a:moveTo>
                <a:lnTo>
                  <a:pt x="1565575" y="1730375"/>
                </a:lnTo>
                <a:lnTo>
                  <a:pt x="1575916" y="1730375"/>
                </a:lnTo>
                <a:lnTo>
                  <a:pt x="1586258" y="1731163"/>
                </a:lnTo>
                <a:lnTo>
                  <a:pt x="1591031" y="1731951"/>
                </a:lnTo>
                <a:lnTo>
                  <a:pt x="1595008" y="1733133"/>
                </a:lnTo>
                <a:lnTo>
                  <a:pt x="1598986" y="1734314"/>
                </a:lnTo>
                <a:lnTo>
                  <a:pt x="1602168" y="1735890"/>
                </a:lnTo>
                <a:lnTo>
                  <a:pt x="1605350" y="1737860"/>
                </a:lnTo>
                <a:lnTo>
                  <a:pt x="1607339" y="1739830"/>
                </a:lnTo>
                <a:lnTo>
                  <a:pt x="1608929" y="1741799"/>
                </a:lnTo>
                <a:lnTo>
                  <a:pt x="1609725" y="1744951"/>
                </a:lnTo>
                <a:lnTo>
                  <a:pt x="1609725" y="1747708"/>
                </a:lnTo>
                <a:lnTo>
                  <a:pt x="1608929" y="1751648"/>
                </a:lnTo>
                <a:lnTo>
                  <a:pt x="1607339" y="1755193"/>
                </a:lnTo>
                <a:lnTo>
                  <a:pt x="1604554" y="1759920"/>
                </a:lnTo>
                <a:lnTo>
                  <a:pt x="1600577" y="1764648"/>
                </a:lnTo>
                <a:lnTo>
                  <a:pt x="1595804" y="1769769"/>
                </a:lnTo>
                <a:lnTo>
                  <a:pt x="1589042" y="1776072"/>
                </a:lnTo>
                <a:lnTo>
                  <a:pt x="1582678" y="1781193"/>
                </a:lnTo>
                <a:lnTo>
                  <a:pt x="1576314" y="1786314"/>
                </a:lnTo>
                <a:lnTo>
                  <a:pt x="1570348" y="1790647"/>
                </a:lnTo>
                <a:lnTo>
                  <a:pt x="1563586" y="1794193"/>
                </a:lnTo>
                <a:lnTo>
                  <a:pt x="1557222" y="1797738"/>
                </a:lnTo>
                <a:lnTo>
                  <a:pt x="1550461" y="1800496"/>
                </a:lnTo>
                <a:lnTo>
                  <a:pt x="1544097" y="1802466"/>
                </a:lnTo>
                <a:lnTo>
                  <a:pt x="1537733" y="1804829"/>
                </a:lnTo>
                <a:lnTo>
                  <a:pt x="1530971" y="1806799"/>
                </a:lnTo>
                <a:lnTo>
                  <a:pt x="1524607" y="1807981"/>
                </a:lnTo>
                <a:lnTo>
                  <a:pt x="1518243" y="1809163"/>
                </a:lnTo>
                <a:lnTo>
                  <a:pt x="1505117" y="1811132"/>
                </a:lnTo>
                <a:lnTo>
                  <a:pt x="1491992" y="1812314"/>
                </a:lnTo>
                <a:lnTo>
                  <a:pt x="1486026" y="1813102"/>
                </a:lnTo>
                <a:lnTo>
                  <a:pt x="1483241" y="1813890"/>
                </a:lnTo>
                <a:lnTo>
                  <a:pt x="1482048" y="1814678"/>
                </a:lnTo>
                <a:lnTo>
                  <a:pt x="1481253" y="1815072"/>
                </a:lnTo>
                <a:lnTo>
                  <a:pt x="1480855" y="1815859"/>
                </a:lnTo>
                <a:lnTo>
                  <a:pt x="1480855" y="1817041"/>
                </a:lnTo>
                <a:lnTo>
                  <a:pt x="1481253" y="1818617"/>
                </a:lnTo>
                <a:lnTo>
                  <a:pt x="1482048" y="1819799"/>
                </a:lnTo>
                <a:lnTo>
                  <a:pt x="1482048" y="1821375"/>
                </a:lnTo>
                <a:lnTo>
                  <a:pt x="1482048" y="1821769"/>
                </a:lnTo>
                <a:lnTo>
                  <a:pt x="1480855" y="1822556"/>
                </a:lnTo>
                <a:lnTo>
                  <a:pt x="1471309" y="1830829"/>
                </a:lnTo>
                <a:lnTo>
                  <a:pt x="1465343" y="1834375"/>
                </a:lnTo>
                <a:lnTo>
                  <a:pt x="1463354" y="1835556"/>
                </a:lnTo>
                <a:lnTo>
                  <a:pt x="1461365" y="1836738"/>
                </a:lnTo>
                <a:lnTo>
                  <a:pt x="1452615" y="1830041"/>
                </a:lnTo>
                <a:lnTo>
                  <a:pt x="1445853" y="1824132"/>
                </a:lnTo>
                <a:lnTo>
                  <a:pt x="1440285" y="1819405"/>
                </a:lnTo>
                <a:lnTo>
                  <a:pt x="1437103" y="1815072"/>
                </a:lnTo>
                <a:lnTo>
                  <a:pt x="1434716" y="1812314"/>
                </a:lnTo>
                <a:lnTo>
                  <a:pt x="1433125" y="1810344"/>
                </a:lnTo>
                <a:lnTo>
                  <a:pt x="1432330" y="1808375"/>
                </a:lnTo>
                <a:lnTo>
                  <a:pt x="1428750" y="1806799"/>
                </a:lnTo>
                <a:lnTo>
                  <a:pt x="1512675" y="1734314"/>
                </a:lnTo>
                <a:lnTo>
                  <a:pt x="1518641" y="1733527"/>
                </a:lnTo>
                <a:lnTo>
                  <a:pt x="1533755" y="1731951"/>
                </a:lnTo>
                <a:lnTo>
                  <a:pt x="1543699" y="1731163"/>
                </a:lnTo>
                <a:lnTo>
                  <a:pt x="1554438" y="1730375"/>
                </a:lnTo>
                <a:close/>
                <a:moveTo>
                  <a:pt x="588962" y="1535113"/>
                </a:moveTo>
                <a:lnTo>
                  <a:pt x="694496" y="1535113"/>
                </a:lnTo>
                <a:lnTo>
                  <a:pt x="694496" y="1557872"/>
                </a:lnTo>
                <a:lnTo>
                  <a:pt x="694894" y="1558271"/>
                </a:lnTo>
                <a:lnTo>
                  <a:pt x="696885" y="1560268"/>
                </a:lnTo>
                <a:lnTo>
                  <a:pt x="698478" y="1560667"/>
                </a:lnTo>
                <a:lnTo>
                  <a:pt x="700469" y="1561466"/>
                </a:lnTo>
                <a:lnTo>
                  <a:pt x="704053" y="1561865"/>
                </a:lnTo>
                <a:lnTo>
                  <a:pt x="707239" y="1561865"/>
                </a:lnTo>
                <a:lnTo>
                  <a:pt x="711222" y="1561865"/>
                </a:lnTo>
                <a:lnTo>
                  <a:pt x="714407" y="1561466"/>
                </a:lnTo>
                <a:lnTo>
                  <a:pt x="716797" y="1560667"/>
                </a:lnTo>
                <a:lnTo>
                  <a:pt x="718390" y="1560268"/>
                </a:lnTo>
                <a:lnTo>
                  <a:pt x="720381" y="1558271"/>
                </a:lnTo>
                <a:lnTo>
                  <a:pt x="720779" y="1557872"/>
                </a:lnTo>
                <a:lnTo>
                  <a:pt x="720779" y="1535113"/>
                </a:lnTo>
                <a:lnTo>
                  <a:pt x="820737" y="1535113"/>
                </a:lnTo>
                <a:lnTo>
                  <a:pt x="820737" y="1644117"/>
                </a:lnTo>
                <a:lnTo>
                  <a:pt x="820339" y="1648908"/>
                </a:lnTo>
                <a:lnTo>
                  <a:pt x="819144" y="1652901"/>
                </a:lnTo>
                <a:lnTo>
                  <a:pt x="816755" y="1656894"/>
                </a:lnTo>
                <a:lnTo>
                  <a:pt x="814365" y="1660088"/>
                </a:lnTo>
                <a:lnTo>
                  <a:pt x="810781" y="1663283"/>
                </a:lnTo>
                <a:lnTo>
                  <a:pt x="806799" y="1665279"/>
                </a:lnTo>
                <a:lnTo>
                  <a:pt x="802418" y="1666477"/>
                </a:lnTo>
                <a:lnTo>
                  <a:pt x="797639" y="1666876"/>
                </a:lnTo>
                <a:lnTo>
                  <a:pt x="612060" y="1666876"/>
                </a:lnTo>
                <a:lnTo>
                  <a:pt x="607281" y="1666477"/>
                </a:lnTo>
                <a:lnTo>
                  <a:pt x="602901" y="1665279"/>
                </a:lnTo>
                <a:lnTo>
                  <a:pt x="598918" y="1663283"/>
                </a:lnTo>
                <a:lnTo>
                  <a:pt x="595732" y="1660088"/>
                </a:lnTo>
                <a:lnTo>
                  <a:pt x="592546" y="1656894"/>
                </a:lnTo>
                <a:lnTo>
                  <a:pt x="590555" y="1652901"/>
                </a:lnTo>
                <a:lnTo>
                  <a:pt x="589360" y="1648908"/>
                </a:lnTo>
                <a:lnTo>
                  <a:pt x="588962" y="1644117"/>
                </a:lnTo>
                <a:lnTo>
                  <a:pt x="588962" y="1535113"/>
                </a:lnTo>
                <a:close/>
                <a:moveTo>
                  <a:pt x="612060" y="1476375"/>
                </a:moveTo>
                <a:lnTo>
                  <a:pt x="797639" y="1476375"/>
                </a:lnTo>
                <a:lnTo>
                  <a:pt x="802418" y="1476769"/>
                </a:lnTo>
                <a:lnTo>
                  <a:pt x="806799" y="1477950"/>
                </a:lnTo>
                <a:lnTo>
                  <a:pt x="810781" y="1480312"/>
                </a:lnTo>
                <a:lnTo>
                  <a:pt x="814365" y="1483068"/>
                </a:lnTo>
                <a:lnTo>
                  <a:pt x="816755" y="1486611"/>
                </a:lnTo>
                <a:lnTo>
                  <a:pt x="819144" y="1490155"/>
                </a:lnTo>
                <a:lnTo>
                  <a:pt x="820339" y="1494485"/>
                </a:lnTo>
                <a:lnTo>
                  <a:pt x="820737" y="1498816"/>
                </a:lnTo>
                <a:lnTo>
                  <a:pt x="820737" y="1525588"/>
                </a:lnTo>
                <a:lnTo>
                  <a:pt x="588962" y="1525588"/>
                </a:lnTo>
                <a:lnTo>
                  <a:pt x="588962" y="1498816"/>
                </a:lnTo>
                <a:lnTo>
                  <a:pt x="589360" y="1494485"/>
                </a:lnTo>
                <a:lnTo>
                  <a:pt x="590555" y="1490155"/>
                </a:lnTo>
                <a:lnTo>
                  <a:pt x="592546" y="1486611"/>
                </a:lnTo>
                <a:lnTo>
                  <a:pt x="595732" y="1483068"/>
                </a:lnTo>
                <a:lnTo>
                  <a:pt x="598918" y="1480312"/>
                </a:lnTo>
                <a:lnTo>
                  <a:pt x="602901" y="1477950"/>
                </a:lnTo>
                <a:lnTo>
                  <a:pt x="607281" y="1476769"/>
                </a:lnTo>
                <a:lnTo>
                  <a:pt x="612060" y="1476375"/>
                </a:lnTo>
                <a:close/>
                <a:moveTo>
                  <a:pt x="725449" y="1381125"/>
                </a:moveTo>
                <a:lnTo>
                  <a:pt x="730525" y="1381524"/>
                </a:lnTo>
                <a:lnTo>
                  <a:pt x="732087" y="1381524"/>
                </a:lnTo>
                <a:lnTo>
                  <a:pt x="734430" y="1382322"/>
                </a:lnTo>
                <a:lnTo>
                  <a:pt x="737554" y="1384317"/>
                </a:lnTo>
                <a:lnTo>
                  <a:pt x="740287" y="1386312"/>
                </a:lnTo>
                <a:lnTo>
                  <a:pt x="743411" y="1389505"/>
                </a:lnTo>
                <a:lnTo>
                  <a:pt x="746535" y="1393096"/>
                </a:lnTo>
                <a:lnTo>
                  <a:pt x="749659" y="1397486"/>
                </a:lnTo>
                <a:lnTo>
                  <a:pt x="755906" y="1407063"/>
                </a:lnTo>
                <a:lnTo>
                  <a:pt x="761373" y="1417837"/>
                </a:lnTo>
                <a:lnTo>
                  <a:pt x="766059" y="1427813"/>
                </a:lnTo>
                <a:lnTo>
                  <a:pt x="769182" y="1437390"/>
                </a:lnTo>
                <a:lnTo>
                  <a:pt x="770744" y="1441780"/>
                </a:lnTo>
                <a:lnTo>
                  <a:pt x="771525" y="1445770"/>
                </a:lnTo>
                <a:lnTo>
                  <a:pt x="771525" y="1448164"/>
                </a:lnTo>
                <a:lnTo>
                  <a:pt x="771525" y="1450159"/>
                </a:lnTo>
                <a:lnTo>
                  <a:pt x="770744" y="1451357"/>
                </a:lnTo>
                <a:lnTo>
                  <a:pt x="769182" y="1452155"/>
                </a:lnTo>
                <a:lnTo>
                  <a:pt x="768011" y="1452155"/>
                </a:lnTo>
                <a:lnTo>
                  <a:pt x="766449" y="1450958"/>
                </a:lnTo>
                <a:lnTo>
                  <a:pt x="764887" y="1449760"/>
                </a:lnTo>
                <a:lnTo>
                  <a:pt x="762544" y="1448563"/>
                </a:lnTo>
                <a:lnTo>
                  <a:pt x="759030" y="1444174"/>
                </a:lnTo>
                <a:lnTo>
                  <a:pt x="755516" y="1439784"/>
                </a:lnTo>
                <a:lnTo>
                  <a:pt x="753173" y="1434996"/>
                </a:lnTo>
                <a:lnTo>
                  <a:pt x="752392" y="1433400"/>
                </a:lnTo>
                <a:lnTo>
                  <a:pt x="752392" y="1431404"/>
                </a:lnTo>
                <a:lnTo>
                  <a:pt x="752001" y="1428611"/>
                </a:lnTo>
                <a:lnTo>
                  <a:pt x="750830" y="1426616"/>
                </a:lnTo>
                <a:lnTo>
                  <a:pt x="748878" y="1425419"/>
                </a:lnTo>
                <a:lnTo>
                  <a:pt x="746925" y="1425020"/>
                </a:lnTo>
                <a:lnTo>
                  <a:pt x="746144" y="1425419"/>
                </a:lnTo>
                <a:lnTo>
                  <a:pt x="745363" y="1425818"/>
                </a:lnTo>
                <a:lnTo>
                  <a:pt x="744582" y="1426616"/>
                </a:lnTo>
                <a:lnTo>
                  <a:pt x="743411" y="1427414"/>
                </a:lnTo>
                <a:lnTo>
                  <a:pt x="742630" y="1428611"/>
                </a:lnTo>
                <a:lnTo>
                  <a:pt x="742240" y="1430207"/>
                </a:lnTo>
                <a:lnTo>
                  <a:pt x="741849" y="1432602"/>
                </a:lnTo>
                <a:lnTo>
                  <a:pt x="741849" y="1434597"/>
                </a:lnTo>
                <a:lnTo>
                  <a:pt x="741459" y="1439385"/>
                </a:lnTo>
                <a:lnTo>
                  <a:pt x="740678" y="1443376"/>
                </a:lnTo>
                <a:lnTo>
                  <a:pt x="739897" y="1445371"/>
                </a:lnTo>
                <a:lnTo>
                  <a:pt x="739116" y="1446967"/>
                </a:lnTo>
                <a:lnTo>
                  <a:pt x="737944" y="1448164"/>
                </a:lnTo>
                <a:lnTo>
                  <a:pt x="735992" y="1449361"/>
                </a:lnTo>
                <a:lnTo>
                  <a:pt x="734430" y="1450558"/>
                </a:lnTo>
                <a:lnTo>
                  <a:pt x="732868" y="1452155"/>
                </a:lnTo>
                <a:lnTo>
                  <a:pt x="730525" y="1452953"/>
                </a:lnTo>
                <a:lnTo>
                  <a:pt x="727792" y="1453352"/>
                </a:lnTo>
                <a:lnTo>
                  <a:pt x="721935" y="1454150"/>
                </a:lnTo>
                <a:lnTo>
                  <a:pt x="715297" y="1454150"/>
                </a:lnTo>
                <a:lnTo>
                  <a:pt x="712173" y="1453751"/>
                </a:lnTo>
                <a:lnTo>
                  <a:pt x="709049" y="1452953"/>
                </a:lnTo>
                <a:lnTo>
                  <a:pt x="706706" y="1452155"/>
                </a:lnTo>
                <a:lnTo>
                  <a:pt x="703973" y="1450558"/>
                </a:lnTo>
                <a:lnTo>
                  <a:pt x="701240" y="1448962"/>
                </a:lnTo>
                <a:lnTo>
                  <a:pt x="699287" y="1447366"/>
                </a:lnTo>
                <a:lnTo>
                  <a:pt x="694992" y="1442977"/>
                </a:lnTo>
                <a:lnTo>
                  <a:pt x="691478" y="1438188"/>
                </a:lnTo>
                <a:lnTo>
                  <a:pt x="687963" y="1432602"/>
                </a:lnTo>
                <a:lnTo>
                  <a:pt x="685230" y="1427015"/>
                </a:lnTo>
                <a:lnTo>
                  <a:pt x="682497" y="1421029"/>
                </a:lnTo>
                <a:lnTo>
                  <a:pt x="680544" y="1415044"/>
                </a:lnTo>
                <a:lnTo>
                  <a:pt x="678982" y="1409058"/>
                </a:lnTo>
                <a:lnTo>
                  <a:pt x="676249" y="1399082"/>
                </a:lnTo>
                <a:lnTo>
                  <a:pt x="675078" y="1392298"/>
                </a:lnTo>
                <a:lnTo>
                  <a:pt x="674687" y="1389106"/>
                </a:lnTo>
                <a:lnTo>
                  <a:pt x="674687" y="1388707"/>
                </a:lnTo>
                <a:lnTo>
                  <a:pt x="675078" y="1388308"/>
                </a:lnTo>
                <a:lnTo>
                  <a:pt x="676249" y="1387909"/>
                </a:lnTo>
                <a:lnTo>
                  <a:pt x="679373" y="1387111"/>
                </a:lnTo>
                <a:lnTo>
                  <a:pt x="683278" y="1385913"/>
                </a:lnTo>
                <a:lnTo>
                  <a:pt x="689525" y="1384716"/>
                </a:lnTo>
                <a:lnTo>
                  <a:pt x="698897" y="1383120"/>
                </a:lnTo>
                <a:lnTo>
                  <a:pt x="715297" y="1381524"/>
                </a:lnTo>
                <a:lnTo>
                  <a:pt x="725449" y="1381125"/>
                </a:lnTo>
                <a:close/>
                <a:moveTo>
                  <a:pt x="1433588" y="1247775"/>
                </a:moveTo>
                <a:lnTo>
                  <a:pt x="1439124" y="1247775"/>
                </a:lnTo>
                <a:lnTo>
                  <a:pt x="1444264" y="1248175"/>
                </a:lnTo>
                <a:lnTo>
                  <a:pt x="1448614" y="1248976"/>
                </a:lnTo>
                <a:lnTo>
                  <a:pt x="1451382" y="1249776"/>
                </a:lnTo>
                <a:lnTo>
                  <a:pt x="1453359" y="1250977"/>
                </a:lnTo>
                <a:lnTo>
                  <a:pt x="1454150" y="1252178"/>
                </a:lnTo>
                <a:lnTo>
                  <a:pt x="1454150" y="1253779"/>
                </a:lnTo>
                <a:lnTo>
                  <a:pt x="1453359" y="1255380"/>
                </a:lnTo>
                <a:lnTo>
                  <a:pt x="1452173" y="1256981"/>
                </a:lnTo>
                <a:lnTo>
                  <a:pt x="1450196" y="1258582"/>
                </a:lnTo>
                <a:lnTo>
                  <a:pt x="1447428" y="1260183"/>
                </a:lnTo>
                <a:lnTo>
                  <a:pt x="1441892" y="1262985"/>
                </a:lnTo>
                <a:lnTo>
                  <a:pt x="1435565" y="1264986"/>
                </a:lnTo>
                <a:lnTo>
                  <a:pt x="1432402" y="1265387"/>
                </a:lnTo>
                <a:lnTo>
                  <a:pt x="1429634" y="1265787"/>
                </a:lnTo>
                <a:lnTo>
                  <a:pt x="1427261" y="1265787"/>
                </a:lnTo>
                <a:lnTo>
                  <a:pt x="1425284" y="1265387"/>
                </a:lnTo>
                <a:lnTo>
                  <a:pt x="1423703" y="1264986"/>
                </a:lnTo>
                <a:lnTo>
                  <a:pt x="1422516" y="1264586"/>
                </a:lnTo>
                <a:lnTo>
                  <a:pt x="1420539" y="1264586"/>
                </a:lnTo>
                <a:lnTo>
                  <a:pt x="1419353" y="1264986"/>
                </a:lnTo>
                <a:lnTo>
                  <a:pt x="1418562" y="1265787"/>
                </a:lnTo>
                <a:lnTo>
                  <a:pt x="1417376" y="1266588"/>
                </a:lnTo>
                <a:lnTo>
                  <a:pt x="1416980" y="1267388"/>
                </a:lnTo>
                <a:lnTo>
                  <a:pt x="1416585" y="1268589"/>
                </a:lnTo>
                <a:lnTo>
                  <a:pt x="1416190" y="1269790"/>
                </a:lnTo>
                <a:lnTo>
                  <a:pt x="1416585" y="1270990"/>
                </a:lnTo>
                <a:lnTo>
                  <a:pt x="1416585" y="1272191"/>
                </a:lnTo>
                <a:lnTo>
                  <a:pt x="1417376" y="1273392"/>
                </a:lnTo>
                <a:lnTo>
                  <a:pt x="1418562" y="1274993"/>
                </a:lnTo>
                <a:lnTo>
                  <a:pt x="1419748" y="1276194"/>
                </a:lnTo>
                <a:lnTo>
                  <a:pt x="1422121" y="1277395"/>
                </a:lnTo>
                <a:lnTo>
                  <a:pt x="1424098" y="1278596"/>
                </a:lnTo>
                <a:lnTo>
                  <a:pt x="1428843" y="1280597"/>
                </a:lnTo>
                <a:lnTo>
                  <a:pt x="1430820" y="1282198"/>
                </a:lnTo>
                <a:lnTo>
                  <a:pt x="1432402" y="1283799"/>
                </a:lnTo>
                <a:lnTo>
                  <a:pt x="1433588" y="1285000"/>
                </a:lnTo>
                <a:lnTo>
                  <a:pt x="1435170" y="1287001"/>
                </a:lnTo>
                <a:lnTo>
                  <a:pt x="1436356" y="1289003"/>
                </a:lnTo>
                <a:lnTo>
                  <a:pt x="1436751" y="1291404"/>
                </a:lnTo>
                <a:lnTo>
                  <a:pt x="1437542" y="1293406"/>
                </a:lnTo>
                <a:lnTo>
                  <a:pt x="1437542" y="1296608"/>
                </a:lnTo>
                <a:lnTo>
                  <a:pt x="1437542" y="1299009"/>
                </a:lnTo>
                <a:lnTo>
                  <a:pt x="1437147" y="1302612"/>
                </a:lnTo>
                <a:lnTo>
                  <a:pt x="1436356" y="1305414"/>
                </a:lnTo>
                <a:lnTo>
                  <a:pt x="1435170" y="1309416"/>
                </a:lnTo>
                <a:lnTo>
                  <a:pt x="1431611" y="1317422"/>
                </a:lnTo>
                <a:lnTo>
                  <a:pt x="1430029" y="1320624"/>
                </a:lnTo>
                <a:lnTo>
                  <a:pt x="1428052" y="1323826"/>
                </a:lnTo>
                <a:lnTo>
                  <a:pt x="1425680" y="1326628"/>
                </a:lnTo>
                <a:lnTo>
                  <a:pt x="1423307" y="1328629"/>
                </a:lnTo>
                <a:lnTo>
                  <a:pt x="1420539" y="1331431"/>
                </a:lnTo>
                <a:lnTo>
                  <a:pt x="1417771" y="1333032"/>
                </a:lnTo>
                <a:lnTo>
                  <a:pt x="1414608" y="1334633"/>
                </a:lnTo>
                <a:lnTo>
                  <a:pt x="1411445" y="1336635"/>
                </a:lnTo>
                <a:lnTo>
                  <a:pt x="1404722" y="1338636"/>
                </a:lnTo>
                <a:lnTo>
                  <a:pt x="1397605" y="1340237"/>
                </a:lnTo>
                <a:lnTo>
                  <a:pt x="1390487" y="1341038"/>
                </a:lnTo>
                <a:lnTo>
                  <a:pt x="1383370" y="1341438"/>
                </a:lnTo>
                <a:lnTo>
                  <a:pt x="1376252" y="1341438"/>
                </a:lnTo>
                <a:lnTo>
                  <a:pt x="1369530" y="1341038"/>
                </a:lnTo>
                <a:lnTo>
                  <a:pt x="1358063" y="1339437"/>
                </a:lnTo>
                <a:lnTo>
                  <a:pt x="1350154" y="1338236"/>
                </a:lnTo>
                <a:lnTo>
                  <a:pt x="1347386" y="1337435"/>
                </a:lnTo>
                <a:lnTo>
                  <a:pt x="1347386" y="1337835"/>
                </a:lnTo>
                <a:lnTo>
                  <a:pt x="1346991" y="1337435"/>
                </a:lnTo>
                <a:lnTo>
                  <a:pt x="1346200" y="1337035"/>
                </a:lnTo>
                <a:lnTo>
                  <a:pt x="1346200" y="1334633"/>
                </a:lnTo>
                <a:lnTo>
                  <a:pt x="1346991" y="1331831"/>
                </a:lnTo>
                <a:lnTo>
                  <a:pt x="1347782" y="1326228"/>
                </a:lnTo>
                <a:lnTo>
                  <a:pt x="1349363" y="1318623"/>
                </a:lnTo>
                <a:lnTo>
                  <a:pt x="1351736" y="1307415"/>
                </a:lnTo>
                <a:lnTo>
                  <a:pt x="1355295" y="1296608"/>
                </a:lnTo>
                <a:lnTo>
                  <a:pt x="1357667" y="1287402"/>
                </a:lnTo>
                <a:lnTo>
                  <a:pt x="1361621" y="1275794"/>
                </a:lnTo>
                <a:lnTo>
                  <a:pt x="1363994" y="1270190"/>
                </a:lnTo>
                <a:lnTo>
                  <a:pt x="1364785" y="1268589"/>
                </a:lnTo>
                <a:lnTo>
                  <a:pt x="1366762" y="1265787"/>
                </a:lnTo>
                <a:lnTo>
                  <a:pt x="1369925" y="1262985"/>
                </a:lnTo>
                <a:lnTo>
                  <a:pt x="1373484" y="1260183"/>
                </a:lnTo>
                <a:lnTo>
                  <a:pt x="1378229" y="1258182"/>
                </a:lnTo>
                <a:lnTo>
                  <a:pt x="1383765" y="1256181"/>
                </a:lnTo>
                <a:lnTo>
                  <a:pt x="1389301" y="1253779"/>
                </a:lnTo>
                <a:lnTo>
                  <a:pt x="1395628" y="1252578"/>
                </a:lnTo>
                <a:lnTo>
                  <a:pt x="1401954" y="1250977"/>
                </a:lnTo>
                <a:lnTo>
                  <a:pt x="1415399" y="1248976"/>
                </a:lnTo>
                <a:lnTo>
                  <a:pt x="1428052" y="1248175"/>
                </a:lnTo>
                <a:lnTo>
                  <a:pt x="1433588" y="1247775"/>
                </a:lnTo>
                <a:close/>
                <a:moveTo>
                  <a:pt x="1155700" y="965200"/>
                </a:moveTo>
                <a:lnTo>
                  <a:pt x="1161653" y="965597"/>
                </a:lnTo>
                <a:lnTo>
                  <a:pt x="1167209" y="966787"/>
                </a:lnTo>
                <a:lnTo>
                  <a:pt x="1172766" y="968770"/>
                </a:lnTo>
                <a:lnTo>
                  <a:pt x="1177925" y="971944"/>
                </a:lnTo>
                <a:lnTo>
                  <a:pt x="1182687" y="975514"/>
                </a:lnTo>
                <a:lnTo>
                  <a:pt x="1187450" y="980274"/>
                </a:lnTo>
                <a:lnTo>
                  <a:pt x="1192213" y="985431"/>
                </a:lnTo>
                <a:lnTo>
                  <a:pt x="1196181" y="991381"/>
                </a:lnTo>
                <a:lnTo>
                  <a:pt x="1200150" y="998125"/>
                </a:lnTo>
                <a:lnTo>
                  <a:pt x="1204119" y="1005265"/>
                </a:lnTo>
                <a:lnTo>
                  <a:pt x="1207691" y="1012802"/>
                </a:lnTo>
                <a:lnTo>
                  <a:pt x="1211659" y="1021133"/>
                </a:lnTo>
                <a:lnTo>
                  <a:pt x="1214437" y="1029860"/>
                </a:lnTo>
                <a:lnTo>
                  <a:pt x="1217613" y="1038984"/>
                </a:lnTo>
                <a:lnTo>
                  <a:pt x="1220787" y="1048504"/>
                </a:lnTo>
                <a:lnTo>
                  <a:pt x="1225947" y="1068338"/>
                </a:lnTo>
                <a:lnTo>
                  <a:pt x="1230313" y="1089363"/>
                </a:lnTo>
                <a:lnTo>
                  <a:pt x="1234678" y="1111180"/>
                </a:lnTo>
                <a:lnTo>
                  <a:pt x="1237853" y="1133792"/>
                </a:lnTo>
                <a:lnTo>
                  <a:pt x="1241028" y="1155609"/>
                </a:lnTo>
                <a:lnTo>
                  <a:pt x="1243013" y="1177824"/>
                </a:lnTo>
                <a:lnTo>
                  <a:pt x="1245394" y="1198848"/>
                </a:lnTo>
                <a:lnTo>
                  <a:pt x="1246981" y="1219476"/>
                </a:lnTo>
                <a:lnTo>
                  <a:pt x="1246187" y="1186551"/>
                </a:lnTo>
                <a:lnTo>
                  <a:pt x="1342231" y="1244467"/>
                </a:lnTo>
                <a:lnTo>
                  <a:pt x="1323181" y="1340465"/>
                </a:lnTo>
                <a:lnTo>
                  <a:pt x="1248966" y="1309524"/>
                </a:lnTo>
                <a:lnTo>
                  <a:pt x="1245394" y="1284929"/>
                </a:lnTo>
                <a:lnTo>
                  <a:pt x="1239441" y="1242087"/>
                </a:lnTo>
                <a:lnTo>
                  <a:pt x="1231106" y="1373787"/>
                </a:lnTo>
                <a:lnTo>
                  <a:pt x="1230709" y="1379737"/>
                </a:lnTo>
                <a:lnTo>
                  <a:pt x="1230313" y="1386084"/>
                </a:lnTo>
                <a:lnTo>
                  <a:pt x="1230709" y="1392431"/>
                </a:lnTo>
                <a:lnTo>
                  <a:pt x="1232297" y="1399968"/>
                </a:lnTo>
                <a:lnTo>
                  <a:pt x="1234281" y="1407902"/>
                </a:lnTo>
                <a:lnTo>
                  <a:pt x="1237059" y="1417422"/>
                </a:lnTo>
                <a:lnTo>
                  <a:pt x="1241822" y="1428133"/>
                </a:lnTo>
                <a:lnTo>
                  <a:pt x="1247775" y="1440430"/>
                </a:lnTo>
                <a:lnTo>
                  <a:pt x="1231106" y="1440430"/>
                </a:lnTo>
                <a:lnTo>
                  <a:pt x="1242219" y="1446380"/>
                </a:lnTo>
                <a:lnTo>
                  <a:pt x="1256109" y="1453124"/>
                </a:lnTo>
                <a:lnTo>
                  <a:pt x="1287066" y="1467405"/>
                </a:lnTo>
                <a:lnTo>
                  <a:pt x="1313259" y="1479305"/>
                </a:lnTo>
                <a:lnTo>
                  <a:pt x="1323975" y="1483669"/>
                </a:lnTo>
                <a:lnTo>
                  <a:pt x="1501775" y="1720491"/>
                </a:lnTo>
                <a:lnTo>
                  <a:pt x="1401763" y="1798638"/>
                </a:lnTo>
                <a:lnTo>
                  <a:pt x="1210469" y="1576494"/>
                </a:lnTo>
                <a:lnTo>
                  <a:pt x="1080294" y="1561816"/>
                </a:lnTo>
                <a:lnTo>
                  <a:pt x="1080294" y="1563800"/>
                </a:lnTo>
                <a:lnTo>
                  <a:pt x="1080294" y="1567370"/>
                </a:lnTo>
                <a:lnTo>
                  <a:pt x="1079500" y="1575700"/>
                </a:lnTo>
                <a:lnTo>
                  <a:pt x="1077516" y="1587601"/>
                </a:lnTo>
                <a:lnTo>
                  <a:pt x="1074341" y="1601088"/>
                </a:lnTo>
                <a:lnTo>
                  <a:pt x="1066403" y="1633220"/>
                </a:lnTo>
                <a:lnTo>
                  <a:pt x="1056878" y="1669318"/>
                </a:lnTo>
                <a:lnTo>
                  <a:pt x="1046956" y="1703830"/>
                </a:lnTo>
                <a:lnTo>
                  <a:pt x="1038622" y="1733582"/>
                </a:lnTo>
                <a:lnTo>
                  <a:pt x="1030288" y="1762540"/>
                </a:lnTo>
                <a:lnTo>
                  <a:pt x="802481" y="1785548"/>
                </a:lnTo>
                <a:lnTo>
                  <a:pt x="770731" y="1731201"/>
                </a:lnTo>
                <a:lnTo>
                  <a:pt x="904081" y="1706210"/>
                </a:lnTo>
                <a:lnTo>
                  <a:pt x="903685" y="1489619"/>
                </a:lnTo>
                <a:lnTo>
                  <a:pt x="871935" y="1482479"/>
                </a:lnTo>
                <a:lnTo>
                  <a:pt x="869950" y="1471768"/>
                </a:lnTo>
                <a:lnTo>
                  <a:pt x="867966" y="1461851"/>
                </a:lnTo>
                <a:lnTo>
                  <a:pt x="866378" y="1453124"/>
                </a:lnTo>
                <a:lnTo>
                  <a:pt x="864791" y="1445190"/>
                </a:lnTo>
                <a:lnTo>
                  <a:pt x="863600" y="1428926"/>
                </a:lnTo>
                <a:lnTo>
                  <a:pt x="862806" y="1413455"/>
                </a:lnTo>
                <a:lnTo>
                  <a:pt x="862013" y="1373787"/>
                </a:lnTo>
                <a:lnTo>
                  <a:pt x="860822" y="1346812"/>
                </a:lnTo>
                <a:lnTo>
                  <a:pt x="858044" y="1312697"/>
                </a:lnTo>
                <a:lnTo>
                  <a:pt x="854472" y="1175444"/>
                </a:lnTo>
                <a:lnTo>
                  <a:pt x="843756" y="1181791"/>
                </a:lnTo>
                <a:lnTo>
                  <a:pt x="818753" y="1197658"/>
                </a:lnTo>
                <a:lnTo>
                  <a:pt x="802878" y="1208369"/>
                </a:lnTo>
                <a:lnTo>
                  <a:pt x="786606" y="1219476"/>
                </a:lnTo>
                <a:lnTo>
                  <a:pt x="770731" y="1230980"/>
                </a:lnTo>
                <a:lnTo>
                  <a:pt x="756841" y="1242087"/>
                </a:lnTo>
                <a:lnTo>
                  <a:pt x="754460" y="1250021"/>
                </a:lnTo>
                <a:lnTo>
                  <a:pt x="752872" y="1258351"/>
                </a:lnTo>
                <a:lnTo>
                  <a:pt x="752078" y="1266681"/>
                </a:lnTo>
                <a:lnTo>
                  <a:pt x="751285" y="1275805"/>
                </a:lnTo>
                <a:lnTo>
                  <a:pt x="751285" y="1284532"/>
                </a:lnTo>
                <a:lnTo>
                  <a:pt x="751681" y="1292863"/>
                </a:lnTo>
                <a:lnTo>
                  <a:pt x="752078" y="1301590"/>
                </a:lnTo>
                <a:lnTo>
                  <a:pt x="752872" y="1310317"/>
                </a:lnTo>
                <a:lnTo>
                  <a:pt x="754856" y="1325788"/>
                </a:lnTo>
                <a:lnTo>
                  <a:pt x="756444" y="1339275"/>
                </a:lnTo>
                <a:lnTo>
                  <a:pt x="758031" y="1350382"/>
                </a:lnTo>
                <a:lnTo>
                  <a:pt x="758031" y="1354349"/>
                </a:lnTo>
                <a:lnTo>
                  <a:pt x="756841" y="1357523"/>
                </a:lnTo>
                <a:lnTo>
                  <a:pt x="727869" y="1355539"/>
                </a:lnTo>
                <a:lnTo>
                  <a:pt x="715566" y="1354746"/>
                </a:lnTo>
                <a:lnTo>
                  <a:pt x="709613" y="1354746"/>
                </a:lnTo>
                <a:lnTo>
                  <a:pt x="704453" y="1355143"/>
                </a:lnTo>
                <a:lnTo>
                  <a:pt x="698897" y="1355539"/>
                </a:lnTo>
                <a:lnTo>
                  <a:pt x="693341" y="1356729"/>
                </a:lnTo>
                <a:lnTo>
                  <a:pt x="687785" y="1357919"/>
                </a:lnTo>
                <a:lnTo>
                  <a:pt x="682228" y="1359903"/>
                </a:lnTo>
                <a:lnTo>
                  <a:pt x="677069" y="1361886"/>
                </a:lnTo>
                <a:lnTo>
                  <a:pt x="671116" y="1364663"/>
                </a:lnTo>
                <a:lnTo>
                  <a:pt x="664766" y="1367836"/>
                </a:lnTo>
                <a:lnTo>
                  <a:pt x="658416" y="1372200"/>
                </a:lnTo>
                <a:lnTo>
                  <a:pt x="657225" y="1367043"/>
                </a:lnTo>
                <a:lnTo>
                  <a:pt x="655241" y="1361093"/>
                </a:lnTo>
                <a:lnTo>
                  <a:pt x="654050" y="1355143"/>
                </a:lnTo>
                <a:lnTo>
                  <a:pt x="653256" y="1348399"/>
                </a:lnTo>
                <a:lnTo>
                  <a:pt x="651669" y="1333325"/>
                </a:lnTo>
                <a:lnTo>
                  <a:pt x="650875" y="1316267"/>
                </a:lnTo>
                <a:lnTo>
                  <a:pt x="650875" y="1296830"/>
                </a:lnTo>
                <a:lnTo>
                  <a:pt x="651272" y="1274615"/>
                </a:lnTo>
                <a:lnTo>
                  <a:pt x="652066" y="1251211"/>
                </a:lnTo>
                <a:lnTo>
                  <a:pt x="653653" y="1225029"/>
                </a:lnTo>
                <a:lnTo>
                  <a:pt x="660797" y="1208369"/>
                </a:lnTo>
                <a:lnTo>
                  <a:pt x="667147" y="1194881"/>
                </a:lnTo>
                <a:lnTo>
                  <a:pt x="670322" y="1188931"/>
                </a:lnTo>
                <a:lnTo>
                  <a:pt x="673497" y="1183774"/>
                </a:lnTo>
                <a:lnTo>
                  <a:pt x="680244" y="1174254"/>
                </a:lnTo>
                <a:lnTo>
                  <a:pt x="687388" y="1164733"/>
                </a:lnTo>
                <a:lnTo>
                  <a:pt x="696119" y="1155213"/>
                </a:lnTo>
                <a:lnTo>
                  <a:pt x="706438" y="1143312"/>
                </a:lnTo>
                <a:lnTo>
                  <a:pt x="718741" y="1129031"/>
                </a:lnTo>
                <a:lnTo>
                  <a:pt x="738585" y="1108007"/>
                </a:lnTo>
                <a:lnTo>
                  <a:pt x="756047" y="1088966"/>
                </a:lnTo>
                <a:lnTo>
                  <a:pt x="785416" y="1057231"/>
                </a:lnTo>
                <a:lnTo>
                  <a:pt x="797719" y="1043744"/>
                </a:lnTo>
                <a:lnTo>
                  <a:pt x="809228" y="1032240"/>
                </a:lnTo>
                <a:lnTo>
                  <a:pt x="820738" y="1021926"/>
                </a:lnTo>
                <a:lnTo>
                  <a:pt x="831056" y="1012802"/>
                </a:lnTo>
                <a:lnTo>
                  <a:pt x="836613" y="1008439"/>
                </a:lnTo>
                <a:lnTo>
                  <a:pt x="842169" y="1004869"/>
                </a:lnTo>
                <a:lnTo>
                  <a:pt x="848122" y="1000902"/>
                </a:lnTo>
                <a:lnTo>
                  <a:pt x="854075" y="997331"/>
                </a:lnTo>
                <a:lnTo>
                  <a:pt x="860028" y="994555"/>
                </a:lnTo>
                <a:lnTo>
                  <a:pt x="866378" y="991381"/>
                </a:lnTo>
                <a:lnTo>
                  <a:pt x="873125" y="988208"/>
                </a:lnTo>
                <a:lnTo>
                  <a:pt x="880269" y="985828"/>
                </a:lnTo>
                <a:lnTo>
                  <a:pt x="895350" y="980274"/>
                </a:lnTo>
                <a:lnTo>
                  <a:pt x="912416" y="975117"/>
                </a:lnTo>
                <a:lnTo>
                  <a:pt x="932260" y="970753"/>
                </a:lnTo>
                <a:lnTo>
                  <a:pt x="954881" y="965597"/>
                </a:lnTo>
                <a:lnTo>
                  <a:pt x="963613" y="965993"/>
                </a:lnTo>
                <a:lnTo>
                  <a:pt x="979488" y="966787"/>
                </a:lnTo>
                <a:lnTo>
                  <a:pt x="1004491" y="968373"/>
                </a:lnTo>
                <a:lnTo>
                  <a:pt x="1089819" y="1240103"/>
                </a:lnTo>
                <a:lnTo>
                  <a:pt x="1081484" y="1159179"/>
                </a:lnTo>
                <a:lnTo>
                  <a:pt x="1077516" y="1013199"/>
                </a:lnTo>
                <a:lnTo>
                  <a:pt x="1071959" y="999315"/>
                </a:lnTo>
                <a:lnTo>
                  <a:pt x="1083072" y="980671"/>
                </a:lnTo>
                <a:lnTo>
                  <a:pt x="1107281" y="980671"/>
                </a:lnTo>
                <a:lnTo>
                  <a:pt x="1117600" y="999315"/>
                </a:lnTo>
                <a:lnTo>
                  <a:pt x="1112837" y="1015579"/>
                </a:lnTo>
                <a:lnTo>
                  <a:pt x="1142206" y="1228203"/>
                </a:lnTo>
                <a:lnTo>
                  <a:pt x="1137841" y="971944"/>
                </a:lnTo>
                <a:lnTo>
                  <a:pt x="1146572" y="967580"/>
                </a:lnTo>
                <a:lnTo>
                  <a:pt x="1148953" y="966390"/>
                </a:lnTo>
                <a:lnTo>
                  <a:pt x="1149350" y="965597"/>
                </a:lnTo>
                <a:lnTo>
                  <a:pt x="1155700" y="965200"/>
                </a:lnTo>
                <a:close/>
                <a:moveTo>
                  <a:pt x="931148" y="736601"/>
                </a:moveTo>
                <a:lnTo>
                  <a:pt x="929554" y="751285"/>
                </a:lnTo>
                <a:lnTo>
                  <a:pt x="928757" y="762794"/>
                </a:lnTo>
                <a:lnTo>
                  <a:pt x="929155" y="762794"/>
                </a:lnTo>
                <a:lnTo>
                  <a:pt x="929554" y="751285"/>
                </a:lnTo>
                <a:lnTo>
                  <a:pt x="930351" y="746126"/>
                </a:lnTo>
                <a:lnTo>
                  <a:pt x="931148" y="741363"/>
                </a:lnTo>
                <a:lnTo>
                  <a:pt x="931148" y="736601"/>
                </a:lnTo>
                <a:close/>
                <a:moveTo>
                  <a:pt x="949086" y="679054"/>
                </a:moveTo>
                <a:lnTo>
                  <a:pt x="948289" y="679847"/>
                </a:lnTo>
                <a:lnTo>
                  <a:pt x="945499" y="681435"/>
                </a:lnTo>
                <a:lnTo>
                  <a:pt x="943904" y="683419"/>
                </a:lnTo>
                <a:lnTo>
                  <a:pt x="941911" y="686991"/>
                </a:lnTo>
                <a:lnTo>
                  <a:pt x="945897" y="682625"/>
                </a:lnTo>
                <a:lnTo>
                  <a:pt x="948289" y="681038"/>
                </a:lnTo>
                <a:lnTo>
                  <a:pt x="950282" y="679054"/>
                </a:lnTo>
                <a:lnTo>
                  <a:pt x="949086" y="679054"/>
                </a:lnTo>
                <a:close/>
                <a:moveTo>
                  <a:pt x="1038375" y="620713"/>
                </a:moveTo>
                <a:lnTo>
                  <a:pt x="1049138" y="620713"/>
                </a:lnTo>
                <a:lnTo>
                  <a:pt x="1059502" y="621110"/>
                </a:lnTo>
                <a:lnTo>
                  <a:pt x="1069866" y="622300"/>
                </a:lnTo>
                <a:lnTo>
                  <a:pt x="1079432" y="623491"/>
                </a:lnTo>
                <a:lnTo>
                  <a:pt x="1088999" y="625872"/>
                </a:lnTo>
                <a:lnTo>
                  <a:pt x="1098167" y="627857"/>
                </a:lnTo>
                <a:lnTo>
                  <a:pt x="1106937" y="630238"/>
                </a:lnTo>
                <a:lnTo>
                  <a:pt x="1115307" y="633413"/>
                </a:lnTo>
                <a:lnTo>
                  <a:pt x="1123678" y="636191"/>
                </a:lnTo>
                <a:lnTo>
                  <a:pt x="1130853" y="639763"/>
                </a:lnTo>
                <a:lnTo>
                  <a:pt x="1138028" y="642938"/>
                </a:lnTo>
                <a:lnTo>
                  <a:pt x="1144805" y="646510"/>
                </a:lnTo>
                <a:lnTo>
                  <a:pt x="1156365" y="652860"/>
                </a:lnTo>
                <a:lnTo>
                  <a:pt x="1166729" y="659607"/>
                </a:lnTo>
                <a:lnTo>
                  <a:pt x="1174701" y="664766"/>
                </a:lnTo>
                <a:lnTo>
                  <a:pt x="1180680" y="669529"/>
                </a:lnTo>
                <a:lnTo>
                  <a:pt x="1185862" y="673497"/>
                </a:lnTo>
                <a:lnTo>
                  <a:pt x="1185862" y="676275"/>
                </a:lnTo>
                <a:lnTo>
                  <a:pt x="1185862" y="684213"/>
                </a:lnTo>
                <a:lnTo>
                  <a:pt x="1185065" y="688975"/>
                </a:lnTo>
                <a:lnTo>
                  <a:pt x="1183869" y="694532"/>
                </a:lnTo>
                <a:lnTo>
                  <a:pt x="1182274" y="700088"/>
                </a:lnTo>
                <a:lnTo>
                  <a:pt x="1180281" y="704850"/>
                </a:lnTo>
                <a:lnTo>
                  <a:pt x="1179086" y="707629"/>
                </a:lnTo>
                <a:lnTo>
                  <a:pt x="1177093" y="710010"/>
                </a:lnTo>
                <a:lnTo>
                  <a:pt x="1175498" y="711994"/>
                </a:lnTo>
                <a:lnTo>
                  <a:pt x="1173505" y="713979"/>
                </a:lnTo>
                <a:lnTo>
                  <a:pt x="1170715" y="715963"/>
                </a:lnTo>
                <a:lnTo>
                  <a:pt x="1168323" y="717154"/>
                </a:lnTo>
                <a:lnTo>
                  <a:pt x="1165533" y="718344"/>
                </a:lnTo>
                <a:lnTo>
                  <a:pt x="1161945" y="719138"/>
                </a:lnTo>
                <a:lnTo>
                  <a:pt x="1158756" y="719535"/>
                </a:lnTo>
                <a:lnTo>
                  <a:pt x="1154770" y="719535"/>
                </a:lnTo>
                <a:lnTo>
                  <a:pt x="1150784" y="719138"/>
                </a:lnTo>
                <a:lnTo>
                  <a:pt x="1146001" y="718344"/>
                </a:lnTo>
                <a:lnTo>
                  <a:pt x="1140819" y="717154"/>
                </a:lnTo>
                <a:lnTo>
                  <a:pt x="1135238" y="715566"/>
                </a:lnTo>
                <a:lnTo>
                  <a:pt x="1129259" y="712788"/>
                </a:lnTo>
                <a:lnTo>
                  <a:pt x="1123678" y="710010"/>
                </a:lnTo>
                <a:lnTo>
                  <a:pt x="1120091" y="708819"/>
                </a:lnTo>
                <a:lnTo>
                  <a:pt x="1114112" y="707629"/>
                </a:lnTo>
                <a:lnTo>
                  <a:pt x="1098964" y="704850"/>
                </a:lnTo>
                <a:lnTo>
                  <a:pt x="1083418" y="702072"/>
                </a:lnTo>
                <a:lnTo>
                  <a:pt x="1077439" y="700882"/>
                </a:lnTo>
                <a:lnTo>
                  <a:pt x="1073852" y="700088"/>
                </a:lnTo>
                <a:lnTo>
                  <a:pt x="1104545" y="714772"/>
                </a:lnTo>
                <a:lnTo>
                  <a:pt x="1118895" y="721122"/>
                </a:lnTo>
                <a:lnTo>
                  <a:pt x="1125671" y="723504"/>
                </a:lnTo>
                <a:lnTo>
                  <a:pt x="1132448" y="725885"/>
                </a:lnTo>
                <a:lnTo>
                  <a:pt x="1138826" y="728266"/>
                </a:lnTo>
                <a:lnTo>
                  <a:pt x="1144805" y="729457"/>
                </a:lnTo>
                <a:lnTo>
                  <a:pt x="1150784" y="730647"/>
                </a:lnTo>
                <a:lnTo>
                  <a:pt x="1155966" y="731044"/>
                </a:lnTo>
                <a:lnTo>
                  <a:pt x="1161148" y="730647"/>
                </a:lnTo>
                <a:lnTo>
                  <a:pt x="1165931" y="729457"/>
                </a:lnTo>
                <a:lnTo>
                  <a:pt x="1170316" y="727869"/>
                </a:lnTo>
                <a:lnTo>
                  <a:pt x="1174302" y="725091"/>
                </a:lnTo>
                <a:lnTo>
                  <a:pt x="1175498" y="735410"/>
                </a:lnTo>
                <a:lnTo>
                  <a:pt x="1175897" y="744935"/>
                </a:lnTo>
                <a:lnTo>
                  <a:pt x="1175498" y="753666"/>
                </a:lnTo>
                <a:lnTo>
                  <a:pt x="1175099" y="762397"/>
                </a:lnTo>
                <a:lnTo>
                  <a:pt x="1176694" y="761207"/>
                </a:lnTo>
                <a:lnTo>
                  <a:pt x="1177491" y="760413"/>
                </a:lnTo>
                <a:lnTo>
                  <a:pt x="1178687" y="760016"/>
                </a:lnTo>
                <a:lnTo>
                  <a:pt x="1179086" y="760413"/>
                </a:lnTo>
                <a:lnTo>
                  <a:pt x="1179484" y="761207"/>
                </a:lnTo>
                <a:lnTo>
                  <a:pt x="1179883" y="763985"/>
                </a:lnTo>
                <a:lnTo>
                  <a:pt x="1180281" y="767954"/>
                </a:lnTo>
                <a:lnTo>
                  <a:pt x="1180281" y="773113"/>
                </a:lnTo>
                <a:lnTo>
                  <a:pt x="1179086" y="785813"/>
                </a:lnTo>
                <a:lnTo>
                  <a:pt x="1177491" y="800498"/>
                </a:lnTo>
                <a:lnTo>
                  <a:pt x="1175498" y="814388"/>
                </a:lnTo>
                <a:lnTo>
                  <a:pt x="1173505" y="826294"/>
                </a:lnTo>
                <a:lnTo>
                  <a:pt x="1171911" y="833438"/>
                </a:lnTo>
                <a:lnTo>
                  <a:pt x="1170715" y="834629"/>
                </a:lnTo>
                <a:lnTo>
                  <a:pt x="1170316" y="834232"/>
                </a:lnTo>
                <a:lnTo>
                  <a:pt x="1169519" y="842169"/>
                </a:lnTo>
                <a:lnTo>
                  <a:pt x="1168323" y="849710"/>
                </a:lnTo>
                <a:lnTo>
                  <a:pt x="1166729" y="856854"/>
                </a:lnTo>
                <a:lnTo>
                  <a:pt x="1165134" y="863998"/>
                </a:lnTo>
                <a:lnTo>
                  <a:pt x="1162742" y="870744"/>
                </a:lnTo>
                <a:lnTo>
                  <a:pt x="1160351" y="877491"/>
                </a:lnTo>
                <a:lnTo>
                  <a:pt x="1157959" y="883841"/>
                </a:lnTo>
                <a:lnTo>
                  <a:pt x="1154770" y="890191"/>
                </a:lnTo>
                <a:lnTo>
                  <a:pt x="1151980" y="896541"/>
                </a:lnTo>
                <a:lnTo>
                  <a:pt x="1148791" y="902098"/>
                </a:lnTo>
                <a:lnTo>
                  <a:pt x="1145602" y="907654"/>
                </a:lnTo>
                <a:lnTo>
                  <a:pt x="1141616" y="913210"/>
                </a:lnTo>
                <a:lnTo>
                  <a:pt x="1138028" y="918370"/>
                </a:lnTo>
                <a:lnTo>
                  <a:pt x="1134042" y="923529"/>
                </a:lnTo>
                <a:lnTo>
                  <a:pt x="1126070" y="932260"/>
                </a:lnTo>
                <a:lnTo>
                  <a:pt x="1117699" y="940595"/>
                </a:lnTo>
                <a:lnTo>
                  <a:pt x="1108531" y="947738"/>
                </a:lnTo>
                <a:lnTo>
                  <a:pt x="1099762" y="954088"/>
                </a:lnTo>
                <a:lnTo>
                  <a:pt x="1090593" y="959248"/>
                </a:lnTo>
                <a:lnTo>
                  <a:pt x="1081027" y="963216"/>
                </a:lnTo>
                <a:lnTo>
                  <a:pt x="1077041" y="964804"/>
                </a:lnTo>
                <a:lnTo>
                  <a:pt x="1072257" y="966391"/>
                </a:lnTo>
                <a:lnTo>
                  <a:pt x="1067474" y="967185"/>
                </a:lnTo>
                <a:lnTo>
                  <a:pt x="1063488" y="967979"/>
                </a:lnTo>
                <a:lnTo>
                  <a:pt x="1059103" y="968376"/>
                </a:lnTo>
                <a:lnTo>
                  <a:pt x="1054719" y="968376"/>
                </a:lnTo>
                <a:lnTo>
                  <a:pt x="1051530" y="968376"/>
                </a:lnTo>
                <a:lnTo>
                  <a:pt x="1047543" y="967979"/>
                </a:lnTo>
                <a:lnTo>
                  <a:pt x="1043956" y="967185"/>
                </a:lnTo>
                <a:lnTo>
                  <a:pt x="1039970" y="965995"/>
                </a:lnTo>
                <a:lnTo>
                  <a:pt x="1031998" y="962820"/>
                </a:lnTo>
                <a:lnTo>
                  <a:pt x="1023627" y="958851"/>
                </a:lnTo>
                <a:lnTo>
                  <a:pt x="1014857" y="953295"/>
                </a:lnTo>
                <a:lnTo>
                  <a:pt x="1006088" y="947341"/>
                </a:lnTo>
                <a:lnTo>
                  <a:pt x="997318" y="939801"/>
                </a:lnTo>
                <a:lnTo>
                  <a:pt x="988549" y="931863"/>
                </a:lnTo>
                <a:lnTo>
                  <a:pt x="979779" y="922338"/>
                </a:lnTo>
                <a:lnTo>
                  <a:pt x="971807" y="912813"/>
                </a:lnTo>
                <a:lnTo>
                  <a:pt x="963835" y="902098"/>
                </a:lnTo>
                <a:lnTo>
                  <a:pt x="956660" y="890985"/>
                </a:lnTo>
                <a:lnTo>
                  <a:pt x="949883" y="878682"/>
                </a:lnTo>
                <a:lnTo>
                  <a:pt x="943904" y="865982"/>
                </a:lnTo>
                <a:lnTo>
                  <a:pt x="941512" y="859632"/>
                </a:lnTo>
                <a:lnTo>
                  <a:pt x="938722" y="852885"/>
                </a:lnTo>
                <a:lnTo>
                  <a:pt x="936729" y="846138"/>
                </a:lnTo>
                <a:lnTo>
                  <a:pt x="934736" y="839391"/>
                </a:lnTo>
                <a:lnTo>
                  <a:pt x="933540" y="843757"/>
                </a:lnTo>
                <a:lnTo>
                  <a:pt x="931547" y="847329"/>
                </a:lnTo>
                <a:lnTo>
                  <a:pt x="929554" y="849710"/>
                </a:lnTo>
                <a:lnTo>
                  <a:pt x="928757" y="850107"/>
                </a:lnTo>
                <a:lnTo>
                  <a:pt x="927960" y="850504"/>
                </a:lnTo>
                <a:lnTo>
                  <a:pt x="926764" y="850107"/>
                </a:lnTo>
                <a:lnTo>
                  <a:pt x="925568" y="849710"/>
                </a:lnTo>
                <a:lnTo>
                  <a:pt x="924372" y="848123"/>
                </a:lnTo>
                <a:lnTo>
                  <a:pt x="923575" y="846535"/>
                </a:lnTo>
                <a:lnTo>
                  <a:pt x="921582" y="842963"/>
                </a:lnTo>
                <a:lnTo>
                  <a:pt x="920386" y="837407"/>
                </a:lnTo>
                <a:lnTo>
                  <a:pt x="918791" y="831057"/>
                </a:lnTo>
                <a:lnTo>
                  <a:pt x="917596" y="823516"/>
                </a:lnTo>
                <a:lnTo>
                  <a:pt x="917197" y="815182"/>
                </a:lnTo>
                <a:lnTo>
                  <a:pt x="916798" y="806054"/>
                </a:lnTo>
                <a:lnTo>
                  <a:pt x="917197" y="798116"/>
                </a:lnTo>
                <a:lnTo>
                  <a:pt x="917596" y="790576"/>
                </a:lnTo>
                <a:lnTo>
                  <a:pt x="918393" y="783829"/>
                </a:lnTo>
                <a:lnTo>
                  <a:pt x="919987" y="777479"/>
                </a:lnTo>
                <a:lnTo>
                  <a:pt x="921183" y="772319"/>
                </a:lnTo>
                <a:lnTo>
                  <a:pt x="922379" y="767954"/>
                </a:lnTo>
                <a:lnTo>
                  <a:pt x="924372" y="764779"/>
                </a:lnTo>
                <a:lnTo>
                  <a:pt x="925169" y="763588"/>
                </a:lnTo>
                <a:lnTo>
                  <a:pt x="926365" y="763191"/>
                </a:lnTo>
                <a:lnTo>
                  <a:pt x="923176" y="759619"/>
                </a:lnTo>
                <a:lnTo>
                  <a:pt x="920785" y="756444"/>
                </a:lnTo>
                <a:lnTo>
                  <a:pt x="918393" y="752476"/>
                </a:lnTo>
                <a:lnTo>
                  <a:pt x="916798" y="748507"/>
                </a:lnTo>
                <a:lnTo>
                  <a:pt x="915204" y="744538"/>
                </a:lnTo>
                <a:lnTo>
                  <a:pt x="914407" y="739776"/>
                </a:lnTo>
                <a:lnTo>
                  <a:pt x="913609" y="735807"/>
                </a:lnTo>
                <a:lnTo>
                  <a:pt x="913211" y="731044"/>
                </a:lnTo>
                <a:lnTo>
                  <a:pt x="912812" y="727076"/>
                </a:lnTo>
                <a:lnTo>
                  <a:pt x="912812" y="721916"/>
                </a:lnTo>
                <a:lnTo>
                  <a:pt x="913609" y="712391"/>
                </a:lnTo>
                <a:lnTo>
                  <a:pt x="915204" y="703263"/>
                </a:lnTo>
                <a:lnTo>
                  <a:pt x="917197" y="694135"/>
                </a:lnTo>
                <a:lnTo>
                  <a:pt x="920386" y="685007"/>
                </a:lnTo>
                <a:lnTo>
                  <a:pt x="923575" y="676672"/>
                </a:lnTo>
                <a:lnTo>
                  <a:pt x="927162" y="668735"/>
                </a:lnTo>
                <a:lnTo>
                  <a:pt x="930750" y="661988"/>
                </a:lnTo>
                <a:lnTo>
                  <a:pt x="934337" y="656035"/>
                </a:lnTo>
                <a:lnTo>
                  <a:pt x="937526" y="651272"/>
                </a:lnTo>
                <a:lnTo>
                  <a:pt x="940715" y="647700"/>
                </a:lnTo>
                <a:lnTo>
                  <a:pt x="943107" y="646113"/>
                </a:lnTo>
                <a:lnTo>
                  <a:pt x="955862" y="639763"/>
                </a:lnTo>
                <a:lnTo>
                  <a:pt x="968219" y="634604"/>
                </a:lnTo>
                <a:lnTo>
                  <a:pt x="980178" y="630238"/>
                </a:lnTo>
                <a:lnTo>
                  <a:pt x="992535" y="627063"/>
                </a:lnTo>
                <a:lnTo>
                  <a:pt x="1004493" y="624285"/>
                </a:lnTo>
                <a:lnTo>
                  <a:pt x="1016053" y="622300"/>
                </a:lnTo>
                <a:lnTo>
                  <a:pt x="1027214" y="621110"/>
                </a:lnTo>
                <a:lnTo>
                  <a:pt x="1038375" y="620713"/>
                </a:lnTo>
                <a:close/>
                <a:moveTo>
                  <a:pt x="1043186" y="515586"/>
                </a:moveTo>
                <a:lnTo>
                  <a:pt x="1022934" y="515983"/>
                </a:lnTo>
                <a:lnTo>
                  <a:pt x="1002682" y="516777"/>
                </a:lnTo>
                <a:lnTo>
                  <a:pt x="982827" y="518364"/>
                </a:lnTo>
                <a:lnTo>
                  <a:pt x="962972" y="519952"/>
                </a:lnTo>
                <a:lnTo>
                  <a:pt x="943514" y="521937"/>
                </a:lnTo>
                <a:lnTo>
                  <a:pt x="924056" y="525113"/>
                </a:lnTo>
                <a:lnTo>
                  <a:pt x="904598" y="527891"/>
                </a:lnTo>
                <a:lnTo>
                  <a:pt x="885140" y="531861"/>
                </a:lnTo>
                <a:lnTo>
                  <a:pt x="866476" y="535830"/>
                </a:lnTo>
                <a:lnTo>
                  <a:pt x="847812" y="540594"/>
                </a:lnTo>
                <a:lnTo>
                  <a:pt x="829148" y="545754"/>
                </a:lnTo>
                <a:lnTo>
                  <a:pt x="810485" y="550914"/>
                </a:lnTo>
                <a:lnTo>
                  <a:pt x="792218" y="556869"/>
                </a:lnTo>
                <a:lnTo>
                  <a:pt x="774348" y="563220"/>
                </a:lnTo>
                <a:lnTo>
                  <a:pt x="756082" y="569968"/>
                </a:lnTo>
                <a:lnTo>
                  <a:pt x="738609" y="577113"/>
                </a:lnTo>
                <a:lnTo>
                  <a:pt x="721137" y="585449"/>
                </a:lnTo>
                <a:lnTo>
                  <a:pt x="704061" y="593388"/>
                </a:lnTo>
                <a:lnTo>
                  <a:pt x="686986" y="601724"/>
                </a:lnTo>
                <a:lnTo>
                  <a:pt x="670308" y="610457"/>
                </a:lnTo>
                <a:lnTo>
                  <a:pt x="653630" y="619587"/>
                </a:lnTo>
                <a:lnTo>
                  <a:pt x="637745" y="629114"/>
                </a:lnTo>
                <a:lnTo>
                  <a:pt x="621861" y="639037"/>
                </a:lnTo>
                <a:lnTo>
                  <a:pt x="605977" y="649755"/>
                </a:lnTo>
                <a:lnTo>
                  <a:pt x="590490" y="660473"/>
                </a:lnTo>
                <a:lnTo>
                  <a:pt x="575400" y="671190"/>
                </a:lnTo>
                <a:lnTo>
                  <a:pt x="559913" y="682702"/>
                </a:lnTo>
                <a:lnTo>
                  <a:pt x="545617" y="694610"/>
                </a:lnTo>
                <a:lnTo>
                  <a:pt x="531322" y="706519"/>
                </a:lnTo>
                <a:lnTo>
                  <a:pt x="517026" y="719221"/>
                </a:lnTo>
                <a:lnTo>
                  <a:pt x="503525" y="731924"/>
                </a:lnTo>
                <a:lnTo>
                  <a:pt x="490023" y="745023"/>
                </a:lnTo>
                <a:lnTo>
                  <a:pt x="476919" y="758520"/>
                </a:lnTo>
                <a:lnTo>
                  <a:pt x="464212" y="772413"/>
                </a:lnTo>
                <a:lnTo>
                  <a:pt x="451504" y="786306"/>
                </a:lnTo>
                <a:lnTo>
                  <a:pt x="439591" y="800596"/>
                </a:lnTo>
                <a:lnTo>
                  <a:pt x="427678" y="815680"/>
                </a:lnTo>
                <a:lnTo>
                  <a:pt x="416162" y="830368"/>
                </a:lnTo>
                <a:lnTo>
                  <a:pt x="405441" y="845452"/>
                </a:lnTo>
                <a:lnTo>
                  <a:pt x="394322" y="860933"/>
                </a:lnTo>
                <a:lnTo>
                  <a:pt x="383997" y="876811"/>
                </a:lnTo>
                <a:lnTo>
                  <a:pt x="374070" y="892689"/>
                </a:lnTo>
                <a:lnTo>
                  <a:pt x="364539" y="908964"/>
                </a:lnTo>
                <a:lnTo>
                  <a:pt x="355009" y="925636"/>
                </a:lnTo>
                <a:lnTo>
                  <a:pt x="346272" y="941911"/>
                </a:lnTo>
                <a:lnTo>
                  <a:pt x="337933" y="959377"/>
                </a:lnTo>
                <a:lnTo>
                  <a:pt x="329594" y="976048"/>
                </a:lnTo>
                <a:lnTo>
                  <a:pt x="322049" y="993911"/>
                </a:lnTo>
                <a:lnTo>
                  <a:pt x="314901" y="1011377"/>
                </a:lnTo>
                <a:lnTo>
                  <a:pt x="308151" y="1029240"/>
                </a:lnTo>
                <a:lnTo>
                  <a:pt x="301797" y="1047500"/>
                </a:lnTo>
                <a:lnTo>
                  <a:pt x="295840" y="1065362"/>
                </a:lnTo>
                <a:lnTo>
                  <a:pt x="290678" y="1084019"/>
                </a:lnTo>
                <a:lnTo>
                  <a:pt x="285516" y="1102676"/>
                </a:lnTo>
                <a:lnTo>
                  <a:pt x="280751" y="1121729"/>
                </a:lnTo>
                <a:lnTo>
                  <a:pt x="276780" y="1140783"/>
                </a:lnTo>
                <a:lnTo>
                  <a:pt x="272809" y="1159440"/>
                </a:lnTo>
                <a:lnTo>
                  <a:pt x="270029" y="1178890"/>
                </a:lnTo>
                <a:lnTo>
                  <a:pt x="266852" y="1198341"/>
                </a:lnTo>
                <a:lnTo>
                  <a:pt x="264867" y="1218188"/>
                </a:lnTo>
                <a:lnTo>
                  <a:pt x="263278" y="1237639"/>
                </a:lnTo>
                <a:lnTo>
                  <a:pt x="261690" y="1257883"/>
                </a:lnTo>
                <a:lnTo>
                  <a:pt x="260896" y="1277731"/>
                </a:lnTo>
                <a:lnTo>
                  <a:pt x="260498" y="1297975"/>
                </a:lnTo>
                <a:lnTo>
                  <a:pt x="260896" y="1318220"/>
                </a:lnTo>
                <a:lnTo>
                  <a:pt x="261690" y="1338067"/>
                </a:lnTo>
                <a:lnTo>
                  <a:pt x="263278" y="1357915"/>
                </a:lnTo>
                <a:lnTo>
                  <a:pt x="264867" y="1377763"/>
                </a:lnTo>
                <a:lnTo>
                  <a:pt x="266852" y="1397213"/>
                </a:lnTo>
                <a:lnTo>
                  <a:pt x="270029" y="1416664"/>
                </a:lnTo>
                <a:lnTo>
                  <a:pt x="272809" y="1436114"/>
                </a:lnTo>
                <a:lnTo>
                  <a:pt x="276780" y="1455168"/>
                </a:lnTo>
                <a:lnTo>
                  <a:pt x="280751" y="1474222"/>
                </a:lnTo>
                <a:lnTo>
                  <a:pt x="285516" y="1493275"/>
                </a:lnTo>
                <a:lnTo>
                  <a:pt x="290678" y="1511535"/>
                </a:lnTo>
                <a:lnTo>
                  <a:pt x="295840" y="1530192"/>
                </a:lnTo>
                <a:lnTo>
                  <a:pt x="301797" y="1548452"/>
                </a:lnTo>
                <a:lnTo>
                  <a:pt x="308151" y="1566314"/>
                </a:lnTo>
                <a:lnTo>
                  <a:pt x="314901" y="1584177"/>
                </a:lnTo>
                <a:lnTo>
                  <a:pt x="322049" y="1602040"/>
                </a:lnTo>
                <a:lnTo>
                  <a:pt x="329594" y="1619109"/>
                </a:lnTo>
                <a:lnTo>
                  <a:pt x="337933" y="1636575"/>
                </a:lnTo>
                <a:lnTo>
                  <a:pt x="346272" y="1653247"/>
                </a:lnTo>
                <a:lnTo>
                  <a:pt x="355009" y="1670316"/>
                </a:lnTo>
                <a:lnTo>
                  <a:pt x="364539" y="1686591"/>
                </a:lnTo>
                <a:lnTo>
                  <a:pt x="374070" y="1703262"/>
                </a:lnTo>
                <a:lnTo>
                  <a:pt x="383997" y="1719140"/>
                </a:lnTo>
                <a:lnTo>
                  <a:pt x="394322" y="1734622"/>
                </a:lnTo>
                <a:lnTo>
                  <a:pt x="405441" y="1750500"/>
                </a:lnTo>
                <a:lnTo>
                  <a:pt x="416162" y="1765584"/>
                </a:lnTo>
                <a:lnTo>
                  <a:pt x="427678" y="1780271"/>
                </a:lnTo>
                <a:lnTo>
                  <a:pt x="439591" y="1794958"/>
                </a:lnTo>
                <a:lnTo>
                  <a:pt x="451504" y="1809248"/>
                </a:lnTo>
                <a:lnTo>
                  <a:pt x="464212" y="1823142"/>
                </a:lnTo>
                <a:lnTo>
                  <a:pt x="476919" y="1837035"/>
                </a:lnTo>
                <a:lnTo>
                  <a:pt x="490023" y="1850531"/>
                </a:lnTo>
                <a:lnTo>
                  <a:pt x="503525" y="1863631"/>
                </a:lnTo>
                <a:lnTo>
                  <a:pt x="517026" y="1876333"/>
                </a:lnTo>
                <a:lnTo>
                  <a:pt x="531322" y="1889035"/>
                </a:lnTo>
                <a:lnTo>
                  <a:pt x="545617" y="1900944"/>
                </a:lnTo>
                <a:lnTo>
                  <a:pt x="559913" y="1912852"/>
                </a:lnTo>
                <a:lnTo>
                  <a:pt x="575400" y="1923967"/>
                </a:lnTo>
                <a:lnTo>
                  <a:pt x="590490" y="1935479"/>
                </a:lnTo>
                <a:lnTo>
                  <a:pt x="605977" y="1945799"/>
                </a:lnTo>
                <a:lnTo>
                  <a:pt x="621861" y="1956517"/>
                </a:lnTo>
                <a:lnTo>
                  <a:pt x="637745" y="1966044"/>
                </a:lnTo>
                <a:lnTo>
                  <a:pt x="653630" y="1975968"/>
                </a:lnTo>
                <a:lnTo>
                  <a:pt x="670308" y="1985097"/>
                </a:lnTo>
                <a:lnTo>
                  <a:pt x="686986" y="1994227"/>
                </a:lnTo>
                <a:lnTo>
                  <a:pt x="704061" y="2002563"/>
                </a:lnTo>
                <a:lnTo>
                  <a:pt x="721137" y="2010502"/>
                </a:lnTo>
                <a:lnTo>
                  <a:pt x="738609" y="2018044"/>
                </a:lnTo>
                <a:lnTo>
                  <a:pt x="756082" y="2025189"/>
                </a:lnTo>
                <a:lnTo>
                  <a:pt x="774348" y="2032335"/>
                </a:lnTo>
                <a:lnTo>
                  <a:pt x="792218" y="2038686"/>
                </a:lnTo>
                <a:lnTo>
                  <a:pt x="810485" y="2044640"/>
                </a:lnTo>
                <a:lnTo>
                  <a:pt x="829148" y="2050197"/>
                </a:lnTo>
                <a:lnTo>
                  <a:pt x="847812" y="2055358"/>
                </a:lnTo>
                <a:lnTo>
                  <a:pt x="866476" y="2059724"/>
                </a:lnTo>
                <a:lnTo>
                  <a:pt x="885140" y="2064091"/>
                </a:lnTo>
                <a:lnTo>
                  <a:pt x="904598" y="2067266"/>
                </a:lnTo>
                <a:lnTo>
                  <a:pt x="924056" y="2070839"/>
                </a:lnTo>
                <a:lnTo>
                  <a:pt x="943514" y="2073220"/>
                </a:lnTo>
                <a:lnTo>
                  <a:pt x="962972" y="2075999"/>
                </a:lnTo>
                <a:lnTo>
                  <a:pt x="982827" y="2077587"/>
                </a:lnTo>
                <a:lnTo>
                  <a:pt x="1002682" y="2078778"/>
                </a:lnTo>
                <a:lnTo>
                  <a:pt x="1022934" y="2079572"/>
                </a:lnTo>
                <a:lnTo>
                  <a:pt x="1043186" y="2079572"/>
                </a:lnTo>
                <a:lnTo>
                  <a:pt x="1063041" y="2079572"/>
                </a:lnTo>
                <a:lnTo>
                  <a:pt x="1083293" y="2078778"/>
                </a:lnTo>
                <a:lnTo>
                  <a:pt x="1103148" y="2077587"/>
                </a:lnTo>
                <a:lnTo>
                  <a:pt x="1122606" y="2075999"/>
                </a:lnTo>
                <a:lnTo>
                  <a:pt x="1142064" y="2073220"/>
                </a:lnTo>
                <a:lnTo>
                  <a:pt x="1161919" y="2070839"/>
                </a:lnTo>
                <a:lnTo>
                  <a:pt x="1180980" y="2067266"/>
                </a:lnTo>
                <a:lnTo>
                  <a:pt x="1200438" y="2064091"/>
                </a:lnTo>
                <a:lnTo>
                  <a:pt x="1219499" y="2059724"/>
                </a:lnTo>
                <a:lnTo>
                  <a:pt x="1237766" y="2055358"/>
                </a:lnTo>
                <a:lnTo>
                  <a:pt x="1256827" y="2050197"/>
                </a:lnTo>
                <a:lnTo>
                  <a:pt x="1275093" y="2044640"/>
                </a:lnTo>
                <a:lnTo>
                  <a:pt x="1293757" y="2038686"/>
                </a:lnTo>
                <a:lnTo>
                  <a:pt x="1311627" y="2032335"/>
                </a:lnTo>
                <a:lnTo>
                  <a:pt x="1329496" y="2025189"/>
                </a:lnTo>
                <a:lnTo>
                  <a:pt x="1347366" y="2018044"/>
                </a:lnTo>
                <a:lnTo>
                  <a:pt x="1364441" y="2010502"/>
                </a:lnTo>
                <a:lnTo>
                  <a:pt x="1381914" y="2002563"/>
                </a:lnTo>
                <a:lnTo>
                  <a:pt x="1398592" y="1994227"/>
                </a:lnTo>
                <a:lnTo>
                  <a:pt x="1415667" y="1985097"/>
                </a:lnTo>
                <a:lnTo>
                  <a:pt x="1431949" y="1975968"/>
                </a:lnTo>
                <a:lnTo>
                  <a:pt x="1447833" y="1966044"/>
                </a:lnTo>
                <a:lnTo>
                  <a:pt x="1464114" y="1956517"/>
                </a:lnTo>
                <a:lnTo>
                  <a:pt x="1479998" y="1945799"/>
                </a:lnTo>
                <a:lnTo>
                  <a:pt x="1495088" y="1935479"/>
                </a:lnTo>
                <a:lnTo>
                  <a:pt x="1510575" y="1923967"/>
                </a:lnTo>
                <a:lnTo>
                  <a:pt x="1525665" y="1912852"/>
                </a:lnTo>
                <a:lnTo>
                  <a:pt x="1539960" y="1900944"/>
                </a:lnTo>
                <a:lnTo>
                  <a:pt x="1554256" y="1889035"/>
                </a:lnTo>
                <a:lnTo>
                  <a:pt x="1568551" y="1876333"/>
                </a:lnTo>
                <a:lnTo>
                  <a:pt x="1582053" y="1863631"/>
                </a:lnTo>
                <a:lnTo>
                  <a:pt x="1595555" y="1850531"/>
                </a:lnTo>
                <a:lnTo>
                  <a:pt x="1608659" y="1837035"/>
                </a:lnTo>
                <a:lnTo>
                  <a:pt x="1621763" y="1823142"/>
                </a:lnTo>
                <a:lnTo>
                  <a:pt x="1634073" y="1809248"/>
                </a:lnTo>
                <a:lnTo>
                  <a:pt x="1646383" y="1794958"/>
                </a:lnTo>
                <a:lnTo>
                  <a:pt x="1657899" y="1780271"/>
                </a:lnTo>
                <a:lnTo>
                  <a:pt x="1669415" y="1765584"/>
                </a:lnTo>
                <a:lnTo>
                  <a:pt x="1680534" y="1750500"/>
                </a:lnTo>
                <a:lnTo>
                  <a:pt x="1691256" y="1734622"/>
                </a:lnTo>
                <a:lnTo>
                  <a:pt x="1701581" y="1719140"/>
                </a:lnTo>
                <a:lnTo>
                  <a:pt x="1711508" y="1703262"/>
                </a:lnTo>
                <a:lnTo>
                  <a:pt x="1721436" y="1686591"/>
                </a:lnTo>
                <a:lnTo>
                  <a:pt x="1730569" y="1670316"/>
                </a:lnTo>
                <a:lnTo>
                  <a:pt x="1739305" y="1653247"/>
                </a:lnTo>
                <a:lnTo>
                  <a:pt x="1748041" y="1636575"/>
                </a:lnTo>
                <a:lnTo>
                  <a:pt x="1755983" y="1619109"/>
                </a:lnTo>
                <a:lnTo>
                  <a:pt x="1763529" y="1602040"/>
                </a:lnTo>
                <a:lnTo>
                  <a:pt x="1770676" y="1584177"/>
                </a:lnTo>
                <a:lnTo>
                  <a:pt x="1777427" y="1566314"/>
                </a:lnTo>
                <a:lnTo>
                  <a:pt x="1783781" y="1548452"/>
                </a:lnTo>
                <a:lnTo>
                  <a:pt x="1789737" y="1530192"/>
                </a:lnTo>
                <a:lnTo>
                  <a:pt x="1795694" y="1511535"/>
                </a:lnTo>
                <a:lnTo>
                  <a:pt x="1800459" y="1493275"/>
                </a:lnTo>
                <a:lnTo>
                  <a:pt x="1804827" y="1474222"/>
                </a:lnTo>
                <a:lnTo>
                  <a:pt x="1809195" y="1455168"/>
                </a:lnTo>
                <a:lnTo>
                  <a:pt x="1812769" y="1436114"/>
                </a:lnTo>
                <a:lnTo>
                  <a:pt x="1816343" y="1416664"/>
                </a:lnTo>
                <a:lnTo>
                  <a:pt x="1818726" y="1397213"/>
                </a:lnTo>
                <a:lnTo>
                  <a:pt x="1820711" y="1377763"/>
                </a:lnTo>
                <a:lnTo>
                  <a:pt x="1823094" y="1357915"/>
                </a:lnTo>
                <a:lnTo>
                  <a:pt x="1824285" y="1338067"/>
                </a:lnTo>
                <a:lnTo>
                  <a:pt x="1824682" y="1318220"/>
                </a:lnTo>
                <a:lnTo>
                  <a:pt x="1825079" y="1297975"/>
                </a:lnTo>
                <a:lnTo>
                  <a:pt x="1824682" y="1277731"/>
                </a:lnTo>
                <a:lnTo>
                  <a:pt x="1824285" y="1257883"/>
                </a:lnTo>
                <a:lnTo>
                  <a:pt x="1823094" y="1237639"/>
                </a:lnTo>
                <a:lnTo>
                  <a:pt x="1820711" y="1218188"/>
                </a:lnTo>
                <a:lnTo>
                  <a:pt x="1818726" y="1198341"/>
                </a:lnTo>
                <a:lnTo>
                  <a:pt x="1816343" y="1178890"/>
                </a:lnTo>
                <a:lnTo>
                  <a:pt x="1812769" y="1159440"/>
                </a:lnTo>
                <a:lnTo>
                  <a:pt x="1809195" y="1140783"/>
                </a:lnTo>
                <a:lnTo>
                  <a:pt x="1804827" y="1121729"/>
                </a:lnTo>
                <a:lnTo>
                  <a:pt x="1800459" y="1102676"/>
                </a:lnTo>
                <a:lnTo>
                  <a:pt x="1795694" y="1084019"/>
                </a:lnTo>
                <a:lnTo>
                  <a:pt x="1789737" y="1065362"/>
                </a:lnTo>
                <a:lnTo>
                  <a:pt x="1783781" y="1047500"/>
                </a:lnTo>
                <a:lnTo>
                  <a:pt x="1777427" y="1029240"/>
                </a:lnTo>
                <a:lnTo>
                  <a:pt x="1770676" y="1011377"/>
                </a:lnTo>
                <a:lnTo>
                  <a:pt x="1763529" y="993911"/>
                </a:lnTo>
                <a:lnTo>
                  <a:pt x="1755983" y="976048"/>
                </a:lnTo>
                <a:lnTo>
                  <a:pt x="1748041" y="959377"/>
                </a:lnTo>
                <a:lnTo>
                  <a:pt x="1739305" y="941911"/>
                </a:lnTo>
                <a:lnTo>
                  <a:pt x="1730569" y="925636"/>
                </a:lnTo>
                <a:lnTo>
                  <a:pt x="1721436" y="908964"/>
                </a:lnTo>
                <a:lnTo>
                  <a:pt x="1711508" y="892689"/>
                </a:lnTo>
                <a:lnTo>
                  <a:pt x="1701581" y="876811"/>
                </a:lnTo>
                <a:lnTo>
                  <a:pt x="1691256" y="860933"/>
                </a:lnTo>
                <a:lnTo>
                  <a:pt x="1680534" y="845452"/>
                </a:lnTo>
                <a:lnTo>
                  <a:pt x="1669415" y="830368"/>
                </a:lnTo>
                <a:lnTo>
                  <a:pt x="1657899" y="815680"/>
                </a:lnTo>
                <a:lnTo>
                  <a:pt x="1646383" y="800596"/>
                </a:lnTo>
                <a:lnTo>
                  <a:pt x="1634073" y="786306"/>
                </a:lnTo>
                <a:lnTo>
                  <a:pt x="1621763" y="772413"/>
                </a:lnTo>
                <a:lnTo>
                  <a:pt x="1608659" y="758520"/>
                </a:lnTo>
                <a:lnTo>
                  <a:pt x="1595555" y="745023"/>
                </a:lnTo>
                <a:lnTo>
                  <a:pt x="1582053" y="731924"/>
                </a:lnTo>
                <a:lnTo>
                  <a:pt x="1568551" y="719221"/>
                </a:lnTo>
                <a:lnTo>
                  <a:pt x="1554256" y="706519"/>
                </a:lnTo>
                <a:lnTo>
                  <a:pt x="1539960" y="694610"/>
                </a:lnTo>
                <a:lnTo>
                  <a:pt x="1525665" y="682702"/>
                </a:lnTo>
                <a:lnTo>
                  <a:pt x="1510575" y="671190"/>
                </a:lnTo>
                <a:lnTo>
                  <a:pt x="1495088" y="660473"/>
                </a:lnTo>
                <a:lnTo>
                  <a:pt x="1479998" y="649755"/>
                </a:lnTo>
                <a:lnTo>
                  <a:pt x="1464114" y="639037"/>
                </a:lnTo>
                <a:lnTo>
                  <a:pt x="1447833" y="629114"/>
                </a:lnTo>
                <a:lnTo>
                  <a:pt x="1431949" y="619587"/>
                </a:lnTo>
                <a:lnTo>
                  <a:pt x="1415667" y="610457"/>
                </a:lnTo>
                <a:lnTo>
                  <a:pt x="1398592" y="601724"/>
                </a:lnTo>
                <a:lnTo>
                  <a:pt x="1381914" y="593388"/>
                </a:lnTo>
                <a:lnTo>
                  <a:pt x="1364441" y="585449"/>
                </a:lnTo>
                <a:lnTo>
                  <a:pt x="1347366" y="577113"/>
                </a:lnTo>
                <a:lnTo>
                  <a:pt x="1329496" y="569968"/>
                </a:lnTo>
                <a:lnTo>
                  <a:pt x="1311627" y="563220"/>
                </a:lnTo>
                <a:lnTo>
                  <a:pt x="1293757" y="556869"/>
                </a:lnTo>
                <a:lnTo>
                  <a:pt x="1275093" y="550914"/>
                </a:lnTo>
                <a:lnTo>
                  <a:pt x="1256827" y="545754"/>
                </a:lnTo>
                <a:lnTo>
                  <a:pt x="1237766" y="540594"/>
                </a:lnTo>
                <a:lnTo>
                  <a:pt x="1219499" y="535830"/>
                </a:lnTo>
                <a:lnTo>
                  <a:pt x="1200438" y="531861"/>
                </a:lnTo>
                <a:lnTo>
                  <a:pt x="1180980" y="527891"/>
                </a:lnTo>
                <a:lnTo>
                  <a:pt x="1161919" y="525113"/>
                </a:lnTo>
                <a:lnTo>
                  <a:pt x="1142064" y="521937"/>
                </a:lnTo>
                <a:lnTo>
                  <a:pt x="1122606" y="519952"/>
                </a:lnTo>
                <a:lnTo>
                  <a:pt x="1103148" y="518364"/>
                </a:lnTo>
                <a:lnTo>
                  <a:pt x="1083293" y="516777"/>
                </a:lnTo>
                <a:lnTo>
                  <a:pt x="1063041" y="515983"/>
                </a:lnTo>
                <a:lnTo>
                  <a:pt x="1043186" y="515586"/>
                </a:lnTo>
                <a:close/>
                <a:moveTo>
                  <a:pt x="803734" y="280988"/>
                </a:moveTo>
                <a:lnTo>
                  <a:pt x="862902" y="391340"/>
                </a:lnTo>
                <a:lnTo>
                  <a:pt x="884743" y="387371"/>
                </a:lnTo>
                <a:lnTo>
                  <a:pt x="906980" y="383798"/>
                </a:lnTo>
                <a:lnTo>
                  <a:pt x="929218" y="380622"/>
                </a:lnTo>
                <a:lnTo>
                  <a:pt x="951456" y="378241"/>
                </a:lnTo>
                <a:lnTo>
                  <a:pt x="974488" y="376256"/>
                </a:lnTo>
                <a:lnTo>
                  <a:pt x="997122" y="374668"/>
                </a:lnTo>
                <a:lnTo>
                  <a:pt x="1019757" y="373874"/>
                </a:lnTo>
                <a:lnTo>
                  <a:pt x="1043186" y="373477"/>
                </a:lnTo>
                <a:lnTo>
                  <a:pt x="1059865" y="373874"/>
                </a:lnTo>
                <a:lnTo>
                  <a:pt x="1076940" y="374271"/>
                </a:lnTo>
                <a:lnTo>
                  <a:pt x="1093618" y="375462"/>
                </a:lnTo>
                <a:lnTo>
                  <a:pt x="1110693" y="376256"/>
                </a:lnTo>
                <a:lnTo>
                  <a:pt x="1127372" y="377844"/>
                </a:lnTo>
                <a:lnTo>
                  <a:pt x="1144050" y="379432"/>
                </a:lnTo>
                <a:lnTo>
                  <a:pt x="1160331" y="381019"/>
                </a:lnTo>
                <a:lnTo>
                  <a:pt x="1176612" y="383798"/>
                </a:lnTo>
                <a:lnTo>
                  <a:pt x="1193291" y="386180"/>
                </a:lnTo>
                <a:lnTo>
                  <a:pt x="1209572" y="388958"/>
                </a:lnTo>
                <a:lnTo>
                  <a:pt x="1225853" y="392134"/>
                </a:lnTo>
                <a:lnTo>
                  <a:pt x="1241737" y="395310"/>
                </a:lnTo>
                <a:lnTo>
                  <a:pt x="1257621" y="399279"/>
                </a:lnTo>
                <a:lnTo>
                  <a:pt x="1273505" y="403249"/>
                </a:lnTo>
                <a:lnTo>
                  <a:pt x="1289389" y="407218"/>
                </a:lnTo>
                <a:lnTo>
                  <a:pt x="1304876" y="411982"/>
                </a:lnTo>
                <a:lnTo>
                  <a:pt x="1370398" y="304805"/>
                </a:lnTo>
                <a:lnTo>
                  <a:pt x="1611439" y="417142"/>
                </a:lnTo>
                <a:lnTo>
                  <a:pt x="1570140" y="539800"/>
                </a:lnTo>
                <a:lnTo>
                  <a:pt x="1592775" y="555678"/>
                </a:lnTo>
                <a:lnTo>
                  <a:pt x="1614615" y="572747"/>
                </a:lnTo>
                <a:lnTo>
                  <a:pt x="1636059" y="589815"/>
                </a:lnTo>
                <a:lnTo>
                  <a:pt x="1656708" y="608075"/>
                </a:lnTo>
                <a:lnTo>
                  <a:pt x="1676960" y="626732"/>
                </a:lnTo>
                <a:lnTo>
                  <a:pt x="1696815" y="645389"/>
                </a:lnTo>
                <a:lnTo>
                  <a:pt x="1715876" y="665236"/>
                </a:lnTo>
                <a:lnTo>
                  <a:pt x="1734540" y="685481"/>
                </a:lnTo>
                <a:lnTo>
                  <a:pt x="1752410" y="706519"/>
                </a:lnTo>
                <a:lnTo>
                  <a:pt x="1769882" y="728351"/>
                </a:lnTo>
                <a:lnTo>
                  <a:pt x="1786560" y="750184"/>
                </a:lnTo>
                <a:lnTo>
                  <a:pt x="1802841" y="772413"/>
                </a:lnTo>
                <a:lnTo>
                  <a:pt x="1818329" y="795436"/>
                </a:lnTo>
                <a:lnTo>
                  <a:pt x="1832624" y="818856"/>
                </a:lnTo>
                <a:lnTo>
                  <a:pt x="1846920" y="842673"/>
                </a:lnTo>
                <a:lnTo>
                  <a:pt x="1860024" y="866887"/>
                </a:lnTo>
                <a:lnTo>
                  <a:pt x="1994642" y="834337"/>
                </a:lnTo>
                <a:lnTo>
                  <a:pt x="2085975" y="1084019"/>
                </a:lnTo>
                <a:lnTo>
                  <a:pt x="1954931" y="1149516"/>
                </a:lnTo>
                <a:lnTo>
                  <a:pt x="1958108" y="1167776"/>
                </a:lnTo>
                <a:lnTo>
                  <a:pt x="1960491" y="1185638"/>
                </a:lnTo>
                <a:lnTo>
                  <a:pt x="1962476" y="1204295"/>
                </a:lnTo>
                <a:lnTo>
                  <a:pt x="1964462" y="1222952"/>
                </a:lnTo>
                <a:lnTo>
                  <a:pt x="1965653" y="1241212"/>
                </a:lnTo>
                <a:lnTo>
                  <a:pt x="1966447" y="1259868"/>
                </a:lnTo>
                <a:lnTo>
                  <a:pt x="1967242" y="1278922"/>
                </a:lnTo>
                <a:lnTo>
                  <a:pt x="1967242" y="1297975"/>
                </a:lnTo>
                <a:lnTo>
                  <a:pt x="1967242" y="1315441"/>
                </a:lnTo>
                <a:lnTo>
                  <a:pt x="1966845" y="1332907"/>
                </a:lnTo>
                <a:lnTo>
                  <a:pt x="1966050" y="1349976"/>
                </a:lnTo>
                <a:lnTo>
                  <a:pt x="1964859" y="1367839"/>
                </a:lnTo>
                <a:lnTo>
                  <a:pt x="1962873" y="1385305"/>
                </a:lnTo>
                <a:lnTo>
                  <a:pt x="1961285" y="1401977"/>
                </a:lnTo>
                <a:lnTo>
                  <a:pt x="1959300" y="1419442"/>
                </a:lnTo>
                <a:lnTo>
                  <a:pt x="1957314" y="1436114"/>
                </a:lnTo>
                <a:lnTo>
                  <a:pt x="1954137" y="1453183"/>
                </a:lnTo>
                <a:lnTo>
                  <a:pt x="1951357" y="1469855"/>
                </a:lnTo>
                <a:lnTo>
                  <a:pt x="1947784" y="1486527"/>
                </a:lnTo>
                <a:lnTo>
                  <a:pt x="1944210" y="1503199"/>
                </a:lnTo>
                <a:lnTo>
                  <a:pt x="1940239" y="1519871"/>
                </a:lnTo>
                <a:lnTo>
                  <a:pt x="1935871" y="1535749"/>
                </a:lnTo>
                <a:lnTo>
                  <a:pt x="1931899" y="1552024"/>
                </a:lnTo>
                <a:lnTo>
                  <a:pt x="1926737" y="1568299"/>
                </a:lnTo>
                <a:lnTo>
                  <a:pt x="2061355" y="1650468"/>
                </a:lnTo>
                <a:lnTo>
                  <a:pt x="1949372" y="1891020"/>
                </a:lnTo>
                <a:lnTo>
                  <a:pt x="1791723" y="1838623"/>
                </a:lnTo>
                <a:lnTo>
                  <a:pt x="1776633" y="1859264"/>
                </a:lnTo>
                <a:lnTo>
                  <a:pt x="1761146" y="1879112"/>
                </a:lnTo>
                <a:lnTo>
                  <a:pt x="1744468" y="1898165"/>
                </a:lnTo>
                <a:lnTo>
                  <a:pt x="1728186" y="1917219"/>
                </a:lnTo>
                <a:lnTo>
                  <a:pt x="1710714" y="1935876"/>
                </a:lnTo>
                <a:lnTo>
                  <a:pt x="1693241" y="1954135"/>
                </a:lnTo>
                <a:lnTo>
                  <a:pt x="1674975" y="1971204"/>
                </a:lnTo>
                <a:lnTo>
                  <a:pt x="1655914" y="1988670"/>
                </a:lnTo>
                <a:lnTo>
                  <a:pt x="1636853" y="2004945"/>
                </a:lnTo>
                <a:lnTo>
                  <a:pt x="1616998" y="2021220"/>
                </a:lnTo>
                <a:lnTo>
                  <a:pt x="1597143" y="2036701"/>
                </a:lnTo>
                <a:lnTo>
                  <a:pt x="1576494" y="2051388"/>
                </a:lnTo>
                <a:lnTo>
                  <a:pt x="1555844" y="2066075"/>
                </a:lnTo>
                <a:lnTo>
                  <a:pt x="1534401" y="2079572"/>
                </a:lnTo>
                <a:lnTo>
                  <a:pt x="1512957" y="2093068"/>
                </a:lnTo>
                <a:lnTo>
                  <a:pt x="1491117" y="2105770"/>
                </a:lnTo>
                <a:lnTo>
                  <a:pt x="1531621" y="2274474"/>
                </a:lnTo>
                <a:lnTo>
                  <a:pt x="1281844" y="2365376"/>
                </a:lnTo>
                <a:lnTo>
                  <a:pt x="1202821" y="2207787"/>
                </a:lnTo>
                <a:lnTo>
                  <a:pt x="1183363" y="2210962"/>
                </a:lnTo>
                <a:lnTo>
                  <a:pt x="1163508" y="2213741"/>
                </a:lnTo>
                <a:lnTo>
                  <a:pt x="1144050" y="2216123"/>
                </a:lnTo>
                <a:lnTo>
                  <a:pt x="1124195" y="2218504"/>
                </a:lnTo>
                <a:lnTo>
                  <a:pt x="1103943" y="2219695"/>
                </a:lnTo>
                <a:lnTo>
                  <a:pt x="1083690" y="2220886"/>
                </a:lnTo>
                <a:lnTo>
                  <a:pt x="1063438" y="2221680"/>
                </a:lnTo>
                <a:lnTo>
                  <a:pt x="1043186" y="2221680"/>
                </a:lnTo>
                <a:lnTo>
                  <a:pt x="1013007" y="2221283"/>
                </a:lnTo>
                <a:lnTo>
                  <a:pt x="983224" y="2220092"/>
                </a:lnTo>
                <a:lnTo>
                  <a:pt x="954235" y="2217711"/>
                </a:lnTo>
                <a:lnTo>
                  <a:pt x="924850" y="2214535"/>
                </a:lnTo>
                <a:lnTo>
                  <a:pt x="895862" y="2210565"/>
                </a:lnTo>
                <a:lnTo>
                  <a:pt x="867270" y="2205405"/>
                </a:lnTo>
                <a:lnTo>
                  <a:pt x="839076" y="2199451"/>
                </a:lnTo>
                <a:lnTo>
                  <a:pt x="810882" y="2192703"/>
                </a:lnTo>
                <a:lnTo>
                  <a:pt x="715180" y="2341162"/>
                </a:lnTo>
                <a:lnTo>
                  <a:pt x="474536" y="2229222"/>
                </a:lnTo>
                <a:lnTo>
                  <a:pt x="524968" y="2062900"/>
                </a:lnTo>
                <a:lnTo>
                  <a:pt x="504716" y="2049006"/>
                </a:lnTo>
                <a:lnTo>
                  <a:pt x="484464" y="2033525"/>
                </a:lnTo>
                <a:lnTo>
                  <a:pt x="465006" y="2018441"/>
                </a:lnTo>
                <a:lnTo>
                  <a:pt x="445945" y="2002960"/>
                </a:lnTo>
                <a:lnTo>
                  <a:pt x="427281" y="1986288"/>
                </a:lnTo>
                <a:lnTo>
                  <a:pt x="408617" y="1969616"/>
                </a:lnTo>
                <a:lnTo>
                  <a:pt x="390748" y="1952151"/>
                </a:lnTo>
                <a:lnTo>
                  <a:pt x="373672" y="1934685"/>
                </a:lnTo>
                <a:lnTo>
                  <a:pt x="356597" y="1916028"/>
                </a:lnTo>
                <a:lnTo>
                  <a:pt x="340316" y="1897371"/>
                </a:lnTo>
                <a:lnTo>
                  <a:pt x="324432" y="1878715"/>
                </a:lnTo>
                <a:lnTo>
                  <a:pt x="308548" y="1858867"/>
                </a:lnTo>
                <a:lnTo>
                  <a:pt x="293855" y="1839020"/>
                </a:lnTo>
                <a:lnTo>
                  <a:pt x="279559" y="1818775"/>
                </a:lnTo>
                <a:lnTo>
                  <a:pt x="265661" y="1797737"/>
                </a:lnTo>
                <a:lnTo>
                  <a:pt x="252556" y="1776301"/>
                </a:lnTo>
                <a:lnTo>
                  <a:pt x="91333" y="1811630"/>
                </a:lnTo>
                <a:lnTo>
                  <a:pt x="0" y="1562345"/>
                </a:lnTo>
                <a:lnTo>
                  <a:pt x="138191" y="1488512"/>
                </a:lnTo>
                <a:lnTo>
                  <a:pt x="133426" y="1465092"/>
                </a:lnTo>
                <a:lnTo>
                  <a:pt x="129852" y="1441672"/>
                </a:lnTo>
                <a:lnTo>
                  <a:pt x="126278" y="1418251"/>
                </a:lnTo>
                <a:lnTo>
                  <a:pt x="123498" y="1394434"/>
                </a:lnTo>
                <a:lnTo>
                  <a:pt x="121513" y="1370220"/>
                </a:lnTo>
                <a:lnTo>
                  <a:pt x="119527" y="1346403"/>
                </a:lnTo>
                <a:lnTo>
                  <a:pt x="118733" y="1322189"/>
                </a:lnTo>
                <a:lnTo>
                  <a:pt x="118336" y="1297975"/>
                </a:lnTo>
                <a:lnTo>
                  <a:pt x="118733" y="1269395"/>
                </a:lnTo>
                <a:lnTo>
                  <a:pt x="119924" y="1240418"/>
                </a:lnTo>
                <a:lnTo>
                  <a:pt x="122704" y="1211837"/>
                </a:lnTo>
                <a:lnTo>
                  <a:pt x="125484" y="1184051"/>
                </a:lnTo>
                <a:lnTo>
                  <a:pt x="129455" y="1155867"/>
                </a:lnTo>
                <a:lnTo>
                  <a:pt x="134220" y="1128478"/>
                </a:lnTo>
                <a:lnTo>
                  <a:pt x="139780" y="1101088"/>
                </a:lnTo>
                <a:lnTo>
                  <a:pt x="146133" y="1074095"/>
                </a:lnTo>
                <a:lnTo>
                  <a:pt x="24223" y="995896"/>
                </a:lnTo>
                <a:lnTo>
                  <a:pt x="136603" y="755344"/>
                </a:lnTo>
                <a:lnTo>
                  <a:pt x="268043" y="794642"/>
                </a:lnTo>
                <a:lnTo>
                  <a:pt x="283530" y="772016"/>
                </a:lnTo>
                <a:lnTo>
                  <a:pt x="299017" y="750184"/>
                </a:lnTo>
                <a:lnTo>
                  <a:pt x="315696" y="728351"/>
                </a:lnTo>
                <a:lnTo>
                  <a:pt x="332771" y="707313"/>
                </a:lnTo>
                <a:lnTo>
                  <a:pt x="350243" y="686274"/>
                </a:lnTo>
                <a:lnTo>
                  <a:pt x="368907" y="666824"/>
                </a:lnTo>
                <a:lnTo>
                  <a:pt x="387571" y="646976"/>
                </a:lnTo>
                <a:lnTo>
                  <a:pt x="407426" y="627923"/>
                </a:lnTo>
                <a:lnTo>
                  <a:pt x="427281" y="609266"/>
                </a:lnTo>
                <a:lnTo>
                  <a:pt x="447930" y="591403"/>
                </a:lnTo>
                <a:lnTo>
                  <a:pt x="468977" y="574334"/>
                </a:lnTo>
                <a:lnTo>
                  <a:pt x="490420" y="557662"/>
                </a:lnTo>
                <a:lnTo>
                  <a:pt x="512261" y="541784"/>
                </a:lnTo>
                <a:lnTo>
                  <a:pt x="535293" y="526303"/>
                </a:lnTo>
                <a:lnTo>
                  <a:pt x="557928" y="511616"/>
                </a:lnTo>
                <a:lnTo>
                  <a:pt x="581754" y="497723"/>
                </a:lnTo>
                <a:lnTo>
                  <a:pt x="554354" y="371890"/>
                </a:lnTo>
                <a:lnTo>
                  <a:pt x="803734" y="280988"/>
                </a:lnTo>
                <a:close/>
                <a:moveTo>
                  <a:pt x="2013752" y="186531"/>
                </a:moveTo>
                <a:lnTo>
                  <a:pt x="2001871" y="186928"/>
                </a:lnTo>
                <a:lnTo>
                  <a:pt x="1989594" y="188119"/>
                </a:lnTo>
                <a:lnTo>
                  <a:pt x="1978109" y="190103"/>
                </a:lnTo>
                <a:lnTo>
                  <a:pt x="1966624" y="192881"/>
                </a:lnTo>
                <a:lnTo>
                  <a:pt x="1955139" y="196453"/>
                </a:lnTo>
                <a:lnTo>
                  <a:pt x="1944050" y="200819"/>
                </a:lnTo>
                <a:lnTo>
                  <a:pt x="1932962" y="205978"/>
                </a:lnTo>
                <a:lnTo>
                  <a:pt x="1922269" y="211534"/>
                </a:lnTo>
                <a:lnTo>
                  <a:pt x="1914348" y="216297"/>
                </a:lnTo>
                <a:lnTo>
                  <a:pt x="1906823" y="221853"/>
                </a:lnTo>
                <a:lnTo>
                  <a:pt x="1899695" y="227409"/>
                </a:lnTo>
                <a:lnTo>
                  <a:pt x="1892962" y="233363"/>
                </a:lnTo>
                <a:lnTo>
                  <a:pt x="1886230" y="239713"/>
                </a:lnTo>
                <a:lnTo>
                  <a:pt x="1880289" y="246063"/>
                </a:lnTo>
                <a:lnTo>
                  <a:pt x="1874349" y="252809"/>
                </a:lnTo>
                <a:lnTo>
                  <a:pt x="1869200" y="259953"/>
                </a:lnTo>
                <a:lnTo>
                  <a:pt x="1864052" y="267097"/>
                </a:lnTo>
                <a:lnTo>
                  <a:pt x="1859300" y="274241"/>
                </a:lnTo>
                <a:lnTo>
                  <a:pt x="1855339" y="281781"/>
                </a:lnTo>
                <a:lnTo>
                  <a:pt x="1850983" y="289719"/>
                </a:lnTo>
                <a:lnTo>
                  <a:pt x="1847419" y="297656"/>
                </a:lnTo>
                <a:lnTo>
                  <a:pt x="1844646" y="305594"/>
                </a:lnTo>
                <a:lnTo>
                  <a:pt x="1841874" y="313928"/>
                </a:lnTo>
                <a:lnTo>
                  <a:pt x="1839102" y="322263"/>
                </a:lnTo>
                <a:lnTo>
                  <a:pt x="1837518" y="330597"/>
                </a:lnTo>
                <a:lnTo>
                  <a:pt x="1835934" y="339328"/>
                </a:lnTo>
                <a:lnTo>
                  <a:pt x="1834350" y="348059"/>
                </a:lnTo>
                <a:lnTo>
                  <a:pt x="1833557" y="356791"/>
                </a:lnTo>
                <a:lnTo>
                  <a:pt x="1833557" y="365125"/>
                </a:lnTo>
                <a:lnTo>
                  <a:pt x="1833557" y="373856"/>
                </a:lnTo>
                <a:lnTo>
                  <a:pt x="1833953" y="382984"/>
                </a:lnTo>
                <a:lnTo>
                  <a:pt x="1835142" y="391716"/>
                </a:lnTo>
                <a:lnTo>
                  <a:pt x="1836726" y="400050"/>
                </a:lnTo>
                <a:lnTo>
                  <a:pt x="1838310" y="409178"/>
                </a:lnTo>
                <a:lnTo>
                  <a:pt x="1840290" y="417513"/>
                </a:lnTo>
                <a:lnTo>
                  <a:pt x="1843458" y="426244"/>
                </a:lnTo>
                <a:lnTo>
                  <a:pt x="1846230" y="434578"/>
                </a:lnTo>
                <a:lnTo>
                  <a:pt x="1850191" y="443310"/>
                </a:lnTo>
                <a:lnTo>
                  <a:pt x="1853755" y="451247"/>
                </a:lnTo>
                <a:lnTo>
                  <a:pt x="1858507" y="459581"/>
                </a:lnTo>
                <a:lnTo>
                  <a:pt x="1864844" y="469503"/>
                </a:lnTo>
                <a:lnTo>
                  <a:pt x="1871973" y="479028"/>
                </a:lnTo>
                <a:lnTo>
                  <a:pt x="1879497" y="488156"/>
                </a:lnTo>
                <a:lnTo>
                  <a:pt x="1887418" y="496888"/>
                </a:lnTo>
                <a:lnTo>
                  <a:pt x="1896527" y="504428"/>
                </a:lnTo>
                <a:lnTo>
                  <a:pt x="1905239" y="511969"/>
                </a:lnTo>
                <a:lnTo>
                  <a:pt x="1914744" y="518716"/>
                </a:lnTo>
                <a:lnTo>
                  <a:pt x="1924645" y="524669"/>
                </a:lnTo>
                <a:lnTo>
                  <a:pt x="1934942" y="529828"/>
                </a:lnTo>
                <a:lnTo>
                  <a:pt x="1945635" y="534988"/>
                </a:lnTo>
                <a:lnTo>
                  <a:pt x="1956723" y="538956"/>
                </a:lnTo>
                <a:lnTo>
                  <a:pt x="1967812" y="542131"/>
                </a:lnTo>
                <a:lnTo>
                  <a:pt x="1979297" y="545306"/>
                </a:lnTo>
                <a:lnTo>
                  <a:pt x="1990782" y="546894"/>
                </a:lnTo>
                <a:lnTo>
                  <a:pt x="2002267" y="548085"/>
                </a:lnTo>
                <a:lnTo>
                  <a:pt x="2014544" y="548481"/>
                </a:lnTo>
                <a:lnTo>
                  <a:pt x="2026425" y="548085"/>
                </a:lnTo>
                <a:lnTo>
                  <a:pt x="2038306" y="546894"/>
                </a:lnTo>
                <a:lnTo>
                  <a:pt x="2049791" y="544910"/>
                </a:lnTo>
                <a:lnTo>
                  <a:pt x="2061672" y="542131"/>
                </a:lnTo>
                <a:lnTo>
                  <a:pt x="2073157" y="538560"/>
                </a:lnTo>
                <a:lnTo>
                  <a:pt x="2084246" y="534194"/>
                </a:lnTo>
                <a:lnTo>
                  <a:pt x="2095335" y="529035"/>
                </a:lnTo>
                <a:lnTo>
                  <a:pt x="2106028" y="523081"/>
                </a:lnTo>
                <a:lnTo>
                  <a:pt x="2113552" y="518716"/>
                </a:lnTo>
                <a:lnTo>
                  <a:pt x="2121077" y="513556"/>
                </a:lnTo>
                <a:lnTo>
                  <a:pt x="2128206" y="508000"/>
                </a:lnTo>
                <a:lnTo>
                  <a:pt x="2134938" y="502047"/>
                </a:lnTo>
                <a:lnTo>
                  <a:pt x="2141275" y="496491"/>
                </a:lnTo>
                <a:lnTo>
                  <a:pt x="2147215" y="490141"/>
                </a:lnTo>
                <a:lnTo>
                  <a:pt x="2153156" y="483394"/>
                </a:lnTo>
                <a:lnTo>
                  <a:pt x="2158304" y="476647"/>
                </a:lnTo>
                <a:lnTo>
                  <a:pt x="2163452" y="469503"/>
                </a:lnTo>
                <a:lnTo>
                  <a:pt x="2168601" y="461566"/>
                </a:lnTo>
                <a:lnTo>
                  <a:pt x="2172957" y="454025"/>
                </a:lnTo>
                <a:lnTo>
                  <a:pt x="2176917" y="446485"/>
                </a:lnTo>
                <a:lnTo>
                  <a:pt x="2180482" y="438150"/>
                </a:lnTo>
                <a:lnTo>
                  <a:pt x="2183650" y="430213"/>
                </a:lnTo>
                <a:lnTo>
                  <a:pt x="2186818" y="421481"/>
                </a:lnTo>
                <a:lnTo>
                  <a:pt x="2189195" y="412750"/>
                </a:lnTo>
                <a:lnTo>
                  <a:pt x="2191175" y="404019"/>
                </a:lnTo>
                <a:lnTo>
                  <a:pt x="2192363" y="395288"/>
                </a:lnTo>
                <a:lnTo>
                  <a:pt x="2193947" y="386159"/>
                </a:lnTo>
                <a:lnTo>
                  <a:pt x="2194739" y="377428"/>
                </a:lnTo>
                <a:lnTo>
                  <a:pt x="2194739" y="368697"/>
                </a:lnTo>
                <a:lnTo>
                  <a:pt x="2194739" y="359569"/>
                </a:lnTo>
                <a:lnTo>
                  <a:pt x="2194343" y="351234"/>
                </a:lnTo>
                <a:lnTo>
                  <a:pt x="2192759" y="342503"/>
                </a:lnTo>
                <a:lnTo>
                  <a:pt x="2191571" y="333375"/>
                </a:lnTo>
                <a:lnTo>
                  <a:pt x="2189591" y="325041"/>
                </a:lnTo>
                <a:lnTo>
                  <a:pt x="2187610" y="316706"/>
                </a:lnTo>
                <a:lnTo>
                  <a:pt x="2184838" y="308372"/>
                </a:lnTo>
                <a:lnTo>
                  <a:pt x="2181670" y="299641"/>
                </a:lnTo>
                <a:lnTo>
                  <a:pt x="2178106" y="291703"/>
                </a:lnTo>
                <a:lnTo>
                  <a:pt x="2174145" y="283766"/>
                </a:lnTo>
                <a:lnTo>
                  <a:pt x="2169789" y="275828"/>
                </a:lnTo>
                <a:lnTo>
                  <a:pt x="2163452" y="265509"/>
                </a:lnTo>
                <a:lnTo>
                  <a:pt x="2156324" y="255984"/>
                </a:lnTo>
                <a:lnTo>
                  <a:pt x="2148799" y="247253"/>
                </a:lnTo>
                <a:lnTo>
                  <a:pt x="2140879" y="238522"/>
                </a:lnTo>
                <a:lnTo>
                  <a:pt x="2131770" y="230584"/>
                </a:lnTo>
                <a:lnTo>
                  <a:pt x="2123057" y="223441"/>
                </a:lnTo>
                <a:lnTo>
                  <a:pt x="2113552" y="216694"/>
                </a:lnTo>
                <a:lnTo>
                  <a:pt x="2103255" y="210344"/>
                </a:lnTo>
                <a:lnTo>
                  <a:pt x="2093355" y="204788"/>
                </a:lnTo>
                <a:lnTo>
                  <a:pt x="2082662" y="200422"/>
                </a:lnTo>
                <a:lnTo>
                  <a:pt x="2071969" y="196056"/>
                </a:lnTo>
                <a:lnTo>
                  <a:pt x="2060484" y="192881"/>
                </a:lnTo>
                <a:lnTo>
                  <a:pt x="2048999" y="190103"/>
                </a:lnTo>
                <a:lnTo>
                  <a:pt x="2037118" y="188119"/>
                </a:lnTo>
                <a:lnTo>
                  <a:pt x="2025633" y="186928"/>
                </a:lnTo>
                <a:lnTo>
                  <a:pt x="2013752" y="186531"/>
                </a:lnTo>
                <a:close/>
                <a:moveTo>
                  <a:pt x="2066028" y="0"/>
                </a:moveTo>
                <a:lnTo>
                  <a:pt x="2156324" y="23812"/>
                </a:lnTo>
                <a:lnTo>
                  <a:pt x="2146027" y="100013"/>
                </a:lnTo>
                <a:lnTo>
                  <a:pt x="2140916" y="118533"/>
                </a:lnTo>
                <a:lnTo>
                  <a:pt x="2134542" y="115094"/>
                </a:lnTo>
                <a:lnTo>
                  <a:pt x="2132671" y="114357"/>
                </a:lnTo>
                <a:lnTo>
                  <a:pt x="2132562" y="114300"/>
                </a:lnTo>
                <a:lnTo>
                  <a:pt x="2123453" y="110728"/>
                </a:lnTo>
                <a:lnTo>
                  <a:pt x="2132671" y="114357"/>
                </a:lnTo>
                <a:lnTo>
                  <a:pt x="2140879" y="118666"/>
                </a:lnTo>
                <a:lnTo>
                  <a:pt x="2140916" y="118533"/>
                </a:lnTo>
                <a:lnTo>
                  <a:pt x="2144839" y="120650"/>
                </a:lnTo>
                <a:lnTo>
                  <a:pt x="2153552" y="125413"/>
                </a:lnTo>
                <a:lnTo>
                  <a:pt x="2167413" y="133747"/>
                </a:lnTo>
                <a:lnTo>
                  <a:pt x="2174145" y="138113"/>
                </a:lnTo>
                <a:lnTo>
                  <a:pt x="2180878" y="142875"/>
                </a:lnTo>
                <a:lnTo>
                  <a:pt x="2181274" y="143272"/>
                </a:lnTo>
                <a:lnTo>
                  <a:pt x="2187610" y="148034"/>
                </a:lnTo>
                <a:lnTo>
                  <a:pt x="2193947" y="153194"/>
                </a:lnTo>
                <a:lnTo>
                  <a:pt x="2205432" y="163909"/>
                </a:lnTo>
                <a:lnTo>
                  <a:pt x="2212560" y="170656"/>
                </a:lnTo>
                <a:lnTo>
                  <a:pt x="2221273" y="180181"/>
                </a:lnTo>
                <a:lnTo>
                  <a:pt x="2226433" y="186128"/>
                </a:lnTo>
                <a:lnTo>
                  <a:pt x="2226422" y="186134"/>
                </a:lnTo>
                <a:lnTo>
                  <a:pt x="2229194" y="189309"/>
                </a:lnTo>
                <a:lnTo>
                  <a:pt x="2226433" y="186128"/>
                </a:lnTo>
                <a:lnTo>
                  <a:pt x="2244639" y="175419"/>
                </a:lnTo>
                <a:lnTo>
                  <a:pt x="2315925" y="143669"/>
                </a:lnTo>
                <a:lnTo>
                  <a:pt x="2363053" y="224234"/>
                </a:lnTo>
                <a:lnTo>
                  <a:pt x="2302064" y="270669"/>
                </a:lnTo>
                <a:lnTo>
                  <a:pt x="2280282" y="283369"/>
                </a:lnTo>
                <a:lnTo>
                  <a:pt x="2284242" y="296466"/>
                </a:lnTo>
                <a:lnTo>
                  <a:pt x="2287015" y="309166"/>
                </a:lnTo>
                <a:lnTo>
                  <a:pt x="2289787" y="322263"/>
                </a:lnTo>
                <a:lnTo>
                  <a:pt x="2291371" y="335359"/>
                </a:lnTo>
                <a:lnTo>
                  <a:pt x="2292559" y="348456"/>
                </a:lnTo>
                <a:lnTo>
                  <a:pt x="2293351" y="361553"/>
                </a:lnTo>
                <a:lnTo>
                  <a:pt x="2293351" y="374650"/>
                </a:lnTo>
                <a:lnTo>
                  <a:pt x="2292559" y="387350"/>
                </a:lnTo>
                <a:lnTo>
                  <a:pt x="2318301" y="394097"/>
                </a:lnTo>
                <a:lnTo>
                  <a:pt x="2390775" y="422275"/>
                </a:lnTo>
                <a:lnTo>
                  <a:pt x="2367409" y="512763"/>
                </a:lnTo>
                <a:lnTo>
                  <a:pt x="2291371" y="502047"/>
                </a:lnTo>
                <a:lnTo>
                  <a:pt x="2262857" y="494506"/>
                </a:lnTo>
                <a:lnTo>
                  <a:pt x="2256916" y="506016"/>
                </a:lnTo>
                <a:lnTo>
                  <a:pt x="2250183" y="517128"/>
                </a:lnTo>
                <a:lnTo>
                  <a:pt x="2243451" y="527447"/>
                </a:lnTo>
                <a:lnTo>
                  <a:pt x="2235926" y="537766"/>
                </a:lnTo>
                <a:lnTo>
                  <a:pt x="2228006" y="547688"/>
                </a:lnTo>
                <a:lnTo>
                  <a:pt x="2219293" y="557610"/>
                </a:lnTo>
                <a:lnTo>
                  <a:pt x="2210580" y="566738"/>
                </a:lnTo>
                <a:lnTo>
                  <a:pt x="2201075" y="575469"/>
                </a:lnTo>
                <a:lnTo>
                  <a:pt x="2216125" y="601266"/>
                </a:lnTo>
                <a:lnTo>
                  <a:pt x="2247807" y="671910"/>
                </a:lnTo>
                <a:lnTo>
                  <a:pt x="2167413" y="719932"/>
                </a:lnTo>
                <a:lnTo>
                  <a:pt x="2121077" y="658416"/>
                </a:lnTo>
                <a:lnTo>
                  <a:pt x="2105632" y="632222"/>
                </a:lnTo>
                <a:lnTo>
                  <a:pt x="2110780" y="629841"/>
                </a:lnTo>
                <a:lnTo>
                  <a:pt x="2115929" y="627857"/>
                </a:lnTo>
                <a:lnTo>
                  <a:pt x="2104048" y="632222"/>
                </a:lnTo>
                <a:lnTo>
                  <a:pt x="2092563" y="635794"/>
                </a:lnTo>
                <a:lnTo>
                  <a:pt x="2083058" y="638969"/>
                </a:lnTo>
                <a:lnTo>
                  <a:pt x="2067217" y="642541"/>
                </a:lnTo>
                <a:lnTo>
                  <a:pt x="2059296" y="643732"/>
                </a:lnTo>
                <a:lnTo>
                  <a:pt x="2050583" y="644922"/>
                </a:lnTo>
                <a:lnTo>
                  <a:pt x="2048999" y="644922"/>
                </a:lnTo>
                <a:lnTo>
                  <a:pt x="2033554" y="646907"/>
                </a:lnTo>
                <a:lnTo>
                  <a:pt x="2018505" y="647303"/>
                </a:lnTo>
                <a:lnTo>
                  <a:pt x="2014544" y="647700"/>
                </a:lnTo>
                <a:lnTo>
                  <a:pt x="2008208" y="647303"/>
                </a:lnTo>
                <a:lnTo>
                  <a:pt x="2002617" y="647117"/>
                </a:lnTo>
                <a:lnTo>
                  <a:pt x="1994743" y="646510"/>
                </a:lnTo>
                <a:lnTo>
                  <a:pt x="1984842" y="645716"/>
                </a:lnTo>
                <a:lnTo>
                  <a:pt x="1996327" y="646907"/>
                </a:lnTo>
                <a:lnTo>
                  <a:pt x="2002617" y="647117"/>
                </a:lnTo>
                <a:lnTo>
                  <a:pt x="2005039" y="647303"/>
                </a:lnTo>
                <a:lnTo>
                  <a:pt x="1994347" y="687785"/>
                </a:lnTo>
                <a:lnTo>
                  <a:pt x="1970189" y="747713"/>
                </a:lnTo>
                <a:lnTo>
                  <a:pt x="1879497" y="724297"/>
                </a:lnTo>
                <a:lnTo>
                  <a:pt x="1886230" y="662385"/>
                </a:lnTo>
                <a:lnTo>
                  <a:pt x="1896923" y="621507"/>
                </a:lnTo>
                <a:lnTo>
                  <a:pt x="1904447" y="625078"/>
                </a:lnTo>
                <a:lnTo>
                  <a:pt x="1893754" y="619919"/>
                </a:lnTo>
                <a:lnTo>
                  <a:pt x="1883061" y="614363"/>
                </a:lnTo>
                <a:lnTo>
                  <a:pt x="1874745" y="609997"/>
                </a:lnTo>
                <a:lnTo>
                  <a:pt x="1860884" y="601663"/>
                </a:lnTo>
                <a:lnTo>
                  <a:pt x="1854151" y="596900"/>
                </a:lnTo>
                <a:lnTo>
                  <a:pt x="1847419" y="592535"/>
                </a:lnTo>
                <a:lnTo>
                  <a:pt x="1846627" y="592138"/>
                </a:lnTo>
                <a:lnTo>
                  <a:pt x="1840290" y="586978"/>
                </a:lnTo>
                <a:lnTo>
                  <a:pt x="1834350" y="581819"/>
                </a:lnTo>
                <a:lnTo>
                  <a:pt x="1822469" y="571103"/>
                </a:lnTo>
                <a:lnTo>
                  <a:pt x="1815736" y="564356"/>
                </a:lnTo>
                <a:lnTo>
                  <a:pt x="1809516" y="557841"/>
                </a:lnTo>
                <a:lnTo>
                  <a:pt x="1805439" y="553244"/>
                </a:lnTo>
                <a:lnTo>
                  <a:pt x="1799103" y="545703"/>
                </a:lnTo>
                <a:lnTo>
                  <a:pt x="1807023" y="555228"/>
                </a:lnTo>
                <a:lnTo>
                  <a:pt x="1809516" y="557841"/>
                </a:lnTo>
                <a:lnTo>
                  <a:pt x="1811776" y="560388"/>
                </a:lnTo>
                <a:lnTo>
                  <a:pt x="1779697" y="579438"/>
                </a:lnTo>
                <a:lnTo>
                  <a:pt x="1720292" y="604044"/>
                </a:lnTo>
                <a:lnTo>
                  <a:pt x="1673164" y="523875"/>
                </a:lnTo>
                <a:lnTo>
                  <a:pt x="1721480" y="484585"/>
                </a:lnTo>
                <a:lnTo>
                  <a:pt x="1752767" y="465931"/>
                </a:lnTo>
                <a:lnTo>
                  <a:pt x="1748410" y="452835"/>
                </a:lnTo>
                <a:lnTo>
                  <a:pt x="1744450" y="439341"/>
                </a:lnTo>
                <a:lnTo>
                  <a:pt x="1741282" y="425847"/>
                </a:lnTo>
                <a:lnTo>
                  <a:pt x="1738510" y="412353"/>
                </a:lnTo>
                <a:lnTo>
                  <a:pt x="1736530" y="398860"/>
                </a:lnTo>
                <a:lnTo>
                  <a:pt x="1735737" y="385366"/>
                </a:lnTo>
                <a:lnTo>
                  <a:pt x="1734945" y="371475"/>
                </a:lnTo>
                <a:lnTo>
                  <a:pt x="1735341" y="357981"/>
                </a:lnTo>
                <a:lnTo>
                  <a:pt x="1704451" y="350441"/>
                </a:lnTo>
                <a:lnTo>
                  <a:pt x="1644650" y="325438"/>
                </a:lnTo>
                <a:lnTo>
                  <a:pt x="1668412" y="235347"/>
                </a:lnTo>
                <a:lnTo>
                  <a:pt x="1730193" y="242094"/>
                </a:lnTo>
                <a:lnTo>
                  <a:pt x="1760687" y="250031"/>
                </a:lnTo>
                <a:lnTo>
                  <a:pt x="1766628" y="237331"/>
                </a:lnTo>
                <a:lnTo>
                  <a:pt x="1773361" y="225028"/>
                </a:lnTo>
                <a:lnTo>
                  <a:pt x="1781281" y="213519"/>
                </a:lnTo>
                <a:lnTo>
                  <a:pt x="1789202" y="201613"/>
                </a:lnTo>
                <a:lnTo>
                  <a:pt x="1797915" y="190500"/>
                </a:lnTo>
                <a:lnTo>
                  <a:pt x="1807023" y="179784"/>
                </a:lnTo>
                <a:lnTo>
                  <a:pt x="1816924" y="169069"/>
                </a:lnTo>
                <a:lnTo>
                  <a:pt x="1827221" y="159544"/>
                </a:lnTo>
                <a:lnTo>
                  <a:pt x="1812964" y="135334"/>
                </a:lnTo>
                <a:lnTo>
                  <a:pt x="1788410" y="75406"/>
                </a:lnTo>
                <a:lnTo>
                  <a:pt x="1868804" y="27781"/>
                </a:lnTo>
                <a:lnTo>
                  <a:pt x="1907219" y="76994"/>
                </a:lnTo>
                <a:lnTo>
                  <a:pt x="1923061" y="102791"/>
                </a:lnTo>
                <a:lnTo>
                  <a:pt x="1917516" y="105172"/>
                </a:lnTo>
                <a:lnTo>
                  <a:pt x="1912368" y="107156"/>
                </a:lnTo>
                <a:lnTo>
                  <a:pt x="1924249" y="102791"/>
                </a:lnTo>
                <a:lnTo>
                  <a:pt x="1935734" y="99219"/>
                </a:lnTo>
                <a:lnTo>
                  <a:pt x="1945239" y="96044"/>
                </a:lnTo>
                <a:lnTo>
                  <a:pt x="1961080" y="92869"/>
                </a:lnTo>
                <a:lnTo>
                  <a:pt x="1969001" y="91281"/>
                </a:lnTo>
                <a:lnTo>
                  <a:pt x="1977317" y="89694"/>
                </a:lnTo>
                <a:lnTo>
                  <a:pt x="1979297" y="89694"/>
                </a:lnTo>
                <a:lnTo>
                  <a:pt x="1994347" y="88106"/>
                </a:lnTo>
                <a:lnTo>
                  <a:pt x="2009792" y="87709"/>
                </a:lnTo>
                <a:lnTo>
                  <a:pt x="2013752" y="87709"/>
                </a:lnTo>
                <a:lnTo>
                  <a:pt x="2019693" y="87709"/>
                </a:lnTo>
                <a:lnTo>
                  <a:pt x="2031970" y="88503"/>
                </a:lnTo>
                <a:lnTo>
                  <a:pt x="2043455" y="89297"/>
                </a:lnTo>
                <a:lnTo>
                  <a:pt x="2034346" y="88503"/>
                </a:lnTo>
                <a:lnTo>
                  <a:pt x="2038306" y="72628"/>
                </a:lnTo>
                <a:lnTo>
                  <a:pt x="2066028" y="0"/>
                </a:lnTo>
                <a:close/>
              </a:path>
            </a:pathLst>
          </a:custGeom>
          <a:solidFill>
            <a:schemeClr val="bg1"/>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a typeface="宋体" panose="02010600030101010101" pitchFamily="2" charset="-122"/>
            </a:endParaRPr>
          </a:p>
        </p:txBody>
      </p:sp>
    </p:spTree>
    <p:extLst>
      <p:ext uri="{BB962C8B-B14F-4D97-AF65-F5344CB8AC3E}">
        <p14:creationId xmlns:p14="http://schemas.microsoft.com/office/powerpoint/2010/main" val="2160579628"/>
      </p:ext>
    </p:extLst>
  </p:cSld>
  <p:clrMapOvr>
    <a:masterClrMapping/>
  </p:clrMapOvr>
  <mc:AlternateContent xmlns:mc="http://schemas.openxmlformats.org/markup-compatibility/2006" xmlns:p14="http://schemas.microsoft.com/office/powerpoint/2010/main">
    <mc:Choice Requires="p14">
      <p:transition spd="slow" p14:dur="1600" advClick="0" advTm="0">
        <p14:prism dir="u" isInverted="1"/>
      </p:transition>
    </mc:Choice>
    <mc:Fallback xmlns="">
      <p:transition spd="slow" advClick="0" advTm="0">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600"/>
                                  </p:stCondLst>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fltVal val="0"/>
                                          </p:val>
                                        </p:tav>
                                        <p:tav tm="100000">
                                          <p:val>
                                            <p:strVal val="#ppt_w"/>
                                          </p:val>
                                        </p:tav>
                                      </p:tavLst>
                                    </p:anim>
                                    <p:anim calcmode="lin" valueType="num">
                                      <p:cBhvr>
                                        <p:cTn id="8" dur="500" fill="hold"/>
                                        <p:tgtEl>
                                          <p:spTgt spid="13"/>
                                        </p:tgtEl>
                                        <p:attrNameLst>
                                          <p:attrName>ppt_h</p:attrName>
                                        </p:attrNameLst>
                                      </p:cBhvr>
                                      <p:tavLst>
                                        <p:tav tm="0">
                                          <p:val>
                                            <p:fltVal val="0"/>
                                          </p:val>
                                        </p:tav>
                                        <p:tav tm="100000">
                                          <p:val>
                                            <p:strVal val="#ppt_h"/>
                                          </p:val>
                                        </p:tav>
                                      </p:tavLst>
                                    </p:anim>
                                    <p:animEffect transition="in" filter="fade">
                                      <p:cBhvr>
                                        <p:cTn id="9" dur="500"/>
                                        <p:tgtEl>
                                          <p:spTgt spid="13"/>
                                        </p:tgtEl>
                                      </p:cBhvr>
                                    </p:animEffect>
                                    <p:anim calcmode="lin" valueType="num">
                                      <p:cBhvr>
                                        <p:cTn id="10" dur="500" fill="hold"/>
                                        <p:tgtEl>
                                          <p:spTgt spid="13"/>
                                        </p:tgtEl>
                                        <p:attrNameLst>
                                          <p:attrName>ppt_x</p:attrName>
                                        </p:attrNameLst>
                                      </p:cBhvr>
                                      <p:tavLst>
                                        <p:tav tm="0">
                                          <p:val>
                                            <p:fltVal val="0.5"/>
                                          </p:val>
                                        </p:tav>
                                        <p:tav tm="100000">
                                          <p:val>
                                            <p:strVal val="#ppt_x"/>
                                          </p:val>
                                        </p:tav>
                                      </p:tavLst>
                                    </p:anim>
                                    <p:anim calcmode="lin" valueType="num">
                                      <p:cBhvr>
                                        <p:cTn id="11" dur="500" fill="hold"/>
                                        <p:tgtEl>
                                          <p:spTgt spid="13"/>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600"/>
                                  </p:stCondLst>
                                  <p:childTnLst>
                                    <p:set>
                                      <p:cBhvr>
                                        <p:cTn id="13" dur="1" fill="hold">
                                          <p:stCondLst>
                                            <p:cond delay="0"/>
                                          </p:stCondLst>
                                        </p:cTn>
                                        <p:tgtEl>
                                          <p:spTgt spid="9"/>
                                        </p:tgtEl>
                                        <p:attrNameLst>
                                          <p:attrName>style.visibility</p:attrName>
                                        </p:attrNameLst>
                                      </p:cBhvr>
                                      <p:to>
                                        <p:strVal val="visible"/>
                                      </p:to>
                                    </p:set>
                                    <p:anim calcmode="lin" valueType="num">
                                      <p:cBhvr>
                                        <p:cTn id="14" dur="500" fill="hold"/>
                                        <p:tgtEl>
                                          <p:spTgt spid="9"/>
                                        </p:tgtEl>
                                        <p:attrNameLst>
                                          <p:attrName>ppt_w</p:attrName>
                                        </p:attrNameLst>
                                      </p:cBhvr>
                                      <p:tavLst>
                                        <p:tav tm="0">
                                          <p:val>
                                            <p:fltVal val="0"/>
                                          </p:val>
                                        </p:tav>
                                        <p:tav tm="100000">
                                          <p:val>
                                            <p:strVal val="#ppt_w"/>
                                          </p:val>
                                        </p:tav>
                                      </p:tavLst>
                                    </p:anim>
                                    <p:anim calcmode="lin" valueType="num">
                                      <p:cBhvr>
                                        <p:cTn id="15" dur="500" fill="hold"/>
                                        <p:tgtEl>
                                          <p:spTgt spid="9"/>
                                        </p:tgtEl>
                                        <p:attrNameLst>
                                          <p:attrName>ppt_h</p:attrName>
                                        </p:attrNameLst>
                                      </p:cBhvr>
                                      <p:tavLst>
                                        <p:tav tm="0">
                                          <p:val>
                                            <p:fltVal val="0"/>
                                          </p:val>
                                        </p:tav>
                                        <p:tav tm="100000">
                                          <p:val>
                                            <p:strVal val="#ppt_h"/>
                                          </p:val>
                                        </p:tav>
                                      </p:tavLst>
                                    </p:anim>
                                    <p:animEffect transition="in" filter="fade">
                                      <p:cBhvr>
                                        <p:cTn id="16" dur="500"/>
                                        <p:tgtEl>
                                          <p:spTgt spid="9"/>
                                        </p:tgtEl>
                                      </p:cBhvr>
                                    </p:animEffect>
                                    <p:anim calcmode="lin" valueType="num">
                                      <p:cBhvr>
                                        <p:cTn id="17" dur="500" fill="hold"/>
                                        <p:tgtEl>
                                          <p:spTgt spid="9"/>
                                        </p:tgtEl>
                                        <p:attrNameLst>
                                          <p:attrName>ppt_x</p:attrName>
                                        </p:attrNameLst>
                                      </p:cBhvr>
                                      <p:tavLst>
                                        <p:tav tm="0">
                                          <p:val>
                                            <p:fltVal val="0.5"/>
                                          </p:val>
                                        </p:tav>
                                        <p:tav tm="100000">
                                          <p:val>
                                            <p:strVal val="#ppt_x"/>
                                          </p:val>
                                        </p:tav>
                                      </p:tavLst>
                                    </p:anim>
                                    <p:anim calcmode="lin" valueType="num">
                                      <p:cBhvr>
                                        <p:cTn id="18" dur="500" fill="hold"/>
                                        <p:tgtEl>
                                          <p:spTgt spid="9"/>
                                        </p:tgtEl>
                                        <p:attrNameLst>
                                          <p:attrName>ppt_y</p:attrName>
                                        </p:attrNameLst>
                                      </p:cBhvr>
                                      <p:tavLst>
                                        <p:tav tm="0">
                                          <p:val>
                                            <p:fltVal val="0.5"/>
                                          </p:val>
                                        </p:tav>
                                        <p:tav tm="100000">
                                          <p:val>
                                            <p:strVal val="#ppt_y"/>
                                          </p:val>
                                        </p:tav>
                                      </p:tavLst>
                                    </p:anim>
                                  </p:childTnLst>
                                </p:cTn>
                              </p:par>
                            </p:childTnLst>
                          </p:cTn>
                        </p:par>
                        <p:par>
                          <p:cTn id="19" fill="hold">
                            <p:stCondLst>
                              <p:cond delay="1100"/>
                            </p:stCondLst>
                            <p:childTnLst>
                              <p:par>
                                <p:cTn id="20" presetID="16" presetClass="entr" presetSubtype="21" fill="hold" grpId="0" nodeType="after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barn(inVertical)">
                                      <p:cBhvr>
                                        <p:cTn id="22" dur="500"/>
                                        <p:tgtEl>
                                          <p:spTgt spid="12"/>
                                        </p:tgtEl>
                                      </p:cBhvr>
                                    </p:animEffect>
                                  </p:childTnLst>
                                </p:cTn>
                              </p:par>
                            </p:childTnLst>
                          </p:cTn>
                        </p:par>
                        <p:par>
                          <p:cTn id="23" fill="hold">
                            <p:stCondLst>
                              <p:cond delay="1600"/>
                            </p:stCondLst>
                            <p:childTnLst>
                              <p:par>
                                <p:cTn id="24" presetID="2" presetClass="entr" presetSubtype="4" fill="hold" grpId="0" nodeType="afterEffect">
                                  <p:stCondLst>
                                    <p:cond delay="0"/>
                                  </p:stCondLst>
                                  <p:childTnLst>
                                    <p:set>
                                      <p:cBhvr>
                                        <p:cTn id="25" dur="1" fill="hold">
                                          <p:stCondLst>
                                            <p:cond delay="0"/>
                                          </p:stCondLst>
                                        </p:cTn>
                                        <p:tgtEl>
                                          <p:spTgt spid="15"/>
                                        </p:tgtEl>
                                        <p:attrNameLst>
                                          <p:attrName>style.visibility</p:attrName>
                                        </p:attrNameLst>
                                      </p:cBhvr>
                                      <p:to>
                                        <p:strVal val="visible"/>
                                      </p:to>
                                    </p:set>
                                    <p:anim calcmode="lin" valueType="num">
                                      <p:cBhvr additive="base">
                                        <p:cTn id="26" dur="500" fill="hold"/>
                                        <p:tgtEl>
                                          <p:spTgt spid="15"/>
                                        </p:tgtEl>
                                        <p:attrNameLst>
                                          <p:attrName>ppt_x</p:attrName>
                                        </p:attrNameLst>
                                      </p:cBhvr>
                                      <p:tavLst>
                                        <p:tav tm="0">
                                          <p:val>
                                            <p:strVal val="#ppt_x"/>
                                          </p:val>
                                        </p:tav>
                                        <p:tav tm="100000">
                                          <p:val>
                                            <p:strVal val="#ppt_x"/>
                                          </p:val>
                                        </p:tav>
                                      </p:tavLst>
                                    </p:anim>
                                    <p:anim calcmode="lin" valueType="num">
                                      <p:cBhvr additive="base">
                                        <p:cTn id="27"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animBg="1"/>
      <p:bldP spid="15" grpId="0"/>
      <p:bldP spid="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zh-CN" altLang="en-US" sz="1400" dirty="0">
                <a:latin typeface="微软雅黑" pitchFamily="34" charset="-122"/>
                <a:ea typeface="微软雅黑" pitchFamily="34" charset="-122"/>
              </a:rPr>
              <a:t>虚拟化的定义</a:t>
            </a:r>
          </a:p>
        </p:txBody>
      </p:sp>
      <p:sp>
        <p:nvSpPr>
          <p:cNvPr id="3" name="内容占位符 2"/>
          <p:cNvSpPr>
            <a:spLocks noGrp="1"/>
          </p:cNvSpPr>
          <p:nvPr>
            <p:ph sz="quarter" idx="4294967295"/>
          </p:nvPr>
        </p:nvSpPr>
        <p:spPr>
          <a:xfrm>
            <a:off x="0" y="1491630"/>
            <a:ext cx="8640763" cy="3314700"/>
          </a:xfrm>
        </p:spPr>
        <p:txBody>
          <a:bodyPr/>
          <a:lstStyle/>
          <a:p>
            <a:r>
              <a:rPr lang="zh-CN" altLang="en-US" sz="1800" dirty="0"/>
              <a:t>虚拟化本质：将原来运行在真实环境上的计算系统或组件运行在虚拟出来的环境中。</a:t>
            </a:r>
            <a:endParaRPr lang="en-US" altLang="zh-CN" sz="1800" dirty="0"/>
          </a:p>
        </p:txBody>
      </p:sp>
      <p:sp>
        <p:nvSpPr>
          <p:cNvPr id="35" name="Rectangle 3"/>
          <p:cNvSpPr txBox="1">
            <a:spLocks noChangeArrowheads="1"/>
          </p:cNvSpPr>
          <p:nvPr/>
        </p:nvSpPr>
        <p:spPr>
          <a:xfrm>
            <a:off x="107505" y="2247714"/>
            <a:ext cx="8568951" cy="2715878"/>
          </a:xfrm>
          <a:prstGeom prst="rect">
            <a:avLst/>
          </a:prstGeom>
        </p:spPr>
        <p:txBody>
          <a:bodyPr vert="horz">
            <a:noAutofit/>
          </a:bodyPr>
          <a:lstStyle>
            <a:lvl1pPr marL="274320" indent="-274320" algn="l" rtl="0" eaLnBrk="1" latinLnBrk="0" hangingPunct="1">
              <a:spcBef>
                <a:spcPts val="580"/>
              </a:spcBef>
              <a:buClr>
                <a:schemeClr val="accent1"/>
              </a:buClr>
              <a:buSzPct val="85000"/>
              <a:buFont typeface="Wingdings 2"/>
              <a:buChar char=""/>
              <a:defRPr kumimoji="0" sz="2600" kern="1200">
                <a:solidFill>
                  <a:schemeClr val="tx1"/>
                </a:solidFill>
                <a:latin typeface="+mn-lt"/>
                <a:ea typeface="+mn-ea"/>
                <a:cs typeface="+mn-cs"/>
              </a:defRPr>
            </a:lvl1pPr>
            <a:lvl2pPr marL="548640" indent="-228600" algn="l" rtl="0" eaLnBrk="1" latinLnBrk="0" hangingPunct="1">
              <a:spcBef>
                <a:spcPts val="370"/>
              </a:spcBef>
              <a:buClr>
                <a:schemeClr val="accent2"/>
              </a:buClr>
              <a:buSzPct val="85000"/>
              <a:buFont typeface="Wingdings 2"/>
              <a:buChar char=""/>
              <a:defRPr kumimoji="0" sz="2400" kern="1200">
                <a:solidFill>
                  <a:schemeClr val="tx1"/>
                </a:solidFill>
                <a:latin typeface="+mn-lt"/>
                <a:ea typeface="+mn-ea"/>
                <a:cs typeface="+mn-cs"/>
              </a:defRPr>
            </a:lvl2pPr>
            <a:lvl3pPr marL="822960" indent="-228600" algn="l" rtl="0" eaLnBrk="1" latinLnBrk="0" hangingPunct="1">
              <a:spcBef>
                <a:spcPts val="370"/>
              </a:spcBef>
              <a:buClr>
                <a:schemeClr val="accent1">
                  <a:tint val="60000"/>
                </a:schemeClr>
              </a:buClr>
              <a:buSzPct val="8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ts val="370"/>
              </a:spcBef>
              <a:buClr>
                <a:schemeClr val="accent3"/>
              </a:buClr>
              <a:buSzPct val="80000"/>
              <a:buFont typeface="Wingdings 2"/>
              <a:buChar char=""/>
              <a:defRPr kumimoji="0" sz="2000" kern="1200">
                <a:solidFill>
                  <a:schemeClr val="tx1"/>
                </a:solidFill>
                <a:latin typeface="+mn-lt"/>
                <a:ea typeface="+mn-ea"/>
                <a:cs typeface="+mn-cs"/>
              </a:defRPr>
            </a:lvl4pPr>
            <a:lvl5pPr marL="1371600" indent="-228600" algn="l" rtl="0" eaLnBrk="1" latinLnBrk="0" hangingPunct="1">
              <a:spcBef>
                <a:spcPts val="370"/>
              </a:spcBef>
              <a:buClr>
                <a:schemeClr val="accent3"/>
              </a:buClr>
              <a:buFontTx/>
              <a:buChar char="o"/>
              <a:defRPr kumimoji="0"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a:lstStyle>
          <a:p>
            <a:r>
              <a:rPr lang="zh-CN" altLang="en-US" sz="1800" dirty="0"/>
              <a:t>在虚拟化技术中，可以同时运行多个操作系统，而且每一个操作系统中都有多个程序运行，每一个操作系统都运行在一个虚拟的</a:t>
            </a:r>
            <a:r>
              <a:rPr lang="en-US" altLang="zh-CN" sz="1800" dirty="0"/>
              <a:t>CPU</a:t>
            </a:r>
            <a:r>
              <a:rPr lang="zh-CN" altLang="en-US" sz="1800" dirty="0"/>
              <a:t>或者是虚拟主机上。</a:t>
            </a:r>
            <a:endParaRPr lang="zh-CN" altLang="de-DE" sz="1800" dirty="0"/>
          </a:p>
        </p:txBody>
      </p:sp>
    </p:spTree>
    <p:extLst>
      <p:ext uri="{BB962C8B-B14F-4D97-AF65-F5344CB8AC3E}">
        <p14:creationId xmlns:p14="http://schemas.microsoft.com/office/powerpoint/2010/main" val="903647194"/>
      </p:ext>
    </p:extLst>
  </p:cSld>
  <p:clrMapOvr>
    <a:masterClrMapping/>
  </p:clrMapOvr>
  <p:timing>
    <p:tnLst>
      <p:par>
        <p:cTn xmlns:p14="http://schemas.microsoft.com/office/powerpoint/2010/mai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2222222"/>
</p:tagLst>
</file>

<file path=ppt/theme/theme1.xml><?xml version="1.0" encoding="utf-8"?>
<a:theme xmlns:a="http://schemas.openxmlformats.org/drawingml/2006/main" name="第一PPT：WWW.1PPT.COM​">
  <a:themeElements>
    <a:clrScheme name="自定义 2">
      <a:dk1>
        <a:sysClr val="windowText" lastClr="000000"/>
      </a:dk1>
      <a:lt1>
        <a:sysClr val="window" lastClr="FFFFFF"/>
      </a:lt1>
      <a:dk2>
        <a:srgbClr val="FFFFFF"/>
      </a:dk2>
      <a:lt2>
        <a:srgbClr val="FFFFFF"/>
      </a:lt2>
      <a:accent1>
        <a:srgbClr val="0E647C"/>
      </a:accent1>
      <a:accent2>
        <a:srgbClr val="2DB2A4"/>
      </a:accent2>
      <a:accent3>
        <a:srgbClr val="74AF47"/>
      </a:accent3>
      <a:accent4>
        <a:srgbClr val="755DA1"/>
      </a:accent4>
      <a:accent5>
        <a:srgbClr val="4BACC6"/>
      </a:accent5>
      <a:accent6>
        <a:srgbClr val="F87A08"/>
      </a:accent6>
      <a:hlink>
        <a:srgbClr val="FFFFFF"/>
      </a:hlink>
      <a:folHlink>
        <a:srgbClr val="FFFFF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none" lIns="0" tIns="0" rIns="0" bIns="0" rtlCol="0">
        <a:spAutoFit/>
      </a:bodyPr>
      <a:lstStyle>
        <a:defPPr>
          <a:defRPr sz="1600" b="1" dirty="0" smtClean="0">
            <a:solidFill>
              <a:schemeClr val="accent6"/>
            </a:solidFill>
            <a:latin typeface="微软雅黑" pitchFamily="34" charset="-122"/>
            <a:ea typeface="微软雅黑" pitchFamily="34" charset="-122"/>
          </a:defRPr>
        </a:defPPr>
      </a:lstStyle>
    </a:txDef>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7121</TotalTime>
  <Words>3346</Words>
  <Application>Microsoft Macintosh PowerPoint</Application>
  <PresentationFormat>全屏显示(16:9)</PresentationFormat>
  <Paragraphs>480</Paragraphs>
  <Slides>53</Slides>
  <Notes>22</Notes>
  <HiddenSlides>0</HiddenSlides>
  <MMClips>0</MMClips>
  <ScaleCrop>false</ScaleCrop>
  <HeadingPairs>
    <vt:vector size="4" baseType="variant">
      <vt:variant>
        <vt:lpstr>主题</vt:lpstr>
      </vt:variant>
      <vt:variant>
        <vt:i4>1</vt:i4>
      </vt:variant>
      <vt:variant>
        <vt:lpstr>幻灯片标题</vt:lpstr>
      </vt:variant>
      <vt:variant>
        <vt:i4>53</vt:i4>
      </vt:variant>
    </vt:vector>
  </HeadingPairs>
  <TitlesOfParts>
    <vt:vector size="54" baseType="lpstr">
      <vt:lpstr>第一PPT：WWW.1PPT.COM​</vt:lpstr>
      <vt:lpstr>PowerPoint 演示文稿</vt:lpstr>
      <vt:lpstr>PowerPoint 演示文稿</vt:lpstr>
      <vt:lpstr>传统数据中心“烟囱式”结构</vt:lpstr>
      <vt:lpstr>传统“烟囱式” 数据中心的缺陷</vt:lpstr>
      <vt:lpstr>资源利用率低下的原因</vt:lpstr>
      <vt:lpstr>为什么需要虚拟化技术？</vt:lpstr>
      <vt:lpstr>为什么需要虚拟化技术？</vt:lpstr>
      <vt:lpstr>PowerPoint 演示文稿</vt:lpstr>
      <vt:lpstr>虚拟化的定义</vt:lpstr>
      <vt:lpstr>虚拟化的关键特征 </vt:lpstr>
      <vt:lpstr>PowerPoint 演示文稿</vt:lpstr>
      <vt:lpstr>从虚拟平台的角度划分</vt:lpstr>
      <vt:lpstr>从虚拟化在云计算中被应用的领域划分</vt:lpstr>
      <vt:lpstr>从虚拟化在云计算中被应用的领域划分</vt:lpstr>
      <vt:lpstr>从虚拟化在云计算中被应用的领域划分</vt:lpstr>
      <vt:lpstr>PowerPoint 演示文稿</vt:lpstr>
      <vt:lpstr> CPU虚拟化</vt:lpstr>
      <vt:lpstr> CPU虚拟化</vt:lpstr>
      <vt:lpstr>CPU虚拟化实现技术的分类</vt:lpstr>
      <vt:lpstr> CPU虚拟化</vt:lpstr>
      <vt:lpstr> CPU虚拟化</vt:lpstr>
      <vt:lpstr>内存虚拟化</vt:lpstr>
      <vt:lpstr>内存虚拟化</vt:lpstr>
      <vt:lpstr>内存虚拟化方法</vt:lpstr>
      <vt:lpstr>内存虚拟化方法</vt:lpstr>
      <vt:lpstr>内存虚拟化方法</vt:lpstr>
      <vt:lpstr>PowerPoint 演示文稿</vt:lpstr>
      <vt:lpstr>虚拟化资源管理核心问题</vt:lpstr>
      <vt:lpstr>虚拟化资源分配</vt:lpstr>
      <vt:lpstr>虚拟化资源分配</vt:lpstr>
      <vt:lpstr>虚拟化资源分配</vt:lpstr>
      <vt:lpstr>虚拟化资源调整/优化</vt:lpstr>
      <vt:lpstr>PowerPoint 演示文稿</vt:lpstr>
      <vt:lpstr>PowerPoint 演示文稿</vt:lpstr>
      <vt:lpstr>传统存储方式</vt:lpstr>
      <vt:lpstr>DAS</vt:lpstr>
      <vt:lpstr>DAS特点</vt:lpstr>
      <vt:lpstr>NAS</vt:lpstr>
      <vt:lpstr>NAS特点</vt:lpstr>
      <vt:lpstr>SAN</vt:lpstr>
      <vt:lpstr>SAN特点</vt:lpstr>
      <vt:lpstr>云存储技术</vt:lpstr>
      <vt:lpstr>云存储与传统存储的不同</vt:lpstr>
      <vt:lpstr>云存储的应用</vt:lpstr>
      <vt:lpstr>云存储分类</vt:lpstr>
      <vt:lpstr>云存储用户的顾虑</vt:lpstr>
      <vt:lpstr>服务提供商的挑战</vt:lpstr>
      <vt:lpstr>海量数据管理技术</vt:lpstr>
      <vt:lpstr>海量数据管理技术</vt:lpstr>
      <vt:lpstr>海量数据管理技术</vt:lpstr>
      <vt:lpstr>海量数据管理技术</vt:lpstr>
      <vt:lpstr>海量数据管理技术</vt:lpstr>
      <vt:lpstr>PowerPoint 演示文稿</vt:lpstr>
    </vt:vector>
  </TitlesOfParts>
  <Company>第一PPT模板网-WWW.1PPT.COM</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第一PPT模板网-WWW.1PPT.COM</dc:title>
  <dc:creator>第一PPT模板网-WWW.1PPT.COM</dc:creator>
  <dc:description>第一PPT模板网-WWW.1PPT.COM</dc:description>
  <cp:lastModifiedBy>Microsoft Office 用户</cp:lastModifiedBy>
  <cp:revision>379</cp:revision>
  <dcterms:created xsi:type="dcterms:W3CDTF">2015-04-24T01:01:13Z</dcterms:created>
  <dcterms:modified xsi:type="dcterms:W3CDTF">2016-12-06T06:55:11Z</dcterms:modified>
</cp:coreProperties>
</file>